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256605C-0C38-403B-B812-0A10B59102FE}" type="datetimeFigureOut">
              <a:rPr kumimoji="1" lang="ja-JP" altLang="en-US" smtClean="0"/>
              <a:t>2020/10/24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5FDC91-6AA4-47E8-8C15-6C2108C56D89}" type="slidenum">
              <a:rPr kumimoji="1" lang="ja-JP" altLang="en-US" smtClean="0"/>
              <a:t>‹#›</a:t>
            </a:fld>
            <a:endParaRPr kumimoji="1" lang="ja-JP" altLang="en-US"/>
          </a:p>
        </p:txBody>
      </p:sp>
    </p:spTree>
    <p:extLst>
      <p:ext uri="{BB962C8B-B14F-4D97-AF65-F5344CB8AC3E}">
        <p14:creationId xmlns:p14="http://schemas.microsoft.com/office/powerpoint/2010/main" val="2160928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56605C-0C38-403B-B812-0A10B59102FE}" type="datetimeFigureOut">
              <a:rPr kumimoji="1" lang="ja-JP" altLang="en-US" smtClean="0"/>
              <a:t>2020/10/24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5FDC91-6AA4-47E8-8C15-6C2108C56D89}" type="slidenum">
              <a:rPr kumimoji="1" lang="ja-JP" altLang="en-US" smtClean="0"/>
              <a:t>‹#›</a:t>
            </a:fld>
            <a:endParaRPr kumimoji="1" lang="ja-JP" altLang="en-US"/>
          </a:p>
        </p:txBody>
      </p:sp>
    </p:spTree>
    <p:extLst>
      <p:ext uri="{BB962C8B-B14F-4D97-AF65-F5344CB8AC3E}">
        <p14:creationId xmlns:p14="http://schemas.microsoft.com/office/powerpoint/2010/main" val="1950525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56605C-0C38-403B-B812-0A10B59102FE}" type="datetimeFigureOut">
              <a:rPr kumimoji="1" lang="ja-JP" altLang="en-US" smtClean="0"/>
              <a:t>2020/10/24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5FDC91-6AA4-47E8-8C15-6C2108C56D89}" type="slidenum">
              <a:rPr kumimoji="1" lang="ja-JP" altLang="en-US" smtClean="0"/>
              <a:t>‹#›</a:t>
            </a:fld>
            <a:endParaRPr kumimoji="1" lang="ja-JP" altLang="en-US"/>
          </a:p>
        </p:txBody>
      </p:sp>
    </p:spTree>
    <p:extLst>
      <p:ext uri="{BB962C8B-B14F-4D97-AF65-F5344CB8AC3E}">
        <p14:creationId xmlns:p14="http://schemas.microsoft.com/office/powerpoint/2010/main" val="2332674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56605C-0C38-403B-B812-0A10B59102FE}" type="datetimeFigureOut">
              <a:rPr kumimoji="1" lang="ja-JP" altLang="en-US" smtClean="0"/>
              <a:t>2020/10/24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5FDC91-6AA4-47E8-8C15-6C2108C56D89}" type="slidenum">
              <a:rPr kumimoji="1" lang="ja-JP" altLang="en-US" smtClean="0"/>
              <a:t>‹#›</a:t>
            </a:fld>
            <a:endParaRPr kumimoji="1" lang="ja-JP" altLang="en-US"/>
          </a:p>
        </p:txBody>
      </p:sp>
    </p:spTree>
    <p:extLst>
      <p:ext uri="{BB962C8B-B14F-4D97-AF65-F5344CB8AC3E}">
        <p14:creationId xmlns:p14="http://schemas.microsoft.com/office/powerpoint/2010/main" val="1877964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256605C-0C38-403B-B812-0A10B59102FE}" type="datetimeFigureOut">
              <a:rPr kumimoji="1" lang="ja-JP" altLang="en-US" smtClean="0"/>
              <a:t>2020/10/24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45FDC91-6AA4-47E8-8C15-6C2108C56D89}" type="slidenum">
              <a:rPr kumimoji="1" lang="ja-JP" altLang="en-US" smtClean="0"/>
              <a:t>‹#›</a:t>
            </a:fld>
            <a:endParaRPr kumimoji="1" lang="ja-JP" altLang="en-US"/>
          </a:p>
        </p:txBody>
      </p:sp>
    </p:spTree>
    <p:extLst>
      <p:ext uri="{BB962C8B-B14F-4D97-AF65-F5344CB8AC3E}">
        <p14:creationId xmlns:p14="http://schemas.microsoft.com/office/powerpoint/2010/main" val="2030254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256605C-0C38-403B-B812-0A10B59102FE}" type="datetimeFigureOut">
              <a:rPr kumimoji="1" lang="ja-JP" altLang="en-US" smtClean="0"/>
              <a:t>2020/10/24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5FDC91-6AA4-47E8-8C15-6C2108C56D89}" type="slidenum">
              <a:rPr kumimoji="1" lang="ja-JP" altLang="en-US" smtClean="0"/>
              <a:t>‹#›</a:t>
            </a:fld>
            <a:endParaRPr kumimoji="1" lang="ja-JP" altLang="en-US"/>
          </a:p>
        </p:txBody>
      </p:sp>
    </p:spTree>
    <p:extLst>
      <p:ext uri="{BB962C8B-B14F-4D97-AF65-F5344CB8AC3E}">
        <p14:creationId xmlns:p14="http://schemas.microsoft.com/office/powerpoint/2010/main" val="3921613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256605C-0C38-403B-B812-0A10B59102FE}" type="datetimeFigureOut">
              <a:rPr kumimoji="1" lang="ja-JP" altLang="en-US" smtClean="0"/>
              <a:t>2020/10/24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45FDC91-6AA4-47E8-8C15-6C2108C56D89}" type="slidenum">
              <a:rPr kumimoji="1" lang="ja-JP" altLang="en-US" smtClean="0"/>
              <a:t>‹#›</a:t>
            </a:fld>
            <a:endParaRPr kumimoji="1" lang="ja-JP" altLang="en-US"/>
          </a:p>
        </p:txBody>
      </p:sp>
    </p:spTree>
    <p:extLst>
      <p:ext uri="{BB962C8B-B14F-4D97-AF65-F5344CB8AC3E}">
        <p14:creationId xmlns:p14="http://schemas.microsoft.com/office/powerpoint/2010/main" val="3038580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256605C-0C38-403B-B812-0A10B59102FE}" type="datetimeFigureOut">
              <a:rPr kumimoji="1" lang="ja-JP" altLang="en-US" smtClean="0"/>
              <a:t>2020/10/24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45FDC91-6AA4-47E8-8C15-6C2108C56D89}" type="slidenum">
              <a:rPr kumimoji="1" lang="ja-JP" altLang="en-US" smtClean="0"/>
              <a:t>‹#›</a:t>
            </a:fld>
            <a:endParaRPr kumimoji="1" lang="ja-JP" altLang="en-US"/>
          </a:p>
        </p:txBody>
      </p:sp>
    </p:spTree>
    <p:extLst>
      <p:ext uri="{BB962C8B-B14F-4D97-AF65-F5344CB8AC3E}">
        <p14:creationId xmlns:p14="http://schemas.microsoft.com/office/powerpoint/2010/main" val="3268428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56605C-0C38-403B-B812-0A10B59102FE}" type="datetimeFigureOut">
              <a:rPr kumimoji="1" lang="ja-JP" altLang="en-US" smtClean="0"/>
              <a:t>2020/10/24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45FDC91-6AA4-47E8-8C15-6C2108C56D89}" type="slidenum">
              <a:rPr kumimoji="1" lang="ja-JP" altLang="en-US" smtClean="0"/>
              <a:t>‹#›</a:t>
            </a:fld>
            <a:endParaRPr kumimoji="1" lang="ja-JP" altLang="en-US"/>
          </a:p>
        </p:txBody>
      </p:sp>
    </p:spTree>
    <p:extLst>
      <p:ext uri="{BB962C8B-B14F-4D97-AF65-F5344CB8AC3E}">
        <p14:creationId xmlns:p14="http://schemas.microsoft.com/office/powerpoint/2010/main" val="2699859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256605C-0C38-403B-B812-0A10B59102FE}" type="datetimeFigureOut">
              <a:rPr kumimoji="1" lang="ja-JP" altLang="en-US" smtClean="0"/>
              <a:t>2020/10/24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5FDC91-6AA4-47E8-8C15-6C2108C56D89}" type="slidenum">
              <a:rPr kumimoji="1" lang="ja-JP" altLang="en-US" smtClean="0"/>
              <a:t>‹#›</a:t>
            </a:fld>
            <a:endParaRPr kumimoji="1" lang="ja-JP" altLang="en-US"/>
          </a:p>
        </p:txBody>
      </p:sp>
    </p:spTree>
    <p:extLst>
      <p:ext uri="{BB962C8B-B14F-4D97-AF65-F5344CB8AC3E}">
        <p14:creationId xmlns:p14="http://schemas.microsoft.com/office/powerpoint/2010/main" val="870346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256605C-0C38-403B-B812-0A10B59102FE}" type="datetimeFigureOut">
              <a:rPr kumimoji="1" lang="ja-JP" altLang="en-US" smtClean="0"/>
              <a:t>2020/10/24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45FDC91-6AA4-47E8-8C15-6C2108C56D89}" type="slidenum">
              <a:rPr kumimoji="1" lang="ja-JP" altLang="en-US" smtClean="0"/>
              <a:t>‹#›</a:t>
            </a:fld>
            <a:endParaRPr kumimoji="1" lang="ja-JP" altLang="en-US"/>
          </a:p>
        </p:txBody>
      </p:sp>
    </p:spTree>
    <p:extLst>
      <p:ext uri="{BB962C8B-B14F-4D97-AF65-F5344CB8AC3E}">
        <p14:creationId xmlns:p14="http://schemas.microsoft.com/office/powerpoint/2010/main" val="2941733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56605C-0C38-403B-B812-0A10B59102FE}" type="datetimeFigureOut">
              <a:rPr kumimoji="1" lang="ja-JP" altLang="en-US" smtClean="0"/>
              <a:t>2020/10/24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FDC91-6AA4-47E8-8C15-6C2108C56D89}" type="slidenum">
              <a:rPr kumimoji="1" lang="ja-JP" altLang="en-US" smtClean="0"/>
              <a:t>‹#›</a:t>
            </a:fld>
            <a:endParaRPr kumimoji="1" lang="ja-JP" altLang="en-US"/>
          </a:p>
        </p:txBody>
      </p:sp>
    </p:spTree>
    <p:extLst>
      <p:ext uri="{BB962C8B-B14F-4D97-AF65-F5344CB8AC3E}">
        <p14:creationId xmlns:p14="http://schemas.microsoft.com/office/powerpoint/2010/main" val="205621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228600"/>
            <a:ext cx="9144000" cy="931986"/>
          </a:xfrm>
          <a:solidFill>
            <a:srgbClr val="FF0000"/>
          </a:solidFill>
          <a:ln>
            <a:noFill/>
          </a:ln>
        </p:spPr>
        <p:txBody>
          <a:bodyPr>
            <a:normAutofit fontScale="90000"/>
          </a:bodyPr>
          <a:lstStyle/>
          <a:p>
            <a:r>
              <a:rPr kumimoji="1" lang="ja-JP" altLang="en-US" sz="5400" dirty="0" smtClean="0">
                <a:solidFill>
                  <a:schemeClr val="bg1"/>
                </a:solidFill>
                <a:latin typeface="HGS創英角ﾎﾟｯﾌﾟ体" panose="040B0A00000000000000" pitchFamily="50" charset="-128"/>
                <a:ea typeface="HGS創英角ﾎﾟｯﾌﾟ体" panose="040B0A00000000000000" pitchFamily="50" charset="-128"/>
              </a:rPr>
              <a:t>支援センター利用予約につ</a:t>
            </a:r>
            <a:r>
              <a:rPr kumimoji="1" lang="ja-JP" altLang="en-US" sz="5400" dirty="0" smtClean="0">
                <a:solidFill>
                  <a:schemeClr val="bg1"/>
                </a:solidFill>
                <a:latin typeface="HGS創英角ﾎﾟｯﾌﾟ体" panose="040B0A00000000000000" pitchFamily="50" charset="-128"/>
                <a:ea typeface="HGS創英角ﾎﾟｯﾌﾟ体" panose="040B0A00000000000000" pitchFamily="50" charset="-128"/>
              </a:rPr>
              <a:t>いて</a:t>
            </a:r>
            <a:endParaRPr kumimoji="1" lang="ja-JP" altLang="en-US" sz="54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3" name="サブタイトル 2"/>
          <p:cNvSpPr>
            <a:spLocks noGrp="1"/>
          </p:cNvSpPr>
          <p:nvPr>
            <p:ph type="subTitle" idx="1"/>
          </p:nvPr>
        </p:nvSpPr>
        <p:spPr>
          <a:xfrm>
            <a:off x="290145" y="2971800"/>
            <a:ext cx="11799277" cy="3604846"/>
          </a:xfrm>
        </p:spPr>
        <p:txBody>
          <a:bodyPr/>
          <a:lstStyle/>
          <a:p>
            <a:r>
              <a:rPr kumimoji="1" lang="ja-JP" altLang="en-US" dirty="0" smtClean="0"/>
              <a:t>　　</a:t>
            </a:r>
            <a:endParaRPr kumimoji="1" lang="en-US" altLang="ja-JP" dirty="0" smtClean="0"/>
          </a:p>
          <a:p>
            <a:endParaRPr kumimoji="1" lang="en-US" altLang="ja-JP" dirty="0" smtClean="0"/>
          </a:p>
        </p:txBody>
      </p:sp>
      <p:sp>
        <p:nvSpPr>
          <p:cNvPr id="4" name="テキスト ボックス 3"/>
          <p:cNvSpPr txBox="1"/>
          <p:nvPr/>
        </p:nvSpPr>
        <p:spPr>
          <a:xfrm>
            <a:off x="290146" y="1318846"/>
            <a:ext cx="11799277" cy="338554"/>
          </a:xfrm>
          <a:prstGeom prst="rect">
            <a:avLst/>
          </a:prstGeom>
          <a:noFill/>
        </p:spPr>
        <p:txBody>
          <a:bodyPr wrap="square" rtlCol="0">
            <a:spAutoFit/>
          </a:bodyPr>
          <a:lstStyle/>
          <a:p>
            <a:r>
              <a:rPr kumimoji="1" lang="ja-JP" altLang="en-US" sz="1600" b="1" dirty="0" smtClean="0"/>
              <a:t>新型コロナウイルス感染症拡大の為、当面の間　下記のように変更させて頂きます。ご協力の程よろしくお願い致します。</a:t>
            </a:r>
            <a:endParaRPr kumimoji="1" lang="ja-JP" altLang="en-US" sz="1600" b="1" dirty="0"/>
          </a:p>
        </p:txBody>
      </p:sp>
      <p:sp>
        <p:nvSpPr>
          <p:cNvPr id="5" name="テキスト ボックス 4"/>
          <p:cNvSpPr txBox="1"/>
          <p:nvPr/>
        </p:nvSpPr>
        <p:spPr>
          <a:xfrm>
            <a:off x="395654" y="1784838"/>
            <a:ext cx="11095892" cy="954107"/>
          </a:xfrm>
          <a:prstGeom prst="rect">
            <a:avLst/>
          </a:prstGeom>
          <a:noFill/>
        </p:spPr>
        <p:txBody>
          <a:bodyPr wrap="square" rtlCol="0">
            <a:spAutoFit/>
          </a:bodyPr>
          <a:lstStyle/>
          <a:p>
            <a:r>
              <a:rPr lang="ja-JP" altLang="en-US" sz="2800" b="1" dirty="0" smtClean="0">
                <a:latin typeface="HGS創英角ﾎﾟｯﾌﾟ体" panose="040B0A00000000000000" pitchFamily="50" charset="-128"/>
                <a:ea typeface="HGS創英角ﾎﾟｯﾌﾟ体" panose="040B0A00000000000000" pitchFamily="50" charset="-128"/>
              </a:rPr>
              <a:t>★予約制：☎２５２－７０２４　</a:t>
            </a:r>
            <a:endParaRPr lang="en-US" altLang="ja-JP" sz="2800" b="1" dirty="0" smtClean="0">
              <a:latin typeface="HGS創英角ﾎﾟｯﾌﾟ体" panose="040B0A00000000000000" pitchFamily="50" charset="-128"/>
              <a:ea typeface="HGS創英角ﾎﾟｯﾌﾟ体" panose="040B0A00000000000000" pitchFamily="50" charset="-128"/>
            </a:endParaRPr>
          </a:p>
          <a:p>
            <a:r>
              <a:rPr lang="ja-JP" altLang="en-US" sz="2800" b="1" dirty="0">
                <a:latin typeface="HGS創英角ﾎﾟｯﾌﾟ体" panose="040B0A00000000000000" pitchFamily="50" charset="-128"/>
                <a:ea typeface="HGS創英角ﾎﾟｯﾌﾟ体" panose="040B0A00000000000000" pitchFamily="50" charset="-128"/>
              </a:rPr>
              <a:t>　</a:t>
            </a:r>
            <a:r>
              <a:rPr lang="ja-JP" altLang="en-US" sz="2800" b="1" dirty="0" smtClean="0">
                <a:latin typeface="HGS創英角ﾎﾟｯﾌﾟ体" panose="040B0A00000000000000" pitchFamily="50" charset="-128"/>
                <a:ea typeface="HGS創英角ﾎﾟｯﾌﾟ体" panose="040B0A00000000000000" pitchFamily="50" charset="-128"/>
              </a:rPr>
              <a:t>　　　　お子様のフルネーム・連絡先を伝えてください。</a:t>
            </a:r>
            <a:endParaRPr kumimoji="1" lang="ja-JP" altLang="en-US" sz="2800" b="1" dirty="0">
              <a:latin typeface="HGS創英角ﾎﾟｯﾌﾟ体" panose="040B0A00000000000000" pitchFamily="50" charset="-128"/>
              <a:ea typeface="HGS創英角ﾎﾟｯﾌﾟ体" panose="040B0A00000000000000" pitchFamily="50" charset="-128"/>
            </a:endParaRPr>
          </a:p>
        </p:txBody>
      </p:sp>
      <p:sp>
        <p:nvSpPr>
          <p:cNvPr id="8" name="テキスト ボックス 7"/>
          <p:cNvSpPr txBox="1"/>
          <p:nvPr/>
        </p:nvSpPr>
        <p:spPr>
          <a:xfrm>
            <a:off x="211014" y="2738945"/>
            <a:ext cx="11808071" cy="1815882"/>
          </a:xfrm>
          <a:prstGeom prst="rect">
            <a:avLst/>
          </a:prstGeom>
          <a:noFill/>
        </p:spPr>
        <p:txBody>
          <a:bodyPr wrap="square" rtlCol="0">
            <a:spAutoFit/>
          </a:bodyPr>
          <a:lstStyle/>
          <a:p>
            <a:r>
              <a:rPr lang="ja-JP" altLang="en-US" sz="2800" b="1" dirty="0">
                <a:latin typeface="HGS創英角ﾎﾟｯﾌﾟ体" panose="040B0A00000000000000" pitchFamily="50" charset="-128"/>
                <a:ea typeface="HGS創英角ﾎﾟｯﾌﾟ体" panose="040B0A00000000000000" pitchFamily="50" charset="-128"/>
              </a:rPr>
              <a:t>火・木曜日</a:t>
            </a:r>
            <a:r>
              <a:rPr lang="ja-JP" altLang="en-US" sz="2800" b="1" dirty="0" smtClean="0">
                <a:latin typeface="HGS創英角ﾎﾟｯﾌﾟ体" panose="040B0A00000000000000" pitchFamily="50" charset="-128"/>
                <a:ea typeface="HGS創英角ﾎﾟｯﾌﾟ体" panose="040B0A00000000000000" pitchFamily="50" charset="-128"/>
              </a:rPr>
              <a:t>　</a:t>
            </a:r>
            <a:r>
              <a:rPr lang="ja-JP" altLang="en-US" sz="2800" b="1" dirty="0">
                <a:latin typeface="HGS創英角ﾎﾟｯﾌﾟ体" panose="040B0A00000000000000" pitchFamily="50" charset="-128"/>
                <a:ea typeface="HGS創英角ﾎﾟｯﾌﾟ体" panose="040B0A00000000000000" pitchFamily="50" charset="-128"/>
              </a:rPr>
              <a:t>１日</a:t>
            </a:r>
            <a:r>
              <a:rPr lang="en-US" altLang="ja-JP" sz="2800" b="1" dirty="0">
                <a:latin typeface="HGS創英角ﾎﾟｯﾌﾟ体" panose="040B0A00000000000000" pitchFamily="50" charset="-128"/>
                <a:ea typeface="HGS創英角ﾎﾟｯﾌﾟ体" panose="040B0A00000000000000" pitchFamily="50" charset="-128"/>
              </a:rPr>
              <a:t>/</a:t>
            </a:r>
            <a:r>
              <a:rPr lang="ja-JP" altLang="en-US" sz="2800" b="1" dirty="0">
                <a:latin typeface="HGS創英角ﾎﾟｯﾌﾟ体" panose="040B0A00000000000000" pitchFamily="50" charset="-128"/>
                <a:ea typeface="HGS創英角ﾎﾟｯﾌﾟ体" panose="040B0A00000000000000" pitchFamily="50" charset="-128"/>
              </a:rPr>
              <a:t>５組　</a:t>
            </a:r>
            <a:r>
              <a:rPr lang="ja-JP" altLang="en-US" sz="2800" b="1" dirty="0" smtClean="0">
                <a:latin typeface="HGS創英角ﾎﾟｯﾌﾟ体" panose="040B0A00000000000000" pitchFamily="50" charset="-128"/>
                <a:ea typeface="HGS創英角ﾎﾟｯﾌﾟ体" panose="040B0A00000000000000" pitchFamily="50" charset="-128"/>
              </a:rPr>
              <a:t>　　　</a:t>
            </a:r>
            <a:r>
              <a:rPr lang="ja-JP" altLang="en-US" sz="2800" b="1" dirty="0">
                <a:latin typeface="HGS創英角ﾎﾟｯﾌﾟ体" panose="040B0A00000000000000" pitchFamily="50" charset="-128"/>
                <a:ea typeface="HGS創英角ﾎﾟｯﾌﾟ体" panose="040B0A00000000000000" pitchFamily="50" charset="-128"/>
              </a:rPr>
              <a:t>　戸外遊び　　</a:t>
            </a:r>
            <a:r>
              <a:rPr lang="ja-JP" altLang="en-US" sz="2800" b="1" dirty="0" smtClean="0">
                <a:latin typeface="HGS創英角ﾎﾟｯﾌﾟ体" panose="040B0A00000000000000" pitchFamily="50" charset="-128"/>
                <a:ea typeface="HGS創英角ﾎﾟｯﾌﾟ体" panose="040B0A00000000000000" pitchFamily="50" charset="-128"/>
              </a:rPr>
              <a:t>　　　　室内</a:t>
            </a:r>
            <a:r>
              <a:rPr lang="ja-JP" altLang="en-US" sz="2800" b="1" dirty="0">
                <a:latin typeface="HGS創英角ﾎﾟｯﾌﾟ体" panose="040B0A00000000000000" pitchFamily="50" charset="-128"/>
                <a:ea typeface="HGS創英角ﾎﾟｯﾌﾟ体" panose="040B0A00000000000000" pitchFamily="50" charset="-128"/>
              </a:rPr>
              <a:t>遊び　　　</a:t>
            </a:r>
            <a:endParaRPr lang="en-US" altLang="ja-JP" sz="2800" b="1" dirty="0" smtClean="0">
              <a:latin typeface="HGS創英角ﾎﾟｯﾌﾟ体" panose="040B0A00000000000000" pitchFamily="50" charset="-128"/>
              <a:ea typeface="HGS創英角ﾎﾟｯﾌﾟ体" panose="040B0A00000000000000" pitchFamily="50" charset="-128"/>
            </a:endParaRPr>
          </a:p>
          <a:p>
            <a:r>
              <a:rPr lang="ja-JP" altLang="en-US" sz="2800" b="1" dirty="0">
                <a:latin typeface="HGS創英角ﾎﾟｯﾌﾟ体" panose="040B0A00000000000000" pitchFamily="50" charset="-128"/>
                <a:ea typeface="HGS創英角ﾎﾟｯﾌﾟ体" panose="040B0A00000000000000" pitchFamily="50" charset="-128"/>
              </a:rPr>
              <a:t>①</a:t>
            </a:r>
            <a:r>
              <a:rPr lang="ja-JP" altLang="en-US" sz="2800" b="1" dirty="0" smtClean="0">
                <a:latin typeface="HGS創英角ﾎﾟｯﾌﾟ体" panose="040B0A00000000000000" pitchFamily="50" charset="-128"/>
                <a:ea typeface="HGS創英角ﾎﾟｯﾌﾟ体" panose="040B0A00000000000000" pitchFamily="50" charset="-128"/>
              </a:rPr>
              <a:t>９：４５～１０：４５</a:t>
            </a:r>
            <a:r>
              <a:rPr lang="ja-JP" altLang="en-US" sz="2800" b="1" dirty="0">
                <a:latin typeface="HGS創英角ﾎﾟｯﾌﾟ体" panose="040B0A00000000000000" pitchFamily="50" charset="-128"/>
                <a:ea typeface="HGS創英角ﾎﾟｯﾌﾟ体" panose="040B0A00000000000000" pitchFamily="50" charset="-128"/>
              </a:rPr>
              <a:t>　　　　　　２組　　　　①②どちらかの時間</a:t>
            </a:r>
            <a:endParaRPr lang="en-US" altLang="ja-JP" sz="2800" b="1" dirty="0" smtClean="0">
              <a:latin typeface="HGS創英角ﾎﾟｯﾌﾟ体" panose="040B0A00000000000000" pitchFamily="50" charset="-128"/>
              <a:ea typeface="HGS創英角ﾎﾟｯﾌﾟ体" panose="040B0A00000000000000" pitchFamily="50" charset="-128"/>
            </a:endParaRPr>
          </a:p>
          <a:p>
            <a:r>
              <a:rPr lang="ja-JP" altLang="en-US" sz="2800" b="1" dirty="0" smtClean="0">
                <a:latin typeface="HGS創英角ﾎﾟｯﾌﾟ体" panose="040B0A00000000000000" pitchFamily="50" charset="-128"/>
                <a:ea typeface="HGS創英角ﾎﾟｯﾌﾟ体" panose="040B0A00000000000000" pitchFamily="50" charset="-128"/>
              </a:rPr>
              <a:t>②１１：００～１１：４５　　　　　２組　　　　　　　１組</a:t>
            </a:r>
            <a:endParaRPr lang="en-US" altLang="ja-JP" sz="2800" b="1" dirty="0">
              <a:latin typeface="HGS創英角ﾎﾟｯﾌﾟ体" panose="040B0A00000000000000" pitchFamily="50" charset="-128"/>
              <a:ea typeface="HGS創英角ﾎﾟｯﾌﾟ体" panose="040B0A00000000000000" pitchFamily="50" charset="-128"/>
            </a:endParaRPr>
          </a:p>
          <a:p>
            <a:endParaRPr lang="en-US" altLang="ja-JP" sz="2800" dirty="0"/>
          </a:p>
        </p:txBody>
      </p:sp>
      <p:cxnSp>
        <p:nvCxnSpPr>
          <p:cNvPr id="10" name="直線コネクタ 9"/>
          <p:cNvCxnSpPr/>
          <p:nvPr/>
        </p:nvCxnSpPr>
        <p:spPr>
          <a:xfrm>
            <a:off x="395654" y="3217985"/>
            <a:ext cx="11614638" cy="17584"/>
          </a:xfrm>
          <a:prstGeom prst="line">
            <a:avLst/>
          </a:prstGeom>
        </p:spPr>
        <p:style>
          <a:lnRef idx="1">
            <a:schemeClr val="dk1"/>
          </a:lnRef>
          <a:fillRef idx="0">
            <a:schemeClr val="dk1"/>
          </a:fillRef>
          <a:effectRef idx="0">
            <a:schemeClr val="dk1"/>
          </a:effectRef>
          <a:fontRef idx="minor">
            <a:schemeClr val="tx1"/>
          </a:fontRef>
        </p:style>
      </p:cxnSp>
      <p:cxnSp>
        <p:nvCxnSpPr>
          <p:cNvPr id="12" name="直線コネクタ 11"/>
          <p:cNvCxnSpPr>
            <a:stCxn id="8" idx="1"/>
            <a:endCxn id="8" idx="3"/>
          </p:cNvCxnSpPr>
          <p:nvPr/>
        </p:nvCxnSpPr>
        <p:spPr>
          <a:xfrm>
            <a:off x="211014" y="3646886"/>
            <a:ext cx="11808071" cy="0"/>
          </a:xfrm>
          <a:prstGeom prst="line">
            <a:avLst/>
          </a:prstGeom>
        </p:spPr>
        <p:style>
          <a:lnRef idx="1">
            <a:schemeClr val="dk1"/>
          </a:lnRef>
          <a:fillRef idx="0">
            <a:schemeClr val="dk1"/>
          </a:fillRef>
          <a:effectRef idx="0">
            <a:schemeClr val="dk1"/>
          </a:effectRef>
          <a:fontRef idx="minor">
            <a:schemeClr val="tx1"/>
          </a:fontRef>
        </p:style>
      </p:cxnSp>
      <p:cxnSp>
        <p:nvCxnSpPr>
          <p:cNvPr id="14" name="直線コネクタ 13"/>
          <p:cNvCxnSpPr/>
          <p:nvPr/>
        </p:nvCxnSpPr>
        <p:spPr>
          <a:xfrm>
            <a:off x="5196254" y="2831123"/>
            <a:ext cx="8792" cy="1204546"/>
          </a:xfrm>
          <a:prstGeom prst="line">
            <a:avLst/>
          </a:prstGeom>
        </p:spPr>
        <p:style>
          <a:lnRef idx="1">
            <a:schemeClr val="dk1"/>
          </a:lnRef>
          <a:fillRef idx="0">
            <a:schemeClr val="dk1"/>
          </a:fillRef>
          <a:effectRef idx="0">
            <a:schemeClr val="dk1"/>
          </a:effectRef>
          <a:fontRef idx="minor">
            <a:schemeClr val="tx1"/>
          </a:fontRef>
        </p:style>
      </p:cxnSp>
      <p:cxnSp>
        <p:nvCxnSpPr>
          <p:cNvPr id="16" name="直線コネクタ 15"/>
          <p:cNvCxnSpPr/>
          <p:nvPr/>
        </p:nvCxnSpPr>
        <p:spPr>
          <a:xfrm>
            <a:off x="8185638" y="2831123"/>
            <a:ext cx="0" cy="1222222"/>
          </a:xfrm>
          <a:prstGeom prst="line">
            <a:avLst/>
          </a:prstGeom>
        </p:spPr>
        <p:style>
          <a:lnRef idx="1">
            <a:schemeClr val="dk1"/>
          </a:lnRef>
          <a:fillRef idx="0">
            <a:schemeClr val="dk1"/>
          </a:fillRef>
          <a:effectRef idx="0">
            <a:schemeClr val="dk1"/>
          </a:effectRef>
          <a:fontRef idx="minor">
            <a:schemeClr val="tx1"/>
          </a:fontRef>
        </p:style>
      </p:cxnSp>
      <p:sp>
        <p:nvSpPr>
          <p:cNvPr id="17" name="テキスト ボックス 16"/>
          <p:cNvSpPr txBox="1"/>
          <p:nvPr/>
        </p:nvSpPr>
        <p:spPr>
          <a:xfrm>
            <a:off x="211014" y="4127847"/>
            <a:ext cx="11980985" cy="3046988"/>
          </a:xfrm>
          <a:prstGeom prst="rect">
            <a:avLst/>
          </a:prstGeom>
          <a:noFill/>
        </p:spPr>
        <p:txBody>
          <a:bodyPr wrap="square" rtlCol="0">
            <a:spAutoFit/>
          </a:bodyPr>
          <a:lstStyle/>
          <a:p>
            <a:r>
              <a:rPr kumimoji="1" lang="ja-JP" altLang="en-US" sz="2800" dirty="0" smtClean="0">
                <a:latin typeface="HGS創英角ﾎﾟｯﾌﾟ体" panose="040B0A00000000000000" pitchFamily="50" charset="-128"/>
                <a:ea typeface="HGS創英角ﾎﾟｯﾌﾟ体" panose="040B0A00000000000000" pitchFamily="50" charset="-128"/>
              </a:rPr>
              <a:t>土曜日　　　１日</a:t>
            </a:r>
            <a:r>
              <a:rPr kumimoji="1" lang="en-US" altLang="ja-JP" sz="2800" dirty="0" smtClean="0">
                <a:latin typeface="HGS創英角ﾎﾟｯﾌﾟ体" panose="040B0A00000000000000" pitchFamily="50" charset="-128"/>
                <a:ea typeface="HGS創英角ﾎﾟｯﾌﾟ体" panose="040B0A00000000000000" pitchFamily="50" charset="-128"/>
              </a:rPr>
              <a:t>/</a:t>
            </a:r>
            <a:r>
              <a:rPr kumimoji="1" lang="ja-JP" altLang="en-US" sz="2800" dirty="0" smtClean="0">
                <a:latin typeface="HGS創英角ﾎﾟｯﾌﾟ体" panose="040B0A00000000000000" pitchFamily="50" charset="-128"/>
                <a:ea typeface="HGS創英角ﾎﾟｯﾌﾟ体" panose="040B0A00000000000000" pitchFamily="50" charset="-128"/>
              </a:rPr>
              <a:t>３組　　　　　戸外遊び　　　　　　室内遊び</a:t>
            </a:r>
            <a:endParaRPr kumimoji="1" lang="en-US" altLang="ja-JP" sz="2800" dirty="0" smtClean="0">
              <a:latin typeface="HGS創英角ﾎﾟｯﾌﾟ体" panose="040B0A00000000000000" pitchFamily="50" charset="-128"/>
              <a:ea typeface="HGS創英角ﾎﾟｯﾌﾟ体" panose="040B0A00000000000000" pitchFamily="50" charset="-128"/>
            </a:endParaRPr>
          </a:p>
          <a:p>
            <a:r>
              <a:rPr lang="ja-JP" altLang="en-US" sz="2800" b="1" dirty="0" smtClean="0">
                <a:latin typeface="HGS創英角ﾎﾟｯﾌﾟ体" panose="040B0A00000000000000" pitchFamily="50" charset="-128"/>
                <a:ea typeface="HGS創英角ﾎﾟｯﾌﾟ体" panose="040B0A00000000000000" pitchFamily="50" charset="-128"/>
              </a:rPr>
              <a:t>①９：４５～１０：４５　　　　　　２組　　　　①②どちらかの時間</a:t>
            </a:r>
            <a:endParaRPr lang="en-US" altLang="ja-JP" sz="2800" b="1" dirty="0" smtClean="0">
              <a:latin typeface="HGS創英角ﾎﾟｯﾌﾟ体" panose="040B0A00000000000000" pitchFamily="50" charset="-128"/>
              <a:ea typeface="HGS創英角ﾎﾟｯﾌﾟ体" panose="040B0A00000000000000" pitchFamily="50" charset="-128"/>
            </a:endParaRPr>
          </a:p>
          <a:p>
            <a:r>
              <a:rPr lang="ja-JP" altLang="en-US" sz="2800" b="1" dirty="0" smtClean="0">
                <a:latin typeface="HGS創英角ﾎﾟｯﾌﾟ体" panose="040B0A00000000000000" pitchFamily="50" charset="-128"/>
                <a:ea typeface="HGS創英角ﾎﾟｯﾌﾟ体" panose="040B0A00000000000000" pitchFamily="50" charset="-128"/>
              </a:rPr>
              <a:t>②１１：００～１１：４５　　　　　２組　　　　　　　１組</a:t>
            </a:r>
            <a:endParaRPr lang="en-US" altLang="ja-JP" sz="2800" b="1" dirty="0" smtClean="0">
              <a:latin typeface="HGS創英角ﾎﾟｯﾌﾟ体" panose="040B0A00000000000000" pitchFamily="50" charset="-128"/>
              <a:ea typeface="HGS創英角ﾎﾟｯﾌﾟ体" panose="040B0A00000000000000" pitchFamily="50" charset="-128"/>
            </a:endParaRPr>
          </a:p>
          <a:p>
            <a:r>
              <a:rPr lang="en-US" altLang="ja-JP" sz="1600" dirty="0" smtClean="0">
                <a:solidFill>
                  <a:srgbClr val="FF0000"/>
                </a:solidFill>
                <a:latin typeface="HGS創英角ﾎﾟｯﾌﾟ体" panose="040B0A00000000000000" pitchFamily="50" charset="-128"/>
                <a:ea typeface="HGS創英角ﾎﾟｯﾌﾟ体" panose="040B0A00000000000000" pitchFamily="50" charset="-128"/>
              </a:rPr>
              <a:t>※</a:t>
            </a:r>
            <a:r>
              <a:rPr lang="ja-JP" altLang="en-US" sz="1600" dirty="0" smtClean="0">
                <a:solidFill>
                  <a:srgbClr val="FF0000"/>
                </a:solidFill>
                <a:latin typeface="HGS創英角ﾎﾟｯﾌﾟ体" panose="040B0A00000000000000" pitchFamily="50" charset="-128"/>
                <a:ea typeface="HGS創英角ﾎﾟｯﾌﾟ体" panose="040B0A00000000000000" pitchFamily="50" charset="-128"/>
              </a:rPr>
              <a:t>戸外遊びで予約の方へ</a:t>
            </a:r>
            <a:r>
              <a:rPr lang="ja-JP" altLang="en-US" sz="1600" dirty="0" smtClean="0">
                <a:solidFill>
                  <a:srgbClr val="FF0000"/>
                </a:solidFill>
                <a:latin typeface="HGS創英角ﾎﾟｯﾌﾟ体" panose="040B0A00000000000000" pitchFamily="50" charset="-128"/>
                <a:ea typeface="HGS創英角ﾎﾟｯﾌﾟ体" panose="040B0A00000000000000" pitchFamily="50" charset="-128"/>
              </a:rPr>
              <a:t>：</a:t>
            </a:r>
            <a:r>
              <a:rPr lang="en-US" altLang="ja-JP" sz="1600" dirty="0" smtClean="0">
                <a:solidFill>
                  <a:srgbClr val="FF0000"/>
                </a:solidFill>
                <a:latin typeface="HGS創英角ﾎﾟｯﾌﾟ体" panose="040B0A00000000000000" pitchFamily="50" charset="-128"/>
                <a:ea typeface="HGS創英角ﾎﾟｯﾌﾟ体" panose="040B0A00000000000000" pitchFamily="50" charset="-128"/>
              </a:rPr>
              <a:t>11</a:t>
            </a:r>
            <a:r>
              <a:rPr lang="ja-JP" altLang="en-US" sz="1600" dirty="0" smtClean="0">
                <a:solidFill>
                  <a:srgbClr val="FF0000"/>
                </a:solidFill>
                <a:latin typeface="HGS創英角ﾎﾟｯﾌﾟ体" panose="040B0A00000000000000" pitchFamily="50" charset="-128"/>
                <a:ea typeface="HGS創英角ﾎﾟｯﾌﾟ体" panose="040B0A00000000000000" pitchFamily="50" charset="-128"/>
              </a:rPr>
              <a:t>月より悪天候などで戸外</a:t>
            </a:r>
            <a:r>
              <a:rPr lang="ja-JP" altLang="en-US" sz="1600" dirty="0" smtClean="0">
                <a:solidFill>
                  <a:srgbClr val="FF0000"/>
                </a:solidFill>
                <a:latin typeface="HGS創英角ﾎﾟｯﾌﾟ体" panose="040B0A00000000000000" pitchFamily="50" charset="-128"/>
                <a:ea typeface="HGS創英角ﾎﾟｯﾌﾟ体" panose="040B0A00000000000000" pitchFamily="50" charset="-128"/>
              </a:rPr>
              <a:t>遊びができない状況の日は</a:t>
            </a:r>
            <a:r>
              <a:rPr lang="ja-JP" altLang="en-US" sz="1600" dirty="0" smtClean="0">
                <a:solidFill>
                  <a:srgbClr val="FF0000"/>
                </a:solidFill>
                <a:latin typeface="HGS創英角ﾎﾟｯﾌﾟ体" panose="040B0A00000000000000" pitchFamily="50" charset="-128"/>
                <a:ea typeface="HGS創英角ﾎﾟｯﾌﾟ体" panose="040B0A00000000000000" pitchFamily="50" charset="-128"/>
              </a:rPr>
              <a:t>、室内遊びが使用可能とさせて</a:t>
            </a:r>
            <a:r>
              <a:rPr lang="ja-JP" altLang="en-US" sz="1600" smtClean="0">
                <a:solidFill>
                  <a:srgbClr val="FF0000"/>
                </a:solidFill>
                <a:latin typeface="HGS創英角ﾎﾟｯﾌﾟ体" panose="040B0A00000000000000" pitchFamily="50" charset="-128"/>
                <a:ea typeface="HGS創英角ﾎﾟｯﾌﾟ体" panose="040B0A00000000000000" pitchFamily="50" charset="-128"/>
              </a:rPr>
              <a:t>いただきます。</a:t>
            </a:r>
            <a:endParaRPr lang="en-US" altLang="ja-JP" sz="1600" dirty="0" smtClean="0">
              <a:solidFill>
                <a:srgbClr val="FF0000"/>
              </a:solidFill>
              <a:latin typeface="HGS創英角ﾎﾟｯﾌﾟ体" panose="040B0A00000000000000" pitchFamily="50" charset="-128"/>
              <a:ea typeface="HGS創英角ﾎﾟｯﾌﾟ体" panose="040B0A00000000000000" pitchFamily="50" charset="-128"/>
            </a:endParaRPr>
          </a:p>
          <a:p>
            <a:r>
              <a:rPr lang="en-US" altLang="ja-JP" sz="1600" dirty="0" smtClean="0">
                <a:solidFill>
                  <a:srgbClr val="FF0000"/>
                </a:solidFill>
                <a:latin typeface="HGS創英角ﾎﾟｯﾌﾟ体" panose="040B0A00000000000000" pitchFamily="50" charset="-128"/>
                <a:ea typeface="HGS創英角ﾎﾟｯﾌﾟ体" panose="040B0A00000000000000" pitchFamily="50" charset="-128"/>
              </a:rPr>
              <a:t>※</a:t>
            </a:r>
            <a:r>
              <a:rPr lang="ja-JP" altLang="en-US" sz="1600" dirty="0" smtClean="0">
                <a:solidFill>
                  <a:srgbClr val="FF0000"/>
                </a:solidFill>
                <a:latin typeface="HGS創英角ﾎﾟｯﾌﾟ体" panose="040B0A00000000000000" pitchFamily="50" charset="-128"/>
                <a:ea typeface="HGS創英角ﾎﾟｯﾌﾟ体" panose="040B0A00000000000000" pitchFamily="50" charset="-128"/>
              </a:rPr>
              <a:t>新型コロナウイルス感染防止のため、未就園学児のみの利用とさせて頂きます。よろしくお願いいたします。</a:t>
            </a:r>
            <a:endParaRPr lang="en-US" altLang="ja-JP" sz="1600" dirty="0" smtClean="0">
              <a:solidFill>
                <a:srgbClr val="FF0000"/>
              </a:solidFill>
              <a:latin typeface="HGS創英角ﾎﾟｯﾌﾟ体" panose="040B0A00000000000000" pitchFamily="50" charset="-128"/>
              <a:ea typeface="HGS創英角ﾎﾟｯﾌﾟ体" panose="040B0A00000000000000" pitchFamily="50" charset="-128"/>
            </a:endParaRPr>
          </a:p>
          <a:p>
            <a:r>
              <a:rPr lang="ja-JP" altLang="en-US" sz="1600" dirty="0" smtClean="0">
                <a:solidFill>
                  <a:srgbClr val="0070C0"/>
                </a:solidFill>
                <a:latin typeface="HGS創英角ﾎﾟｯﾌﾟ体" panose="040B0A00000000000000" pitchFamily="50" charset="-128"/>
                <a:ea typeface="HGS創英角ﾎﾟｯﾌﾟ体" panose="040B0A00000000000000" pitchFamily="50" charset="-128"/>
              </a:rPr>
              <a:t>土曜日　第１・３・５（６カ月～１歳）よちよちクラブ</a:t>
            </a:r>
            <a:endParaRPr lang="en-US" altLang="ja-JP" sz="1600" dirty="0" smtClean="0">
              <a:solidFill>
                <a:srgbClr val="0070C0"/>
              </a:solidFill>
              <a:latin typeface="HGS創英角ﾎﾟｯﾌﾟ体" panose="040B0A00000000000000" pitchFamily="50" charset="-128"/>
              <a:ea typeface="HGS創英角ﾎﾟｯﾌﾟ体" panose="040B0A00000000000000" pitchFamily="50" charset="-128"/>
            </a:endParaRPr>
          </a:p>
          <a:p>
            <a:r>
              <a:rPr lang="ja-JP" altLang="en-US" sz="1600" dirty="0">
                <a:solidFill>
                  <a:srgbClr val="0070C0"/>
                </a:solidFill>
                <a:latin typeface="HGS創英角ﾎﾟｯﾌﾟ体" panose="040B0A00000000000000" pitchFamily="50" charset="-128"/>
                <a:ea typeface="HGS創英角ﾎﾟｯﾌﾟ体" panose="040B0A00000000000000" pitchFamily="50" charset="-128"/>
              </a:rPr>
              <a:t>　</a:t>
            </a:r>
            <a:r>
              <a:rPr lang="ja-JP" altLang="en-US" sz="1600" dirty="0" smtClean="0">
                <a:solidFill>
                  <a:srgbClr val="0070C0"/>
                </a:solidFill>
                <a:latin typeface="HGS創英角ﾎﾟｯﾌﾟ体" panose="040B0A00000000000000" pitchFamily="50" charset="-128"/>
                <a:ea typeface="HGS創英角ﾎﾟｯﾌﾟ体" panose="040B0A00000000000000" pitchFamily="50" charset="-128"/>
              </a:rPr>
              <a:t>　　　第２・４　　（２歳～未就園学児）ハッピークラブ　　　</a:t>
            </a:r>
            <a:endParaRPr lang="en-US" altLang="ja-JP" sz="1600" dirty="0" smtClean="0">
              <a:solidFill>
                <a:srgbClr val="0070C0"/>
              </a:solidFill>
              <a:latin typeface="HGS創英角ﾎﾟｯﾌﾟ体" panose="040B0A00000000000000" pitchFamily="50" charset="-128"/>
              <a:ea typeface="HGS創英角ﾎﾟｯﾌﾟ体" panose="040B0A00000000000000" pitchFamily="50" charset="-128"/>
            </a:endParaRPr>
          </a:p>
          <a:p>
            <a:r>
              <a:rPr lang="ja-JP" altLang="en-US" sz="1600" dirty="0" smtClean="0">
                <a:solidFill>
                  <a:srgbClr val="0070C0"/>
                </a:solidFill>
                <a:latin typeface="HGS創英角ﾎﾟｯﾌﾟ体" panose="040B0A00000000000000" pitchFamily="50" charset="-128"/>
                <a:ea typeface="HGS創英角ﾎﾟｯﾌﾟ体" panose="040B0A00000000000000" pitchFamily="50" charset="-128"/>
              </a:rPr>
              <a:t>に加え、大勢の方が利用できるよう週１（火・木・土）の予約とさせて頂く事もありますがご理解の程よろしくお願いいたします。</a:t>
            </a:r>
            <a:endParaRPr lang="en-US" altLang="ja-JP" sz="1600" dirty="0">
              <a:solidFill>
                <a:srgbClr val="0070C0"/>
              </a:solidFill>
              <a:latin typeface="HGS創英角ﾎﾟｯﾌﾟ体" panose="040B0A00000000000000" pitchFamily="50" charset="-128"/>
              <a:ea typeface="HGS創英角ﾎﾟｯﾌﾟ体" panose="040B0A00000000000000" pitchFamily="50" charset="-128"/>
            </a:endParaRPr>
          </a:p>
          <a:p>
            <a:endParaRPr kumimoji="1" lang="ja-JP" altLang="en-US" sz="2800" dirty="0">
              <a:latin typeface="HGS創英角ﾎﾟｯﾌﾟ体" panose="040B0A00000000000000" pitchFamily="50" charset="-128"/>
              <a:ea typeface="HGS創英角ﾎﾟｯﾌﾟ体" panose="040B0A00000000000000" pitchFamily="50" charset="-128"/>
            </a:endParaRPr>
          </a:p>
        </p:txBody>
      </p:sp>
      <p:sp>
        <p:nvSpPr>
          <p:cNvPr id="18" name="テキスト ボックス 17"/>
          <p:cNvSpPr txBox="1"/>
          <p:nvPr/>
        </p:nvSpPr>
        <p:spPr>
          <a:xfrm>
            <a:off x="1978269" y="4378688"/>
            <a:ext cx="184731" cy="369332"/>
          </a:xfrm>
          <a:prstGeom prst="rect">
            <a:avLst/>
          </a:prstGeom>
          <a:noFill/>
        </p:spPr>
        <p:txBody>
          <a:bodyPr wrap="none" rtlCol="0">
            <a:spAutoFit/>
          </a:bodyPr>
          <a:lstStyle/>
          <a:p>
            <a:endParaRPr kumimoji="1" lang="ja-JP" altLang="en-US" dirty="0"/>
          </a:p>
        </p:txBody>
      </p:sp>
      <p:cxnSp>
        <p:nvCxnSpPr>
          <p:cNvPr id="21" name="直線コネクタ 20"/>
          <p:cNvCxnSpPr/>
          <p:nvPr/>
        </p:nvCxnSpPr>
        <p:spPr>
          <a:xfrm flipV="1">
            <a:off x="395654" y="4563354"/>
            <a:ext cx="11623431" cy="83651"/>
          </a:xfrm>
          <a:prstGeom prst="line">
            <a:avLst/>
          </a:prstGeom>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a:xfrm>
            <a:off x="404447" y="5035787"/>
            <a:ext cx="11684975" cy="0"/>
          </a:xfrm>
          <a:prstGeom prst="line">
            <a:avLst/>
          </a:prstGeom>
        </p:spPr>
        <p:style>
          <a:lnRef idx="1">
            <a:schemeClr val="dk1"/>
          </a:lnRef>
          <a:fillRef idx="0">
            <a:schemeClr val="dk1"/>
          </a:fillRef>
          <a:effectRef idx="0">
            <a:schemeClr val="dk1"/>
          </a:effectRef>
          <a:fontRef idx="minor">
            <a:schemeClr val="tx1"/>
          </a:fontRef>
        </p:style>
      </p:cxnSp>
      <p:cxnSp>
        <p:nvCxnSpPr>
          <p:cNvPr id="25" name="直線コネクタ 24"/>
          <p:cNvCxnSpPr/>
          <p:nvPr/>
        </p:nvCxnSpPr>
        <p:spPr>
          <a:xfrm>
            <a:off x="5196254" y="4281854"/>
            <a:ext cx="0" cy="1107831"/>
          </a:xfrm>
          <a:prstGeom prst="line">
            <a:avLst/>
          </a:prstGeom>
        </p:spPr>
        <p:style>
          <a:lnRef idx="1">
            <a:schemeClr val="dk1"/>
          </a:lnRef>
          <a:fillRef idx="0">
            <a:schemeClr val="dk1"/>
          </a:fillRef>
          <a:effectRef idx="0">
            <a:schemeClr val="dk1"/>
          </a:effectRef>
          <a:fontRef idx="minor">
            <a:schemeClr val="tx1"/>
          </a:fontRef>
        </p:style>
      </p:cxnSp>
      <p:cxnSp>
        <p:nvCxnSpPr>
          <p:cNvPr id="27" name="直線コネクタ 26"/>
          <p:cNvCxnSpPr/>
          <p:nvPr/>
        </p:nvCxnSpPr>
        <p:spPr>
          <a:xfrm>
            <a:off x="8185638" y="4308231"/>
            <a:ext cx="0" cy="117816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882451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297</Words>
  <Application>Microsoft Office PowerPoint</Application>
  <PresentationFormat>ワイド画面</PresentationFormat>
  <Paragraphs>16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HGS創英角ﾎﾟｯﾌﾟ体</vt:lpstr>
      <vt:lpstr>游ゴシック</vt:lpstr>
      <vt:lpstr>游ゴシック Light</vt:lpstr>
      <vt:lpstr>Arial</vt:lpstr>
      <vt:lpstr>Office テーマ</vt:lpstr>
      <vt:lpstr>支援センター利用予約について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今後の支援センターについて</dc:title>
  <dc:creator>長野保育所 保育士</dc:creator>
  <cp:lastModifiedBy>長野保育所 保育士</cp:lastModifiedBy>
  <cp:revision>8</cp:revision>
  <dcterms:created xsi:type="dcterms:W3CDTF">2020-07-28T00:41:30Z</dcterms:created>
  <dcterms:modified xsi:type="dcterms:W3CDTF">2020-10-24T03:48:00Z</dcterms:modified>
</cp:coreProperties>
</file>