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F77AF2F-8377-14D2-25F5-E90C07314661}" name="ブローハン 聡" initials="聡ブ" userId="S::satoshi-b@interart.co.jp::9c5c2273-0e5f-44b0-b050-e8d870d25c5c" providerId="AD"/>
  <p188:author id="{540F78D9-676E-5848-1EE5-8EB3DBAE0112}" name="事務局" initials="事務局" userId="事務局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6702"/>
    <a:srgbClr val="B6B6B6"/>
    <a:srgbClr val="89A4B7"/>
    <a:srgbClr val="5D5D5D"/>
    <a:srgbClr val="454545"/>
    <a:srgbClr val="F3F1E9"/>
    <a:srgbClr val="3E3E3C"/>
    <a:srgbClr val="646D74"/>
    <a:srgbClr val="EB8B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8" autoAdjust="0"/>
    <p:restoredTop sz="94590"/>
  </p:normalViewPr>
  <p:slideViewPr>
    <p:cSldViewPr snapToGrid="0" snapToObjects="1">
      <p:cViewPr varScale="1">
        <p:scale>
          <a:sx n="39" d="100"/>
          <a:sy n="39" d="100"/>
        </p:scale>
        <p:origin x="80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8/10/relationships/authors" Target="author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0492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pic>
        <p:nvPicPr>
          <p:cNvPr id="3" name="Image 0" descr="gen-dedup-b9b3cc6b63b4a971396947daa9ba518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99430" cy="10287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857707"/>
            <a:ext cx="10477195" cy="76169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" name="Text 2"/>
          <p:cNvSpPr txBox="1"/>
          <p:nvPr/>
        </p:nvSpPr>
        <p:spPr>
          <a:xfrm>
            <a:off x="1143000" y="905256"/>
            <a:ext cx="10478110" cy="800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222222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公益財団法人鉄道弘済会 第62回社会福祉セミナー 講座①</a:t>
            </a:r>
            <a:endParaRPr lang="en-US" sz="2100" dirty="0"/>
          </a:p>
          <a:p>
            <a:pPr marL="0" indent="0" algn="l">
              <a:buNone/>
            </a:pPr>
            <a:r>
              <a:rPr lang="en-US" sz="2100" dirty="0">
                <a:solidFill>
                  <a:srgbClr val="222222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 2026年7月4日（土）</a:t>
            </a:r>
            <a:endParaRPr lang="en-US" sz="2100" dirty="0"/>
          </a:p>
        </p:txBody>
      </p:sp>
      <p:sp>
        <p:nvSpPr>
          <p:cNvPr id="6" name="Text 3"/>
          <p:cNvSpPr txBox="1"/>
          <p:nvPr/>
        </p:nvSpPr>
        <p:spPr>
          <a:xfrm>
            <a:off x="17144086" y="9572854"/>
            <a:ext cx="692201" cy="3337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sz="1800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 / </a:t>
            </a:r>
            <a:r>
              <a:rPr lang="en-US" altLang="ja-JP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19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DBDD757B-81A7-7FAE-E32D-0EF49AF10EE4}"/>
              </a:ext>
            </a:extLst>
          </p:cNvPr>
          <p:cNvGrpSpPr/>
          <p:nvPr/>
        </p:nvGrpSpPr>
        <p:grpSpPr>
          <a:xfrm>
            <a:off x="0" y="0"/>
            <a:ext cx="18299430" cy="10287000"/>
            <a:chOff x="0" y="0"/>
            <a:chExt cx="18299430" cy="10287000"/>
          </a:xfrm>
        </p:grpSpPr>
        <p:sp>
          <p:nvSpPr>
            <p:cNvPr id="2" name="Shape 0"/>
            <p:cNvSpPr/>
            <p:nvPr/>
          </p:nvSpPr>
          <p:spPr>
            <a:xfrm>
              <a:off x="0" y="0"/>
              <a:ext cx="18288000" cy="102870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ja-JP" altLang="en-US"/>
            </a:p>
          </p:txBody>
        </p:sp>
        <p:pic>
          <p:nvPicPr>
            <p:cNvPr id="3" name="Image 0" descr="gen-dedup-a2690c4173e496611582d8b5554a75e7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8299430" cy="10287000"/>
            </a:xfrm>
            <a:prstGeom prst="rect">
              <a:avLst/>
            </a:prstGeom>
          </p:spPr>
        </p:pic>
        <p:sp>
          <p:nvSpPr>
            <p:cNvPr id="4" name="Shape 1"/>
            <p:cNvSpPr/>
            <p:nvPr/>
          </p:nvSpPr>
          <p:spPr>
            <a:xfrm>
              <a:off x="0" y="1893194"/>
              <a:ext cx="3412901" cy="3065056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5" name="Shape 2"/>
            <p:cNvSpPr/>
            <p:nvPr/>
          </p:nvSpPr>
          <p:spPr>
            <a:xfrm>
              <a:off x="14437217" y="7315200"/>
              <a:ext cx="3245476" cy="211696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6" name="Text 3"/>
            <p:cNvSpPr txBox="1"/>
            <p:nvPr/>
          </p:nvSpPr>
          <p:spPr>
            <a:xfrm>
              <a:off x="17016984" y="9572854"/>
              <a:ext cx="839419" cy="333756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r>
                <a:rPr lang="en-US" sz="1800" dirty="0">
                  <a:solidFill>
                    <a:srgbClr val="666666"/>
                  </a:solidFill>
                  <a:latin typeface="Hiragino Sans" pitchFamily="34" charset="0"/>
                  <a:ea typeface="Hiragino Sans" pitchFamily="34" charset="-122"/>
                  <a:cs typeface="Hiragino Sans" pitchFamily="34" charset="-120"/>
                </a:rPr>
                <a:t>10</a:t>
              </a:r>
              <a:r>
                <a:rPr lang="en-US" altLang="ja-JP" dirty="0">
                  <a:solidFill>
                    <a:srgbClr val="666666"/>
                  </a:solidFill>
                  <a:latin typeface="Hiragino Sans" pitchFamily="34" charset="0"/>
                  <a:ea typeface="Hiragino Sans" pitchFamily="34" charset="-122"/>
                  <a:cs typeface="Hiragino Sans" pitchFamily="34" charset="-120"/>
                </a:rPr>
                <a:t>  / 19</a:t>
              </a:r>
              <a:endParaRPr lang="en-US" sz="1800" dirty="0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B8A702B3-AA9C-62B2-DA62-57026DF55BCA}"/>
                </a:ext>
              </a:extLst>
            </p:cNvPr>
            <p:cNvSpPr/>
            <p:nvPr/>
          </p:nvSpPr>
          <p:spPr>
            <a:xfrm>
              <a:off x="3167380" y="3008630"/>
              <a:ext cx="1696720" cy="6299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09D3ACA5-E437-E630-80AD-0F30E22C3FB3}"/>
                </a:ext>
              </a:extLst>
            </p:cNvPr>
            <p:cNvSpPr/>
            <p:nvPr/>
          </p:nvSpPr>
          <p:spPr>
            <a:xfrm>
              <a:off x="4952141" y="3674110"/>
              <a:ext cx="1696720" cy="6299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1580881F-EE2A-B2A5-16D9-BE4BB4F8B1F7}"/>
                </a:ext>
              </a:extLst>
            </p:cNvPr>
            <p:cNvSpPr/>
            <p:nvPr/>
          </p:nvSpPr>
          <p:spPr>
            <a:xfrm>
              <a:off x="10187941" y="7555230"/>
              <a:ext cx="3353108" cy="5339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89990AF0-269D-FEAB-9A4B-CE3BE96A40C9}"/>
                </a:ext>
              </a:extLst>
            </p:cNvPr>
            <p:cNvSpPr/>
            <p:nvPr/>
          </p:nvSpPr>
          <p:spPr>
            <a:xfrm>
              <a:off x="13702692" y="7957122"/>
              <a:ext cx="1225210" cy="4673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四角形: 角を丸くする 10">
              <a:extLst>
                <a:ext uri="{FF2B5EF4-FFF2-40B4-BE49-F238E27FC236}">
                  <a16:creationId xmlns:a16="http://schemas.microsoft.com/office/drawing/2014/main" id="{B51E57DB-1D7A-DCE1-6378-528552972739}"/>
                </a:ext>
              </a:extLst>
            </p:cNvPr>
            <p:cNvSpPr/>
            <p:nvPr/>
          </p:nvSpPr>
          <p:spPr>
            <a:xfrm rot="2456768">
              <a:off x="4782555" y="3517053"/>
              <a:ext cx="227154" cy="300494"/>
            </a:xfrm>
            <a:prstGeom prst="roundRect">
              <a:avLst>
                <a:gd name="adj" fmla="val 29167"/>
              </a:avLst>
            </a:prstGeom>
            <a:solidFill>
              <a:srgbClr val="89A4B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" name="四角形: 角を丸くする 16">
              <a:extLst>
                <a:ext uri="{FF2B5EF4-FFF2-40B4-BE49-F238E27FC236}">
                  <a16:creationId xmlns:a16="http://schemas.microsoft.com/office/drawing/2014/main" id="{1A091A2D-B6D4-3F5D-3F46-222F3B406F88}"/>
                </a:ext>
              </a:extLst>
            </p:cNvPr>
            <p:cNvSpPr/>
            <p:nvPr/>
          </p:nvSpPr>
          <p:spPr>
            <a:xfrm rot="2231192">
              <a:off x="13508295" y="7772021"/>
              <a:ext cx="227154" cy="453872"/>
            </a:xfrm>
            <a:prstGeom prst="roundRect">
              <a:avLst>
                <a:gd name="adj" fmla="val 27118"/>
              </a:avLst>
            </a:prstGeom>
            <a:solidFill>
              <a:srgbClr val="B6B6B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" name="四角形: 角を丸くする 17">
              <a:extLst>
                <a:ext uri="{FF2B5EF4-FFF2-40B4-BE49-F238E27FC236}">
                  <a16:creationId xmlns:a16="http://schemas.microsoft.com/office/drawing/2014/main" id="{353B4BDE-D228-8434-8BE1-239F45C9473D}"/>
                </a:ext>
              </a:extLst>
            </p:cNvPr>
            <p:cNvSpPr/>
            <p:nvPr/>
          </p:nvSpPr>
          <p:spPr>
            <a:xfrm rot="1633709">
              <a:off x="9564361" y="7136785"/>
              <a:ext cx="682554" cy="565808"/>
            </a:xfrm>
            <a:prstGeom prst="roundRect">
              <a:avLst>
                <a:gd name="adj" fmla="val 42947"/>
              </a:avLst>
            </a:prstGeom>
            <a:solidFill>
              <a:srgbClr val="F1670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pic>
        <p:nvPicPr>
          <p:cNvPr id="3" name="Image 0" descr="gen-dedup-d38a52087e5d104f3bbaa23685f6fc8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99430" cy="10287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3810305" y="8877908"/>
            <a:ext cx="4708053" cy="507627"/>
          </a:xfrm>
          <a:prstGeom prst="rect">
            <a:avLst/>
          </a:prstGeom>
          <a:solidFill>
            <a:srgbClr val="646D7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" name="Shape 2"/>
          <p:cNvSpPr/>
          <p:nvPr/>
        </p:nvSpPr>
        <p:spPr>
          <a:xfrm>
            <a:off x="7906360" y="4753050"/>
            <a:ext cx="2475738" cy="3064425"/>
          </a:xfrm>
          <a:prstGeom prst="rect">
            <a:avLst/>
          </a:prstGeom>
          <a:solidFill>
            <a:schemeClr val="accent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6" name="Text 3"/>
          <p:cNvSpPr txBox="1"/>
          <p:nvPr/>
        </p:nvSpPr>
        <p:spPr>
          <a:xfrm>
            <a:off x="3516164" y="8933909"/>
            <a:ext cx="5524805" cy="3529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障害者手帳の「翻訳ツール」化</a:t>
            </a:r>
            <a:endParaRPr lang="en-US" sz="2600" b="1" dirty="0"/>
          </a:p>
        </p:txBody>
      </p:sp>
      <p:sp>
        <p:nvSpPr>
          <p:cNvPr id="7" name="Text 4"/>
          <p:cNvSpPr txBox="1"/>
          <p:nvPr/>
        </p:nvSpPr>
        <p:spPr>
          <a:xfrm>
            <a:off x="7810576" y="5143500"/>
            <a:ext cx="2666848" cy="3064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提言①</a:t>
            </a:r>
            <a:endParaRPr lang="en-US" sz="2800" dirty="0"/>
          </a:p>
          <a:p>
            <a:pPr marL="0" indent="0" algn="ctr">
              <a:buNone/>
            </a:pPr>
            <a:r>
              <a:rPr lang="en-US" sz="2700" b="1" dirty="0">
                <a:solidFill>
                  <a:srgbClr val="FFFFFF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児童自立生活</a:t>
            </a:r>
            <a:endParaRPr lang="en-US" sz="2700" dirty="0"/>
          </a:p>
          <a:p>
            <a:pPr marL="0" indent="0" algn="ctr">
              <a:buNone/>
            </a:pPr>
            <a:r>
              <a:rPr lang="en-US" sz="2700" b="1" dirty="0">
                <a:solidFill>
                  <a:srgbClr val="FFFFFF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援助事業Ⅱ型の</a:t>
            </a:r>
            <a:endParaRPr lang="en-US" sz="2700" dirty="0"/>
          </a:p>
          <a:p>
            <a:pPr marL="0" indent="0" algn="ctr">
              <a:buNone/>
            </a:pPr>
            <a:r>
              <a:rPr lang="en-US" sz="2700" b="1" dirty="0">
                <a:solidFill>
                  <a:srgbClr val="FFFFFF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活用拡大</a:t>
            </a:r>
            <a:endParaRPr lang="en-US" sz="2700" dirty="0"/>
          </a:p>
        </p:txBody>
      </p:sp>
      <p:sp>
        <p:nvSpPr>
          <p:cNvPr id="8" name="Text 5"/>
          <p:cNvSpPr txBox="1"/>
          <p:nvPr/>
        </p:nvSpPr>
        <p:spPr>
          <a:xfrm>
            <a:off x="17016984" y="9572854"/>
            <a:ext cx="839419" cy="3337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sz="1800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11 / </a:t>
            </a:r>
            <a:r>
              <a:rPr lang="en-US" altLang="ja-JP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19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pic>
        <p:nvPicPr>
          <p:cNvPr id="3" name="Image 0" descr="gen-dedup-aa449715eae228d1703edd76fb23ae3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99430" cy="10287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251661" y="6666890"/>
            <a:ext cx="2736878" cy="1238098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" name="Shape 2"/>
          <p:cNvSpPr/>
          <p:nvPr/>
        </p:nvSpPr>
        <p:spPr>
          <a:xfrm>
            <a:off x="1524305" y="8810244"/>
            <a:ext cx="16668598" cy="5715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6" name="Text 3"/>
          <p:cNvSpPr txBox="1"/>
          <p:nvPr/>
        </p:nvSpPr>
        <p:spPr>
          <a:xfrm>
            <a:off x="6667295" y="7119061"/>
            <a:ext cx="1905610" cy="3337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Hiragino Kaku Gothic ProN" pitchFamily="34" charset="-120"/>
              </a:rPr>
              <a:t>生活破綻／孤立</a:t>
            </a:r>
            <a:endParaRPr lang="en-US" sz="2800" dirty="0"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sp>
        <p:nvSpPr>
          <p:cNvPr id="7" name="Text 4"/>
          <p:cNvSpPr txBox="1"/>
          <p:nvPr/>
        </p:nvSpPr>
        <p:spPr>
          <a:xfrm>
            <a:off x="1524305" y="8924544"/>
            <a:ext cx="16669512" cy="3054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一度施設を出た若者でも、年齢で切らず、危機時には再度、制度の枠組み内で保護・支援する。</a:t>
            </a:r>
            <a:endParaRPr lang="en-US" sz="2400" b="1" dirty="0"/>
          </a:p>
        </p:txBody>
      </p:sp>
      <p:sp>
        <p:nvSpPr>
          <p:cNvPr id="8" name="Text 5"/>
          <p:cNvSpPr txBox="1"/>
          <p:nvPr/>
        </p:nvSpPr>
        <p:spPr>
          <a:xfrm>
            <a:off x="17016984" y="9572854"/>
            <a:ext cx="839419" cy="3337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sz="1800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12 / </a:t>
            </a:r>
            <a:r>
              <a:rPr lang="en-US" altLang="ja-JP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19</a:t>
            </a:r>
            <a:endParaRPr lang="en-US" sz="1800" dirty="0"/>
          </a:p>
        </p:txBody>
      </p:sp>
      <p:sp>
        <p:nvSpPr>
          <p:cNvPr id="9" name="Shape 1">
            <a:extLst>
              <a:ext uri="{FF2B5EF4-FFF2-40B4-BE49-F238E27FC236}">
                <a16:creationId xmlns:a16="http://schemas.microsoft.com/office/drawing/2014/main" id="{86EAC380-43B1-DDA6-4F76-1A44EEFE090E}"/>
              </a:ext>
            </a:extLst>
          </p:cNvPr>
          <p:cNvSpPr/>
          <p:nvPr/>
        </p:nvSpPr>
        <p:spPr>
          <a:xfrm flipH="1">
            <a:off x="7366865" y="8295894"/>
            <a:ext cx="506470" cy="5715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pic>
        <p:nvPicPr>
          <p:cNvPr id="3" name="Image 0" descr="gen-dedup-2c67064c6f90c9e36c03f42d5e22dd3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99430" cy="10287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286207"/>
            <a:ext cx="18288000" cy="3143707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" name="Shape 2"/>
          <p:cNvSpPr/>
          <p:nvPr/>
        </p:nvSpPr>
        <p:spPr>
          <a:xfrm>
            <a:off x="857707" y="6195975"/>
            <a:ext cx="4381805" cy="1938528"/>
          </a:xfrm>
          <a:prstGeom prst="rect">
            <a:avLst/>
          </a:prstGeom>
          <a:solidFill>
            <a:srgbClr val="3E3E3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6" name="Shape 3"/>
          <p:cNvSpPr/>
          <p:nvPr/>
        </p:nvSpPr>
        <p:spPr>
          <a:xfrm>
            <a:off x="714932" y="8881567"/>
            <a:ext cx="16851851" cy="691287"/>
          </a:xfrm>
          <a:prstGeom prst="rect">
            <a:avLst/>
          </a:prstGeom>
          <a:solidFill>
            <a:srgbClr val="F5B73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7" name="Text 4"/>
          <p:cNvSpPr txBox="1"/>
          <p:nvPr/>
        </p:nvSpPr>
        <p:spPr>
          <a:xfrm>
            <a:off x="0" y="523951"/>
            <a:ext cx="18288000" cy="5623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【制度活用】児童自立生活援助事業Ⅱ型の仕組み</a:t>
            </a:r>
            <a:endParaRPr lang="en-US" sz="6000" dirty="0"/>
          </a:p>
        </p:txBody>
      </p:sp>
      <p:sp>
        <p:nvSpPr>
          <p:cNvPr id="8" name="Text 5"/>
          <p:cNvSpPr txBox="1"/>
          <p:nvPr/>
        </p:nvSpPr>
        <p:spPr>
          <a:xfrm>
            <a:off x="714932" y="1633118"/>
            <a:ext cx="17145000" cy="1038758"/>
          </a:xfrm>
          <a:prstGeom prst="rect">
            <a:avLst/>
          </a:prstGeom>
          <a:solidFill>
            <a:schemeClr val="bg1"/>
          </a:solidFill>
          <a:ln w="25400">
            <a:solidFill>
              <a:srgbClr val="AAAAAA"/>
            </a:solidFill>
          </a:ln>
        </p:spPr>
        <p:txBody>
          <a:bodyPr wrap="square" lIns="292100" tIns="177800" rIns="292100" bIns="17780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概要：</a:t>
            </a:r>
            <a:r>
              <a:rPr lang="en-US" sz="3200" dirty="0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義務教育修了後や措置解除者に対し、住まい・就労・相談を行う制度。</a:t>
            </a:r>
            <a:endParaRPr lang="en-US" sz="3200" dirty="0"/>
          </a:p>
          <a:p>
            <a:pPr marL="0" indent="0" algn="l">
              <a:buNone/>
            </a:pPr>
            <a:r>
              <a:rPr lang="en-US" sz="3200" dirty="0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 定員5名以下で、児童養護施設等が「別枠」として柔軟に事業所を設けることが可能。</a:t>
            </a:r>
            <a:endParaRPr lang="en-US" sz="3200" dirty="0"/>
          </a:p>
        </p:txBody>
      </p:sp>
      <p:sp>
        <p:nvSpPr>
          <p:cNvPr id="9" name="Text 6"/>
          <p:cNvSpPr txBox="1"/>
          <p:nvPr/>
        </p:nvSpPr>
        <p:spPr>
          <a:xfrm>
            <a:off x="1089527" y="6698438"/>
            <a:ext cx="4381805" cy="9336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chemeClr val="bg1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対象者が児童相談所（自治体）</a:t>
            </a:r>
            <a:endParaRPr lang="en-US" sz="2400" dirty="0">
              <a:solidFill>
                <a:schemeClr val="bg1"/>
              </a:solidFill>
            </a:endParaRPr>
          </a:p>
          <a:p>
            <a:pPr marL="0" indent="0" algn="l">
              <a:buNone/>
            </a:pPr>
            <a:r>
              <a:rPr lang="en-US" sz="2400" dirty="0">
                <a:solidFill>
                  <a:schemeClr val="bg1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 へ利用申込書を提出（事業</a:t>
            </a:r>
            <a:endParaRPr lang="en-US" sz="2400" dirty="0">
              <a:solidFill>
                <a:schemeClr val="bg1"/>
              </a:solidFill>
            </a:endParaRPr>
          </a:p>
          <a:p>
            <a:pPr marL="0" indent="0" algn="l">
              <a:buNone/>
            </a:pPr>
            <a:r>
              <a:rPr lang="en-US" sz="2400" dirty="0">
                <a:solidFill>
                  <a:schemeClr val="bg1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 者が代行することも可能）。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 7"/>
          <p:cNvSpPr txBox="1"/>
          <p:nvPr/>
        </p:nvSpPr>
        <p:spPr>
          <a:xfrm>
            <a:off x="844828" y="9126125"/>
            <a:ext cx="17241012" cy="3246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施設だけで決定はできないが、計画と本人同意があれば制度を活用できる。</a:t>
            </a:r>
            <a:endParaRPr lang="en-US" sz="3600" dirty="0"/>
          </a:p>
        </p:txBody>
      </p:sp>
      <p:sp>
        <p:nvSpPr>
          <p:cNvPr id="11" name="Text 8"/>
          <p:cNvSpPr txBox="1"/>
          <p:nvPr/>
        </p:nvSpPr>
        <p:spPr>
          <a:xfrm>
            <a:off x="17147073" y="9708430"/>
            <a:ext cx="839419" cy="3337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sz="1800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13 / </a:t>
            </a:r>
            <a:r>
              <a:rPr lang="en-US" altLang="ja-JP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19</a:t>
            </a:r>
            <a:endParaRPr lang="en-US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6518"/>
            <a:ext cx="18288000" cy="10287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pic>
        <p:nvPicPr>
          <p:cNvPr id="3" name="Image 0" descr="gen-dedup-d02bf63c32e01efde2fc7d209413df7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430" y="46518"/>
            <a:ext cx="18299430" cy="10287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380274"/>
            <a:ext cx="18288000" cy="104790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 sz="4000"/>
          </a:p>
        </p:txBody>
      </p:sp>
      <p:sp>
        <p:nvSpPr>
          <p:cNvPr id="5" name="Shape 2"/>
          <p:cNvSpPr/>
          <p:nvPr/>
        </p:nvSpPr>
        <p:spPr>
          <a:xfrm flipV="1">
            <a:off x="9430208" y="3409681"/>
            <a:ext cx="7586776" cy="198424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 dirty="0"/>
          </a:p>
        </p:txBody>
      </p:sp>
      <p:sp>
        <p:nvSpPr>
          <p:cNvPr id="6" name="Shape 3"/>
          <p:cNvSpPr/>
          <p:nvPr/>
        </p:nvSpPr>
        <p:spPr>
          <a:xfrm>
            <a:off x="9430207" y="6970354"/>
            <a:ext cx="7763089" cy="2268627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 dirty="0"/>
          </a:p>
        </p:txBody>
      </p:sp>
      <p:sp>
        <p:nvSpPr>
          <p:cNvPr id="7" name="Text 4"/>
          <p:cNvSpPr txBox="1"/>
          <p:nvPr/>
        </p:nvSpPr>
        <p:spPr>
          <a:xfrm>
            <a:off x="0" y="665567"/>
            <a:ext cx="18288000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実務でどう使うか？ 児童自立生活援助事業Ⅱ型の「4つの活用スキーム」</a:t>
            </a:r>
            <a:endParaRPr lang="en-US" sz="4000" dirty="0"/>
          </a:p>
        </p:txBody>
      </p:sp>
      <p:sp>
        <p:nvSpPr>
          <p:cNvPr id="8" name="Text 5"/>
          <p:cNvSpPr txBox="1"/>
          <p:nvPr/>
        </p:nvSpPr>
        <p:spPr>
          <a:xfrm>
            <a:off x="9569196" y="4042961"/>
            <a:ext cx="8287207" cy="8293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dirty="0" err="1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施設近くのアパートで</a:t>
            </a:r>
            <a:endParaRPr lang="en-US" sz="4000" dirty="0">
              <a:solidFill>
                <a:srgbClr val="1A1A1A"/>
              </a:solidFill>
              <a:latin typeface="Hiragino Kaku Gothic ProN" pitchFamily="34" charset="0"/>
              <a:ea typeface="Hiragino Kaku Gothic ProN" pitchFamily="34" charset="-122"/>
              <a:cs typeface="Hiragino Kaku Gothic ProN" pitchFamily="34" charset="-120"/>
            </a:endParaRPr>
          </a:p>
          <a:p>
            <a:pPr marL="0" indent="0" algn="l">
              <a:buNone/>
            </a:pPr>
            <a:r>
              <a:rPr lang="en-US" sz="4000" dirty="0" err="1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一人暮らし。職員が定期訪問</a:t>
            </a:r>
            <a:r>
              <a:rPr lang="en-US" sz="4000" dirty="0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。</a:t>
            </a:r>
            <a:endParaRPr lang="en-US" sz="4000" dirty="0"/>
          </a:p>
          <a:p>
            <a:pPr marL="0" indent="0" algn="l">
              <a:buNone/>
            </a:pPr>
            <a:r>
              <a:rPr lang="en-US" sz="4000" dirty="0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（</a:t>
            </a:r>
            <a:r>
              <a:rPr lang="en-US" sz="4000" dirty="0" err="1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目黒若葉寮モデル</a:t>
            </a:r>
            <a:r>
              <a:rPr lang="en-US" sz="4000" dirty="0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）</a:t>
            </a:r>
            <a:endParaRPr lang="en-US" sz="4000" dirty="0"/>
          </a:p>
        </p:txBody>
      </p:sp>
      <p:sp>
        <p:nvSpPr>
          <p:cNvPr id="10" name="Text 7"/>
          <p:cNvSpPr txBox="1"/>
          <p:nvPr/>
        </p:nvSpPr>
        <p:spPr>
          <a:xfrm>
            <a:off x="9682002" y="7594033"/>
            <a:ext cx="7083187" cy="8293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b="1" dirty="0" err="1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児童相談所</a:t>
            </a:r>
            <a:r>
              <a:rPr lang="ja-JP" altLang="en-US" sz="3800" b="1" dirty="0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、</a:t>
            </a:r>
            <a:endParaRPr lang="en-US" sz="3800" b="1" dirty="0">
              <a:solidFill>
                <a:srgbClr val="1A1A1A"/>
              </a:solidFill>
              <a:latin typeface="Hiragino Kaku Gothic ProN" pitchFamily="34" charset="0"/>
              <a:ea typeface="Hiragino Kaku Gothic ProN" pitchFamily="34" charset="-122"/>
              <a:cs typeface="Hiragino Kaku Gothic ProN" pitchFamily="34" charset="-120"/>
            </a:endParaRPr>
          </a:p>
          <a:p>
            <a:r>
              <a:rPr lang="en-US" sz="3800" b="1" dirty="0" err="1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施設、NPO等</a:t>
            </a:r>
            <a:r>
              <a:rPr lang="ja-JP" altLang="en-US" sz="3800" b="1" dirty="0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の関係機関と</a:t>
            </a:r>
            <a:endParaRPr lang="en-US" sz="3800" b="1" dirty="0">
              <a:solidFill>
                <a:srgbClr val="1A1A1A"/>
              </a:solidFill>
              <a:latin typeface="Hiragino Kaku Gothic ProN" pitchFamily="34" charset="0"/>
              <a:ea typeface="Hiragino Kaku Gothic ProN" pitchFamily="34" charset="-122"/>
              <a:cs typeface="Hiragino Kaku Gothic ProN" pitchFamily="34" charset="-120"/>
            </a:endParaRPr>
          </a:p>
          <a:p>
            <a:r>
              <a:rPr lang="en-US" altLang="ja-JP" sz="3800" b="1" dirty="0" err="1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民間伴走役との</a:t>
            </a:r>
            <a:r>
              <a:rPr lang="en-US" sz="3800" b="1" dirty="0" err="1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役割分担</a:t>
            </a:r>
            <a:r>
              <a:rPr lang="ja-JP" altLang="en-US" sz="3800" b="1" dirty="0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や連携</a:t>
            </a:r>
            <a:endParaRPr lang="en-US" sz="3800" b="1" dirty="0"/>
          </a:p>
        </p:txBody>
      </p:sp>
      <p:sp>
        <p:nvSpPr>
          <p:cNvPr id="12" name="Text 9"/>
          <p:cNvSpPr txBox="1"/>
          <p:nvPr/>
        </p:nvSpPr>
        <p:spPr>
          <a:xfrm>
            <a:off x="17016984" y="9619372"/>
            <a:ext cx="839419" cy="3337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sz="1800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14 / </a:t>
            </a:r>
            <a:r>
              <a:rPr lang="en-US" altLang="ja-JP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19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pic>
        <p:nvPicPr>
          <p:cNvPr id="3" name="Image 0" descr="gen-dedup-972aac6bbc7d0d1472a6b51720a04de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346" y="0"/>
            <a:ext cx="18299430" cy="10287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287207" y="761695"/>
            <a:ext cx="10001707" cy="95280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" name="Shape 2"/>
          <p:cNvSpPr/>
          <p:nvPr/>
        </p:nvSpPr>
        <p:spPr>
          <a:xfrm>
            <a:off x="916" y="7074109"/>
            <a:ext cx="5870496" cy="99607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8" name="Text 5"/>
          <p:cNvSpPr txBox="1"/>
          <p:nvPr/>
        </p:nvSpPr>
        <p:spPr>
          <a:xfrm>
            <a:off x="-409074" y="7371891"/>
            <a:ext cx="7049110" cy="4005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障害者手帳の活用支援</a:t>
            </a:r>
            <a:endParaRPr lang="en-US" sz="4000" dirty="0"/>
          </a:p>
        </p:txBody>
      </p:sp>
      <p:sp>
        <p:nvSpPr>
          <p:cNvPr id="9" name="Text 6"/>
          <p:cNvSpPr txBox="1"/>
          <p:nvPr/>
        </p:nvSpPr>
        <p:spPr>
          <a:xfrm>
            <a:off x="17016984" y="9572854"/>
            <a:ext cx="839419" cy="3337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sz="1800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15 / </a:t>
            </a:r>
            <a:r>
              <a:rPr lang="en-US" altLang="ja-JP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19</a:t>
            </a:r>
            <a:endParaRPr lang="en-US" sz="1800" dirty="0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48A6D9A-6D00-BC6F-3F08-E72D8DADD589}"/>
              </a:ext>
            </a:extLst>
          </p:cNvPr>
          <p:cNvSpPr/>
          <p:nvPr/>
        </p:nvSpPr>
        <p:spPr>
          <a:xfrm>
            <a:off x="8738196" y="2112135"/>
            <a:ext cx="1467136" cy="11333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BC12FB0-D48E-1EC8-0428-75A75A256025}"/>
              </a:ext>
            </a:extLst>
          </p:cNvPr>
          <p:cNvSpPr txBox="1">
            <a:spLocks/>
          </p:cNvSpPr>
          <p:nvPr/>
        </p:nvSpPr>
        <p:spPr>
          <a:xfrm>
            <a:off x="8064814" y="2187453"/>
            <a:ext cx="2117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800" b="1" dirty="0">
                <a:solidFill>
                  <a:srgbClr val="1A1A1A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提言③</a:t>
            </a:r>
            <a:endParaRPr lang="ja-JP" altLang="en-US" sz="48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pic>
        <p:nvPicPr>
          <p:cNvPr id="3" name="Image 0" descr="gen-dedup-f05740932b356391da4138141a44292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99430" cy="10287000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17016984" y="9572854"/>
            <a:ext cx="839419" cy="3337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sz="1800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16  / </a:t>
            </a:r>
            <a:r>
              <a:rPr lang="en-US" altLang="ja-JP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19</a:t>
            </a:r>
            <a:endParaRPr lang="en-US" sz="1800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C19EC14-E2FE-1F97-B8D8-525831DFFBE1}"/>
              </a:ext>
            </a:extLst>
          </p:cNvPr>
          <p:cNvSpPr txBox="1"/>
          <p:nvPr/>
        </p:nvSpPr>
        <p:spPr>
          <a:xfrm>
            <a:off x="673894" y="872609"/>
            <a:ext cx="190023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6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提言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pic>
        <p:nvPicPr>
          <p:cNvPr id="3" name="Image 0" descr="gen-dedup-1b994e0b76926d79a480a76f7890b5b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430" y="0"/>
            <a:ext cx="18299430" cy="10287000"/>
          </a:xfrm>
          <a:prstGeom prst="rect">
            <a:avLst/>
          </a:prstGeom>
        </p:spPr>
      </p:pic>
      <p:sp>
        <p:nvSpPr>
          <p:cNvPr id="4" name="Shape 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107528" y="2763166"/>
            <a:ext cx="10191902" cy="701984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6" name="Text 3"/>
          <p:cNvSpPr txBox="1"/>
          <p:nvPr/>
        </p:nvSpPr>
        <p:spPr>
          <a:xfrm>
            <a:off x="8258745" y="5235471"/>
            <a:ext cx="9203665" cy="128853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4400" dirty="0">
                <a:solidFill>
                  <a:srgbClr val="E26B22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●</a:t>
            </a:r>
            <a:r>
              <a:rPr lang="en-US" sz="3600" b="1" dirty="0" err="1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児童自立生活援助事業Ⅱ型の居宅運用</a:t>
            </a:r>
            <a:r>
              <a:rPr lang="en-US" sz="3600" b="1" dirty="0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：</a:t>
            </a:r>
          </a:p>
          <a:p>
            <a:pPr marL="0" indent="0" algn="l">
              <a:buNone/>
            </a:pPr>
            <a:r>
              <a:rPr lang="ja-JP" altLang="en-US" sz="3200" b="1" dirty="0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　 </a:t>
            </a:r>
            <a:r>
              <a:rPr lang="en-US" sz="3200" dirty="0" err="1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制度上「対象者の居宅」も実施場所に含まれる</a:t>
            </a:r>
            <a:r>
              <a:rPr lang="en-US" sz="3200" dirty="0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。</a:t>
            </a:r>
            <a:endParaRPr lang="en-US" sz="3200" dirty="0"/>
          </a:p>
        </p:txBody>
      </p:sp>
      <p:sp>
        <p:nvSpPr>
          <p:cNvPr id="7" name="Text 4"/>
          <p:cNvSpPr txBox="1"/>
          <p:nvPr/>
        </p:nvSpPr>
        <p:spPr>
          <a:xfrm>
            <a:off x="8258745" y="7701854"/>
            <a:ext cx="9203665" cy="8860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dirty="0">
                <a:solidFill>
                  <a:srgbClr val="E26B22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●</a:t>
            </a:r>
            <a:r>
              <a:rPr lang="en-US" sz="3500" b="1" dirty="0" err="1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実践イメージ</a:t>
            </a:r>
            <a:r>
              <a:rPr lang="en-US" sz="3600" b="1" dirty="0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：</a:t>
            </a:r>
          </a:p>
          <a:p>
            <a:pPr marL="0" indent="0" algn="l">
              <a:buNone/>
            </a:pPr>
            <a:r>
              <a:rPr lang="en-US" sz="3500" dirty="0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    </a:t>
            </a:r>
            <a:r>
              <a:rPr lang="en-US" sz="3500" dirty="0" err="1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アパートに住む対象者のところへ</a:t>
            </a:r>
            <a:r>
              <a:rPr lang="en-US" sz="3500" dirty="0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、</a:t>
            </a:r>
          </a:p>
          <a:p>
            <a:pPr marL="0" indent="0" algn="l">
              <a:buNone/>
            </a:pPr>
            <a:r>
              <a:rPr lang="en-US" sz="3500" dirty="0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    </a:t>
            </a:r>
            <a:r>
              <a:rPr lang="en-US" sz="3500" dirty="0" err="1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施設職員が定期訪問し相談に乗る</a:t>
            </a:r>
            <a:r>
              <a:rPr lang="en-US" sz="3500" dirty="0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。</a:t>
            </a:r>
          </a:p>
          <a:p>
            <a:pPr marL="0" indent="0" algn="l">
              <a:buNone/>
            </a:pPr>
            <a:r>
              <a:rPr lang="en-US" sz="3500" dirty="0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    </a:t>
            </a:r>
            <a:r>
              <a:rPr lang="en-US" sz="3500" dirty="0" err="1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住居という土台があって初めて</a:t>
            </a:r>
            <a:r>
              <a:rPr lang="en-US" sz="3500" dirty="0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、</a:t>
            </a:r>
          </a:p>
          <a:p>
            <a:pPr marL="0" indent="0" algn="l">
              <a:buNone/>
            </a:pPr>
            <a:r>
              <a:rPr lang="en-US" sz="3500" dirty="0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    </a:t>
            </a:r>
            <a:r>
              <a:rPr lang="en-US" sz="3500" dirty="0" err="1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医療や就労支援が機能する</a:t>
            </a:r>
            <a:r>
              <a:rPr lang="en-US" sz="3600" dirty="0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。</a:t>
            </a:r>
            <a:endParaRPr lang="en-US" sz="3600" dirty="0"/>
          </a:p>
        </p:txBody>
      </p:sp>
      <p:sp>
        <p:nvSpPr>
          <p:cNvPr id="8" name="Text 5"/>
          <p:cNvSpPr txBox="1"/>
          <p:nvPr/>
        </p:nvSpPr>
        <p:spPr>
          <a:xfrm>
            <a:off x="17016984" y="9572854"/>
            <a:ext cx="839419" cy="3337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sz="1800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17 / </a:t>
            </a:r>
            <a:r>
              <a:rPr lang="en-US" altLang="ja-JP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19</a:t>
            </a:r>
            <a:endParaRPr lang="en-US" sz="1800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CF2E4C9-2C6F-91B1-4A15-F867903E480A}"/>
              </a:ext>
            </a:extLst>
          </p:cNvPr>
          <p:cNvSpPr txBox="1"/>
          <p:nvPr/>
        </p:nvSpPr>
        <p:spPr>
          <a:xfrm>
            <a:off x="8258745" y="2818975"/>
            <a:ext cx="11934824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000" dirty="0">
                <a:solidFill>
                  <a:schemeClr val="accent2"/>
                </a:solidFill>
                <a:latin typeface="Hiragino Kaku Gothic ProN" pitchFamily="34" charset="0"/>
                <a:ea typeface="Hiragino Kaku Gothic ProN"/>
                <a:cs typeface="Hiragino Kaku Gothic ProN" pitchFamily="34" charset="-120"/>
              </a:rPr>
              <a:t>●</a:t>
            </a:r>
            <a:r>
              <a:rPr lang="ja-JP" altLang="en-US" sz="3600" b="1" dirty="0"/>
              <a:t>ハウジングファーストの原則</a:t>
            </a:r>
            <a:r>
              <a:rPr lang="ja-JP" altLang="en-US" sz="4000" b="1" dirty="0"/>
              <a:t>：</a:t>
            </a:r>
            <a:endParaRPr lang="ja-JP" altLang="en-US" dirty="0"/>
          </a:p>
          <a:p>
            <a:r>
              <a:rPr lang="ja-JP" altLang="en-US" sz="3200" b="1" dirty="0"/>
              <a:t>　</a:t>
            </a:r>
            <a:r>
              <a:rPr lang="ja-JP" altLang="en-US" sz="3100" b="1" dirty="0"/>
              <a:t>保証人がいない、帰る場所がない若者にとって、</a:t>
            </a:r>
          </a:p>
          <a:p>
            <a:r>
              <a:rPr lang="ja-JP" altLang="en-US" sz="3100" b="1" dirty="0"/>
              <a:t>　すべての生活基盤となる</a:t>
            </a:r>
          </a:p>
          <a:p>
            <a:r>
              <a:rPr lang="ja-JP" altLang="en-US" sz="3100" b="1" dirty="0"/>
              <a:t> 「安全な住まい」の確保が最優先</a:t>
            </a:r>
            <a:r>
              <a:rPr lang="ja-JP" altLang="en-US" sz="3200" b="1" dirty="0"/>
              <a:t>。</a:t>
            </a:r>
            <a:endParaRPr lang="ja-JP" altLang="en-US" b="1" dirty="0"/>
          </a:p>
          <a:p>
            <a:endParaRPr lang="ja-JP" alt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gen-dedup-4ce996a7d6e1e76b9ed9b131d9d776f4.jpg"/>
          <p:cNvPicPr>
            <a:picLocks noChangeAspect="1"/>
          </p:cNvPicPr>
          <p:nvPr/>
        </p:nvPicPr>
        <p:blipFill>
          <a:blip r:embed="rId3"/>
          <a:srcRect b="81693"/>
          <a:stretch>
            <a:fillRect/>
          </a:stretch>
        </p:blipFill>
        <p:spPr>
          <a:xfrm>
            <a:off x="0" y="57839"/>
            <a:ext cx="18299430" cy="1883207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762305" y="2160882"/>
            <a:ext cx="762610" cy="7626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6000" b="1" dirty="0">
                <a:solidFill>
                  <a:srgbClr val="E26B22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1</a:t>
            </a:r>
            <a:endParaRPr lang="en-US" sz="6000" dirty="0"/>
          </a:p>
        </p:txBody>
      </p:sp>
      <p:sp>
        <p:nvSpPr>
          <p:cNvPr id="6" name="Text 3"/>
          <p:cNvSpPr txBox="1"/>
          <p:nvPr/>
        </p:nvSpPr>
        <p:spPr>
          <a:xfrm>
            <a:off x="1676857" y="2365555"/>
            <a:ext cx="6077102" cy="3913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児童自立生活援助事業Ⅱ型の活用拡大</a:t>
            </a:r>
            <a:endParaRPr lang="en-US" sz="5400" dirty="0"/>
          </a:p>
        </p:txBody>
      </p:sp>
      <p:sp>
        <p:nvSpPr>
          <p:cNvPr id="7" name="Text 4"/>
          <p:cNvSpPr txBox="1"/>
          <p:nvPr/>
        </p:nvSpPr>
        <p:spPr>
          <a:xfrm>
            <a:off x="1676857" y="3196589"/>
            <a:ext cx="6077102" cy="3337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4000" dirty="0">
                <a:solidFill>
                  <a:schemeClr val="accent2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より多くの若者が「助走期間」を持てるよう利用要件を柔軟に。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8" name="Text 5"/>
          <p:cNvSpPr txBox="1"/>
          <p:nvPr/>
        </p:nvSpPr>
        <p:spPr>
          <a:xfrm>
            <a:off x="762305" y="3780284"/>
            <a:ext cx="762610" cy="7626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6000" b="1" dirty="0">
                <a:solidFill>
                  <a:srgbClr val="E26B22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2</a:t>
            </a:r>
            <a:endParaRPr lang="en-US" sz="6000" dirty="0"/>
          </a:p>
        </p:txBody>
      </p:sp>
      <p:sp>
        <p:nvSpPr>
          <p:cNvPr id="9" name="Text 6"/>
          <p:cNvSpPr txBox="1"/>
          <p:nvPr/>
        </p:nvSpPr>
        <p:spPr>
          <a:xfrm>
            <a:off x="1676857" y="3984958"/>
            <a:ext cx="5181905" cy="3913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心理・発達ケアを自己責任にしない</a:t>
            </a:r>
            <a:endParaRPr lang="en-US" sz="5400" dirty="0"/>
          </a:p>
        </p:txBody>
      </p:sp>
      <p:sp>
        <p:nvSpPr>
          <p:cNvPr id="10" name="Text 7"/>
          <p:cNvSpPr txBox="1"/>
          <p:nvPr/>
        </p:nvSpPr>
        <p:spPr>
          <a:xfrm>
            <a:off x="1676857" y="4815992"/>
            <a:ext cx="5181905" cy="3337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4000" dirty="0">
                <a:solidFill>
                  <a:schemeClr val="accent2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トラウマケアや福祉制度へのアクセス支援の義務化。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11" name="Text 8"/>
          <p:cNvSpPr txBox="1"/>
          <p:nvPr/>
        </p:nvSpPr>
        <p:spPr>
          <a:xfrm>
            <a:off x="762305" y="5399687"/>
            <a:ext cx="762610" cy="7626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6000" b="1" dirty="0">
                <a:solidFill>
                  <a:srgbClr val="E26B22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3</a:t>
            </a:r>
            <a:endParaRPr lang="en-US" sz="6000" dirty="0"/>
          </a:p>
        </p:txBody>
      </p:sp>
      <p:sp>
        <p:nvSpPr>
          <p:cNvPr id="12" name="Text 9"/>
          <p:cNvSpPr txBox="1"/>
          <p:nvPr/>
        </p:nvSpPr>
        <p:spPr>
          <a:xfrm>
            <a:off x="1676857" y="5604360"/>
            <a:ext cx="4401007" cy="3913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退所前アセスメントの標準化</a:t>
            </a:r>
            <a:endParaRPr lang="en-US" sz="5400" dirty="0"/>
          </a:p>
        </p:txBody>
      </p:sp>
      <p:sp>
        <p:nvSpPr>
          <p:cNvPr id="13" name="Text 10"/>
          <p:cNvSpPr txBox="1"/>
          <p:nvPr/>
        </p:nvSpPr>
        <p:spPr>
          <a:xfrm>
            <a:off x="1676857" y="6434480"/>
            <a:ext cx="4401007" cy="3337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4000" dirty="0">
                <a:solidFill>
                  <a:schemeClr val="accent2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生活力やSOSの出し方を測る全国標準の導入。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14" name="Text 11"/>
          <p:cNvSpPr txBox="1"/>
          <p:nvPr/>
        </p:nvSpPr>
        <p:spPr>
          <a:xfrm>
            <a:off x="762305" y="7019089"/>
            <a:ext cx="762610" cy="7626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6000" b="1" dirty="0">
                <a:solidFill>
                  <a:srgbClr val="E26B22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4</a:t>
            </a:r>
            <a:endParaRPr lang="en-US" sz="6000" dirty="0"/>
          </a:p>
        </p:txBody>
      </p:sp>
      <p:sp>
        <p:nvSpPr>
          <p:cNvPr id="15" name="Text 12"/>
          <p:cNvSpPr txBox="1"/>
          <p:nvPr/>
        </p:nvSpPr>
        <p:spPr>
          <a:xfrm>
            <a:off x="1676857" y="7223762"/>
            <a:ext cx="6077102" cy="3913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社会的養護に入れなかった若者への支援</a:t>
            </a:r>
            <a:endParaRPr lang="en-US" sz="5400" dirty="0"/>
          </a:p>
        </p:txBody>
      </p:sp>
      <p:sp>
        <p:nvSpPr>
          <p:cNvPr id="16" name="Text 13"/>
          <p:cNvSpPr txBox="1"/>
          <p:nvPr/>
        </p:nvSpPr>
        <p:spPr>
          <a:xfrm>
            <a:off x="1676857" y="8053882"/>
            <a:ext cx="6077102" cy="3337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4000" dirty="0">
                <a:solidFill>
                  <a:schemeClr val="accent2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過去の「措置歴」ではなく「現在の困難」を基準にした支援へ。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17" name="Text 14"/>
          <p:cNvSpPr txBox="1"/>
          <p:nvPr/>
        </p:nvSpPr>
        <p:spPr>
          <a:xfrm>
            <a:off x="762305" y="8637577"/>
            <a:ext cx="762610" cy="7626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6000" b="1" dirty="0">
                <a:solidFill>
                  <a:srgbClr val="E26B22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5</a:t>
            </a:r>
            <a:endParaRPr lang="en-US" sz="6000" dirty="0"/>
          </a:p>
        </p:txBody>
      </p:sp>
      <p:sp>
        <p:nvSpPr>
          <p:cNvPr id="18" name="Text 15"/>
          <p:cNvSpPr txBox="1"/>
          <p:nvPr/>
        </p:nvSpPr>
        <p:spPr>
          <a:xfrm>
            <a:off x="1676857" y="8843165"/>
            <a:ext cx="5029200" cy="3913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1A1A1A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住まいを支援の入口にする</a:t>
            </a:r>
            <a:endParaRPr lang="en-US" sz="5400" dirty="0"/>
          </a:p>
        </p:txBody>
      </p:sp>
      <p:sp>
        <p:nvSpPr>
          <p:cNvPr id="19" name="Text 16"/>
          <p:cNvSpPr txBox="1"/>
          <p:nvPr/>
        </p:nvSpPr>
        <p:spPr>
          <a:xfrm>
            <a:off x="1676857" y="9673285"/>
            <a:ext cx="5029200" cy="3337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4000" dirty="0">
                <a:solidFill>
                  <a:schemeClr val="accent2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ハウジングファーストに基づく安全な住環境の確保。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20" name="Text 17"/>
          <p:cNvSpPr txBox="1"/>
          <p:nvPr/>
        </p:nvSpPr>
        <p:spPr>
          <a:xfrm>
            <a:off x="16966692" y="9544507"/>
            <a:ext cx="896112" cy="3621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18 / </a:t>
            </a:r>
            <a:r>
              <a:rPr lang="en-US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19</a:t>
            </a:r>
            <a:endParaRPr lang="en-US" sz="1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pic>
        <p:nvPicPr>
          <p:cNvPr id="3" name="Image 0" descr="gen-dedup-63e2bd6eeda96fb7c7f248f48612885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99430" cy="10287000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17016984" y="9572854"/>
            <a:ext cx="839419" cy="3337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19</a:t>
            </a:r>
            <a:r>
              <a:rPr lang="en-US" sz="1800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 / </a:t>
            </a:r>
            <a:r>
              <a:rPr lang="en-US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19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pic>
        <p:nvPicPr>
          <p:cNvPr id="3" name="Image 0" descr="gen-dedup-18795fc0e73af2985a8e79b3b88d664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99430" cy="10287000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17144086" y="9572854"/>
            <a:ext cx="692201" cy="3337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sz="1800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2 / </a:t>
            </a:r>
            <a:r>
              <a:rPr lang="en-US" altLang="ja-JP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19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pic>
        <p:nvPicPr>
          <p:cNvPr id="3" name="Image 0" descr="gen-dedup-17a2f8cc729b5f2607ad2035d15a71b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99430" cy="10287000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17144086" y="9572854"/>
            <a:ext cx="692201" cy="3337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sz="1800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3 / </a:t>
            </a:r>
            <a:r>
              <a:rPr lang="en-US" altLang="ja-JP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19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pic>
        <p:nvPicPr>
          <p:cNvPr id="3" name="Image 0" descr="gen-dedup-d32a0efc1260fc18b871d74b9de6f1e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99430" cy="10287000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17363027" y="9897582"/>
            <a:ext cx="692201" cy="3337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sz="1800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4 / </a:t>
            </a:r>
            <a:r>
              <a:rPr lang="en-US" altLang="ja-JP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19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pic>
        <p:nvPicPr>
          <p:cNvPr id="3" name="Image 0" descr="gen-dedup-dd5c58ebcc64670d1a4bf7f71daaafb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99430" cy="10287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913482" y="7772117"/>
            <a:ext cx="4762195" cy="1143000"/>
          </a:xfrm>
          <a:prstGeom prst="rect">
            <a:avLst/>
          </a:prstGeom>
          <a:solidFill>
            <a:srgbClr val="EB8B2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7" name="Text 4"/>
          <p:cNvSpPr txBox="1"/>
          <p:nvPr/>
        </p:nvSpPr>
        <p:spPr>
          <a:xfrm>
            <a:off x="6913482" y="7810728"/>
            <a:ext cx="476311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ja-JP" altLang="en-US" sz="2800" b="1" dirty="0">
                <a:solidFill>
                  <a:srgbClr val="FFFFFF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自立更生が必要な</a:t>
            </a:r>
            <a:r>
              <a:rPr lang="en-US" sz="2800" b="1" dirty="0" err="1">
                <a:solidFill>
                  <a:srgbClr val="FFFFFF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人を</a:t>
            </a:r>
            <a:endParaRPr lang="en-US" sz="2800" dirty="0"/>
          </a:p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 シームレスに繋ぐ構造。</a:t>
            </a:r>
            <a:endParaRPr lang="en-US" sz="2800" dirty="0"/>
          </a:p>
        </p:txBody>
      </p:sp>
      <p:sp>
        <p:nvSpPr>
          <p:cNvPr id="8" name="Text 5"/>
          <p:cNvSpPr txBox="1"/>
          <p:nvPr/>
        </p:nvSpPr>
        <p:spPr>
          <a:xfrm>
            <a:off x="17144086" y="9572854"/>
            <a:ext cx="692201" cy="3337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sz="1800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5 / </a:t>
            </a:r>
            <a:r>
              <a:rPr lang="en-US" altLang="ja-JP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19</a:t>
            </a:r>
            <a:endParaRPr lang="en-US" sz="1800" dirty="0"/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056854B6-586F-AEF6-F237-4B7A6F27FA90}"/>
              </a:ext>
            </a:extLst>
          </p:cNvPr>
          <p:cNvSpPr/>
          <p:nvPr/>
        </p:nvSpPr>
        <p:spPr>
          <a:xfrm>
            <a:off x="12504356" y="3659321"/>
            <a:ext cx="4218977" cy="513434"/>
          </a:xfrm>
          <a:prstGeom prst="rect">
            <a:avLst/>
          </a:prstGeom>
          <a:solidFill>
            <a:srgbClr val="F3F1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4F4018A6-7455-C07C-5F7F-9CD1D71AD99D}"/>
              </a:ext>
            </a:extLst>
          </p:cNvPr>
          <p:cNvSpPr txBox="1"/>
          <p:nvPr/>
        </p:nvSpPr>
        <p:spPr>
          <a:xfrm>
            <a:off x="12232289" y="3501040"/>
            <a:ext cx="4763110" cy="9052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ja-JP" altLang="en-US" sz="2800" b="1" dirty="0"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自立更生が必要な人</a:t>
            </a:r>
            <a:endParaRPr lang="en-US" sz="28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pic>
        <p:nvPicPr>
          <p:cNvPr id="3" name="Image 0" descr="gen-dedup-1bb2c19b363aca3fd71392b8d141f33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99430" cy="10287000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17144086" y="9572854"/>
            <a:ext cx="692201" cy="3337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sz="1800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6 / </a:t>
            </a:r>
            <a:r>
              <a:rPr lang="en-US" altLang="ja-JP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19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pic>
        <p:nvPicPr>
          <p:cNvPr id="3" name="Image 0" descr="gen-dedup-117c7dbe695c379098b8315dda45de2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99430" cy="10287000"/>
          </a:xfrm>
          <a:prstGeom prst="rect">
            <a:avLst/>
          </a:prstGeom>
        </p:spPr>
      </p:pic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DD2283B9-9221-85A9-AC52-53F6A5331890}"/>
              </a:ext>
            </a:extLst>
          </p:cNvPr>
          <p:cNvGrpSpPr/>
          <p:nvPr/>
        </p:nvGrpSpPr>
        <p:grpSpPr>
          <a:xfrm>
            <a:off x="10304709" y="2989393"/>
            <a:ext cx="7184801" cy="5379907"/>
            <a:chOff x="10304709" y="2989393"/>
            <a:chExt cx="6667805" cy="5181905"/>
          </a:xfrm>
          <a:effectLst>
            <a:glow rad="1397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4" name="Shape 1"/>
            <p:cNvSpPr/>
            <p:nvPr/>
          </p:nvSpPr>
          <p:spPr>
            <a:xfrm>
              <a:off x="10304709" y="2989393"/>
              <a:ext cx="6667805" cy="5181905"/>
            </a:xfrm>
            <a:prstGeom prst="rect">
              <a:avLst/>
            </a:prstGeom>
            <a:solidFill>
              <a:srgbClr val="454545"/>
            </a:solidFill>
            <a:ln w="12700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5" name="Text 2"/>
            <p:cNvSpPr txBox="1"/>
            <p:nvPr/>
          </p:nvSpPr>
          <p:spPr>
            <a:xfrm>
              <a:off x="10399807" y="3365419"/>
              <a:ext cx="962863" cy="28515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none" lIns="63500" tIns="25400" rIns="63500" bIns="25400" rtlCol="0" anchor="ctr"/>
            <a:lstStyle/>
            <a:p>
              <a:pPr marL="0" indent="0" algn="l">
                <a:buNone/>
              </a:pPr>
              <a:r>
                <a:rPr lang="en-US" sz="2000" b="1" dirty="0">
                  <a:latin typeface="Hiragino Kaku Gothic ProN" pitchFamily="34" charset="0"/>
                  <a:ea typeface="Hiragino Kaku Gothic ProN" pitchFamily="34" charset="-122"/>
                  <a:cs typeface="Hiragino Kaku Gothic ProN" pitchFamily="34" charset="-120"/>
                </a:rPr>
                <a:t>【幻想】</a:t>
              </a:r>
              <a:endParaRPr lang="en-US" sz="2000" dirty="0"/>
            </a:p>
          </p:txBody>
        </p:sp>
        <p:sp>
          <p:nvSpPr>
            <p:cNvPr id="6" name="Text 3"/>
            <p:cNvSpPr txBox="1"/>
            <p:nvPr/>
          </p:nvSpPr>
          <p:spPr>
            <a:xfrm>
              <a:off x="11578825" y="3671454"/>
              <a:ext cx="5201107" cy="75178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2600" dirty="0">
                  <a:solidFill>
                    <a:srgbClr val="FFFFFF"/>
                  </a:solidFill>
                  <a:latin typeface="Hiragino Kaku Gothic ProN" pitchFamily="34" charset="0"/>
                  <a:ea typeface="Hiragino Kaku Gothic ProN" pitchFamily="34" charset="-122"/>
                  <a:cs typeface="Hiragino Kaku Gothic ProN" pitchFamily="34" charset="-120"/>
                </a:rPr>
                <a:t>18歳＝「自立した大人」という社会の前提。昨日まで保護対象だった子どもが、突然大人として扱われる不条理。</a:t>
              </a:r>
              <a:endParaRPr lang="en-US" sz="2600" dirty="0"/>
            </a:p>
          </p:txBody>
        </p:sp>
        <p:sp>
          <p:nvSpPr>
            <p:cNvPr id="7" name="Text 4"/>
            <p:cNvSpPr txBox="1"/>
            <p:nvPr/>
          </p:nvSpPr>
          <p:spPr>
            <a:xfrm>
              <a:off x="10417365" y="4885453"/>
              <a:ext cx="962863" cy="28515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none" lIns="63500" tIns="25400" rIns="63500" bIns="25400" rtlCol="0" anchor="ctr"/>
            <a:lstStyle/>
            <a:p>
              <a:pPr marL="0" indent="0" algn="l">
                <a:buNone/>
              </a:pPr>
              <a:r>
                <a:rPr lang="en-US" sz="2000" b="1" dirty="0">
                  <a:solidFill>
                    <a:srgbClr val="1A1A1A"/>
                  </a:solidFill>
                  <a:latin typeface="Hiragino Kaku Gothic ProN" pitchFamily="34" charset="0"/>
                  <a:ea typeface="Hiragino Kaku Gothic ProN" pitchFamily="34" charset="-122"/>
                  <a:cs typeface="Hiragino Kaku Gothic ProN" pitchFamily="34" charset="-120"/>
                </a:rPr>
                <a:t>【現実】</a:t>
              </a:r>
              <a:endParaRPr lang="en-US" sz="2000" dirty="0"/>
            </a:p>
          </p:txBody>
        </p:sp>
        <p:sp>
          <p:nvSpPr>
            <p:cNvPr id="8" name="Text 5"/>
            <p:cNvSpPr txBox="1"/>
            <p:nvPr/>
          </p:nvSpPr>
          <p:spPr>
            <a:xfrm>
              <a:off x="11578824" y="5379385"/>
              <a:ext cx="5201107" cy="75178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2600" dirty="0">
                  <a:solidFill>
                    <a:srgbClr val="FFFFFF"/>
                  </a:solidFill>
                  <a:latin typeface="Hiragino Kaku Gothic ProN" pitchFamily="34" charset="0"/>
                  <a:ea typeface="Hiragino Kaku Gothic ProN" pitchFamily="34" charset="-122"/>
                  <a:cs typeface="Hiragino Kaku Gothic ProN" pitchFamily="34" charset="-120"/>
                </a:rPr>
                <a:t>「</a:t>
              </a:r>
              <a:r>
                <a:rPr lang="en-US" sz="2600" dirty="0" err="1">
                  <a:solidFill>
                    <a:srgbClr val="FFFFFF"/>
                  </a:solidFill>
                  <a:latin typeface="Hiragino Kaku Gothic ProN" pitchFamily="34" charset="0"/>
                  <a:ea typeface="Hiragino Kaku Gothic ProN" pitchFamily="34" charset="-122"/>
                  <a:cs typeface="Hiragino Kaku Gothic ProN" pitchFamily="34" charset="-120"/>
                </a:rPr>
                <a:t>身体</a:t>
              </a:r>
              <a:r>
                <a:rPr lang="ja-JP" altLang="en-US" sz="2600" dirty="0">
                  <a:solidFill>
                    <a:srgbClr val="FFFFFF"/>
                  </a:solidFill>
                  <a:latin typeface="Hiragino Kaku Gothic ProN" pitchFamily="34" charset="0"/>
                  <a:ea typeface="Hiragino Kaku Gothic ProN" pitchFamily="34" charset="-122"/>
                  <a:cs typeface="Hiragino Kaku Gothic ProN" pitchFamily="34" charset="-120"/>
                </a:rPr>
                <a:t>は</a:t>
              </a:r>
              <a:r>
                <a:rPr lang="en-US" sz="2600" dirty="0" err="1">
                  <a:solidFill>
                    <a:srgbClr val="FFFFFF"/>
                  </a:solidFill>
                  <a:latin typeface="Hiragino Kaku Gothic ProN" pitchFamily="34" charset="0"/>
                  <a:ea typeface="Hiragino Kaku Gothic ProN" pitchFamily="34" charset="-122"/>
                  <a:cs typeface="Hiragino Kaku Gothic ProN" pitchFamily="34" charset="-120"/>
                </a:rPr>
                <a:t>大人になり心がズタボロ</a:t>
              </a:r>
              <a:endParaRPr lang="en-US" sz="2600" dirty="0">
                <a:solidFill>
                  <a:srgbClr val="FFFFFF"/>
                </a:solidFill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endParaRPr>
            </a:p>
            <a:p>
              <a:pPr marL="0" indent="0" algn="l">
                <a:buNone/>
              </a:pPr>
              <a:r>
                <a:rPr lang="en-US" sz="2600" dirty="0" err="1">
                  <a:solidFill>
                    <a:srgbClr val="FFFFFF"/>
                  </a:solidFill>
                  <a:latin typeface="Hiragino Kaku Gothic ProN" pitchFamily="34" charset="0"/>
                  <a:ea typeface="Hiragino Kaku Gothic ProN" pitchFamily="34" charset="-122"/>
                  <a:cs typeface="Hiragino Kaku Gothic ProN" pitchFamily="34" charset="-120"/>
                </a:rPr>
                <a:t>に傷ついた」状態から社会に適応するのは困難。心の傷や発達特性は、年齢の線引きでは消えない</a:t>
              </a:r>
              <a:r>
                <a:rPr lang="en-US" sz="2600" dirty="0">
                  <a:solidFill>
                    <a:srgbClr val="FFFFFF"/>
                  </a:solidFill>
                  <a:latin typeface="Hiragino Kaku Gothic ProN" pitchFamily="34" charset="0"/>
                  <a:ea typeface="Hiragino Kaku Gothic ProN" pitchFamily="34" charset="-122"/>
                  <a:cs typeface="Hiragino Kaku Gothic ProN" pitchFamily="34" charset="-120"/>
                </a:rPr>
                <a:t>。</a:t>
              </a:r>
              <a:endParaRPr lang="en-US" sz="2600" dirty="0"/>
            </a:p>
          </p:txBody>
        </p:sp>
        <p:sp>
          <p:nvSpPr>
            <p:cNvPr id="9" name="Text 6"/>
            <p:cNvSpPr txBox="1"/>
            <p:nvPr/>
          </p:nvSpPr>
          <p:spPr>
            <a:xfrm>
              <a:off x="10399807" y="6762143"/>
              <a:ext cx="962863" cy="28515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none" lIns="63500" tIns="25400" rIns="63500" bIns="25400" rtlCol="0" anchor="ctr"/>
            <a:lstStyle/>
            <a:p>
              <a:pPr marL="0" indent="0" algn="l">
                <a:buNone/>
              </a:pPr>
              <a:r>
                <a:rPr lang="en-US" sz="2000" b="1" dirty="0">
                  <a:solidFill>
                    <a:srgbClr val="1A1A1A"/>
                  </a:solidFill>
                  <a:latin typeface="Hiragino Kaku Gothic ProN" pitchFamily="34" charset="0"/>
                  <a:ea typeface="Hiragino Kaku Gothic ProN" pitchFamily="34" charset="-122"/>
                  <a:cs typeface="Hiragino Kaku Gothic ProN" pitchFamily="34" charset="-120"/>
                </a:rPr>
                <a:t>【孤立】</a:t>
              </a:r>
              <a:endParaRPr lang="en-US" sz="2000" dirty="0"/>
            </a:p>
          </p:txBody>
        </p:sp>
        <p:sp>
          <p:nvSpPr>
            <p:cNvPr id="10" name="Text 7"/>
            <p:cNvSpPr txBox="1"/>
            <p:nvPr/>
          </p:nvSpPr>
          <p:spPr>
            <a:xfrm>
              <a:off x="11578825" y="7028965"/>
              <a:ext cx="5201107" cy="50375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2600" dirty="0">
                  <a:solidFill>
                    <a:srgbClr val="FFFFFF"/>
                  </a:solidFill>
                  <a:latin typeface="Hiragino Kaku Gothic ProN" pitchFamily="34" charset="0"/>
                  <a:ea typeface="Hiragino Kaku Gothic ProN" pitchFamily="34" charset="-122"/>
                  <a:cs typeface="Hiragino Kaku Gothic ProN" pitchFamily="34" charset="-120"/>
                </a:rPr>
                <a:t>制度の枠からこぼれ落ち、誰にもSOSを出せないまま孤立する「見えない若者たち」が存在する。</a:t>
              </a:r>
              <a:endParaRPr lang="en-US" sz="2600" dirty="0"/>
            </a:p>
          </p:txBody>
        </p:sp>
      </p:grpSp>
      <p:sp>
        <p:nvSpPr>
          <p:cNvPr id="11" name="Text 8"/>
          <p:cNvSpPr txBox="1"/>
          <p:nvPr/>
        </p:nvSpPr>
        <p:spPr>
          <a:xfrm>
            <a:off x="17144086" y="9572854"/>
            <a:ext cx="692201" cy="3337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7</a:t>
            </a:r>
            <a:r>
              <a:rPr lang="en-US" sz="1800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 / </a:t>
            </a:r>
            <a:r>
              <a:rPr lang="en-US" altLang="ja-JP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19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pic>
        <p:nvPicPr>
          <p:cNvPr id="3" name="Image 0" descr="gen-dedup-abcf477734a32c5af3b97b52d53363c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99430" cy="10287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1716207" y="8906256"/>
            <a:ext cx="1904695" cy="47640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" name="Text 2"/>
          <p:cNvSpPr txBox="1"/>
          <p:nvPr/>
        </p:nvSpPr>
        <p:spPr>
          <a:xfrm>
            <a:off x="16191281" y="8572268"/>
            <a:ext cx="1905610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latin typeface="Hiragino Kaku Gothic ProN" pitchFamily="34" charset="0"/>
                <a:ea typeface="Hiragino Kaku Gothic ProN" pitchFamily="34" charset="-122"/>
                <a:cs typeface="Hiragino Kaku Gothic ProN" pitchFamily="34" charset="-120"/>
              </a:rPr>
              <a:t>住居支援。</a:t>
            </a:r>
            <a:endParaRPr lang="en-US" sz="2400" dirty="0"/>
          </a:p>
        </p:txBody>
      </p:sp>
      <p:sp>
        <p:nvSpPr>
          <p:cNvPr id="6" name="Text 3"/>
          <p:cNvSpPr txBox="1"/>
          <p:nvPr/>
        </p:nvSpPr>
        <p:spPr>
          <a:xfrm>
            <a:off x="17144086" y="9572854"/>
            <a:ext cx="692201" cy="3337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8 </a:t>
            </a:r>
            <a:r>
              <a:rPr lang="en-US" sz="1800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/ </a:t>
            </a:r>
            <a:r>
              <a:rPr lang="en-US" altLang="ja-JP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19</a:t>
            </a:r>
            <a:endParaRPr 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pic>
        <p:nvPicPr>
          <p:cNvPr id="3" name="Image 0" descr="gen-dedup-fcaa5ed2a4a26811cf869da013bf7df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99430" cy="10287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028700" y="209398"/>
            <a:ext cx="286207" cy="133319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" name="Shape 2"/>
          <p:cNvSpPr/>
          <p:nvPr/>
        </p:nvSpPr>
        <p:spPr>
          <a:xfrm>
            <a:off x="16573500" y="209398"/>
            <a:ext cx="476402" cy="133319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6" name="Text 3"/>
          <p:cNvSpPr txBox="1"/>
          <p:nvPr/>
        </p:nvSpPr>
        <p:spPr>
          <a:xfrm>
            <a:off x="17016984" y="9572854"/>
            <a:ext cx="839419" cy="3337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9</a:t>
            </a:r>
            <a:r>
              <a:rPr lang="en-US" sz="1800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 / </a:t>
            </a:r>
            <a:r>
              <a:rPr lang="en-US" altLang="ja-JP" dirty="0">
                <a:solidFill>
                  <a:srgbClr val="66666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19</a:t>
            </a:r>
            <a:endParaRPr lang="en-US" sz="1800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4197537-B595-67EF-F3DB-41576B458FC5}"/>
              </a:ext>
            </a:extLst>
          </p:cNvPr>
          <p:cNvSpPr/>
          <p:nvPr/>
        </p:nvSpPr>
        <p:spPr>
          <a:xfrm>
            <a:off x="1314907" y="0"/>
            <a:ext cx="423741" cy="12492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2F57867-AACA-CCE4-4DCB-CE8D2DDCE1F1}"/>
              </a:ext>
            </a:extLst>
          </p:cNvPr>
          <p:cNvSpPr/>
          <p:nvPr/>
        </p:nvSpPr>
        <p:spPr>
          <a:xfrm>
            <a:off x="16396952" y="-1"/>
            <a:ext cx="423741" cy="12492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354</Words>
  <Application>Microsoft Office PowerPoint</Application>
  <PresentationFormat>ユーザー設定</PresentationFormat>
  <Paragraphs>101</Paragraphs>
  <Slides>19</Slides>
  <Notes>19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19</vt:i4>
      </vt:variant>
    </vt:vector>
  </HeadingPairs>
  <TitlesOfParts>
    <vt:vector size="25" baseType="lpstr">
      <vt:lpstr>BIZ UDPゴシック</vt:lpstr>
      <vt:lpstr>HGS創英角ｺﾞｼｯｸUB</vt:lpstr>
      <vt:lpstr>Hiragino Kaku Gothic ProN</vt:lpstr>
      <vt:lpstr>Hiragino Sans</vt:lpstr>
      <vt:lpstr>Arial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Generated by Gen-Spark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subject>PptxGenJS Presentation</dc:subject>
  <dc:creator>Visual Extract to PPTX Converter</dc:creator>
  <cp:lastModifiedBy>事務局</cp:lastModifiedBy>
  <cp:revision>22</cp:revision>
  <dcterms:created xsi:type="dcterms:W3CDTF">2026-06-17T13:55:47Z</dcterms:created>
  <dcterms:modified xsi:type="dcterms:W3CDTF">2026-06-25T03:21:37Z</dcterms:modified>
</cp:coreProperties>
</file>