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40F78D9-676E-5848-1EE5-8EB3DBAE0112}" name="事務局" initials="事務局" userId="事務局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4A6C6-727A-4A56-A770-72178445BA31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D4734-790E-4321-810C-EFF74B016B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26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1428E7-67F9-B5F5-D3C2-F857AE4C26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0104608-CE48-96D0-CD4E-3665A08340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A1C6A2-DCF7-9C8D-762B-DC17BC3BE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3C00-6CE9-4CB4-8C8C-C99C0EC3A76C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8D06DB8-D126-52A7-891A-9588A54EC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701EFE-B352-A826-A6B9-DD10293D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958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735FE0-A535-DD0A-255B-09ABABD4D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D3D04D6-66E3-21AB-5967-AA2DD08FE6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B1296F-5F8B-D46E-6462-729CC998F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DB5E-576D-443E-81AA-F2619A8760F4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9A6028-CC24-59C2-7F38-E6BA66F1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E7C276-5083-3F68-F314-D36C5D21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140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2375347-2CDE-445C-8084-306786978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59D5DE6-CF70-ACC8-4026-F19EB0C26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4032F5-EDA6-60B2-A358-B9DF877D3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7D09-5032-4C3E-9D6C-07F1FD6D42EA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F09252-C323-63E0-66AE-4DA75243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B31AA6-8153-28D1-924A-93E9B264A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82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2BDA94-BB90-D5E0-331E-CABEC6296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556DDE-A192-0020-ED5E-6180BBCE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B8CAA1-3D31-5C0D-83D6-C8F499DA6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7865-BED3-43BE-985B-3DF07D984A6C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89654C-EF63-61D1-7761-13FBC026A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25096F-A754-4E5C-5ED4-700BECFF8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592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98C911-5C77-7E29-0218-3FD3178D1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79141D6-9722-F16D-5C39-747E61685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7C4187-1BA5-E458-5AFD-295AD7C1D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2EE3-16B6-455B-9930-8BACC415DC47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70DB83A-01DC-B228-7C81-9AB2EA945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259CD9A-CDFF-86C6-1FF6-E49B7D614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978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E8DD4F-405F-BEC3-0C82-F4D7C9B0B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53DEB50-8660-7684-6EA3-EB2135D4F1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791FA19-D27B-34BB-7CDB-1CA5E9D40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4AC10EC-B35A-F0DB-708C-8BE34407A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8C2E-B91A-4228-8A9A-A2E2AAED4462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537F7D2-FCA0-0AF7-3995-BF0F17D9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8DF0952-6A9C-E5DD-A30C-28E5D74C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E54B47-9A35-7BC4-0385-1D9803206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6C246C-5094-39F0-2D39-ADE0C617A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5E71FD0-15F8-AB7A-DD68-394536C81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3353C74-0C0D-15F9-4D6C-F2D598461B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7986A70-C778-91DB-82A9-2646B0BE1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08644E6-6FDC-2265-3ADF-468EFD497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71918-DD61-4B22-8596-1F3BF5D1A1C8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E49919A-81CC-83A9-E0DA-EB888AE41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10F8E98-12AE-0219-1EB9-955F14AA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76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E40442-855C-2DD9-ED59-CDDAAFB53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5B32597-7047-23F5-38EF-B5DF5AD6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79509-DCB8-4E6C-ABF4-E3A91AFBB816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EC7230B-6F34-4EBD-72D5-D042C1F43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5405AC-CB77-2938-1F0C-E98EE578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550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4EBBAAC-43E5-BCCF-108F-EFE0EED76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4715-BE92-401D-9C01-CDD785C29699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01319E4-41EC-5FF4-5179-F6299B430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A94D3E-D4D8-1831-200F-58A6A0C8C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863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3A2AD4-7A0E-94B6-B6E1-206F71128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3F4E53D-F6BE-EE0E-B9F7-E8B8625AF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02E8E24-3B1B-E89A-4C04-95BEA0922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A39F1D-2A0A-0F5D-2542-352E31BAD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27C3D-A5C4-4705-B072-A29220F2EF76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AA002BD-8FED-F426-29BB-6809633C9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316E3B2-CEA1-C1B9-E932-B5F20D1C0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532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DCCC0F-4721-DC02-5A7D-DB9C5363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027CD3B-F555-0932-8409-325CC85BED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137F365-7D0B-9193-EA81-F84DB6912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7ECFD23-D647-1190-20B4-91C63CACB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83F0-2FBE-4969-B57D-9516430CF93B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4ED6B1-ED25-4BF6-A405-2C256B374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6D1418B-6336-8A97-3B3B-4CD733612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749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3BFF79D-D237-F8D5-67F6-0F83C5044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3A9CDB-8FDD-13A9-02D0-FBE30AC21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FBFE28-4889-93DE-C1C1-9EB8E99CE4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699A6A-4BE6-4055-8701-CF1A7044F998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5F95C8-46DD-281B-7C47-8C58139A5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CF0CCB-A9EB-EDC0-5B29-51DAA0E9E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9E11E-BD0B-B749-A8F2-D964365E8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53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68E2BD-4618-E65C-3143-5D72EC77A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8723" y="1933331"/>
            <a:ext cx="11386159" cy="1306590"/>
          </a:xfrm>
        </p:spPr>
        <p:txBody>
          <a:bodyPr>
            <a:normAutofit fontScale="90000"/>
          </a:bodyPr>
          <a:lstStyle/>
          <a:p>
            <a:pPr algn="l"/>
            <a:r>
              <a:rPr kumimoji="1" lang="ja-JP" altLang="en-US" sz="32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講座</a:t>
            </a:r>
            <a:r>
              <a:rPr kumimoji="1" lang="en-US" altLang="ja-JP" sz="32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①</a:t>
            </a:r>
            <a:br>
              <a:rPr kumimoji="1" lang="en-US" altLang="ja-JP" sz="32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</a:br>
            <a:br>
              <a:rPr kumimoji="1" lang="en-US" altLang="ja-JP" sz="32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</a:br>
            <a:r>
              <a:rPr kumimoji="1" lang="ja-JP" altLang="en-US" sz="4400" b="1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支援の現場から考える、</a:t>
            </a:r>
            <a:br>
              <a:rPr kumimoji="1" lang="en-US" altLang="ja-JP" sz="4400" b="1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</a:br>
            <a:r>
              <a:rPr kumimoji="1" lang="ja-JP" altLang="en-US" sz="4400" b="1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新しい若者支援施策とは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711C2E9-407B-74A8-23C5-1126D367C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96010"/>
            <a:ext cx="9144000" cy="2040837"/>
          </a:xfrm>
        </p:spPr>
        <p:txBody>
          <a:bodyPr>
            <a:noAutofit/>
          </a:bodyPr>
          <a:lstStyle/>
          <a:p>
            <a:r>
              <a:rPr kumimoji="1" lang="en-US" altLang="ja-JP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2026</a:t>
            </a:r>
            <a:r>
              <a:rPr kumimoji="1" lang="ja-JP" altLang="en-US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年</a:t>
            </a:r>
            <a:r>
              <a:rPr kumimoji="1" lang="en-US" altLang="ja-JP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7</a:t>
            </a:r>
            <a:r>
              <a:rPr kumimoji="1" lang="ja-JP" altLang="en-US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月</a:t>
            </a:r>
            <a:r>
              <a:rPr kumimoji="1" lang="en-US" altLang="ja-JP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4</a:t>
            </a:r>
            <a:r>
              <a:rPr kumimoji="1" lang="ja-JP" altLang="en-US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日（土）</a:t>
            </a:r>
            <a:endParaRPr kumimoji="1" lang="en-US" altLang="ja-JP" sz="20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r>
              <a:rPr lang="ja-JP" altLang="en-US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公益財団法人　鉄道弘済会</a:t>
            </a:r>
            <a:endParaRPr lang="en-US" altLang="ja-JP" sz="20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r>
              <a:rPr kumimoji="1" lang="ja-JP" altLang="en-US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第</a:t>
            </a:r>
            <a:r>
              <a:rPr kumimoji="1" lang="en-US" altLang="ja-JP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62</a:t>
            </a:r>
            <a:r>
              <a:rPr kumimoji="1" lang="ja-JP" altLang="en-US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回社会福祉セミナー</a:t>
            </a:r>
            <a:endParaRPr kumimoji="1" lang="en-US" altLang="ja-JP" sz="20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endParaRPr lang="en-US" altLang="ja-JP" sz="20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r>
              <a:rPr lang="ja-JP" altLang="en-US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濵田江里子</a:t>
            </a:r>
            <a:endParaRPr lang="en-US" altLang="ja-JP" sz="20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r>
              <a:rPr kumimoji="1" lang="ja-JP" altLang="en-US" sz="20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（立教大学コミュニティ福祉学部准教授）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D4BC0C-3FE0-1721-BCFE-7852DBE1A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70605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9A857A-F6AB-0BCD-ADB3-CB5020A8E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836" y="177234"/>
            <a:ext cx="10515600" cy="1325563"/>
          </a:xfrm>
        </p:spPr>
        <p:txBody>
          <a:bodyPr/>
          <a:lstStyle/>
          <a:p>
            <a:r>
              <a:rPr kumimoji="1" lang="ja-JP" altLang="en-US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本講座の趣旨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A2DAD0-6729-D6A6-E859-55DC396E9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8403"/>
            <a:ext cx="10998896" cy="496153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u"/>
            </a:pPr>
            <a:r>
              <a:rPr kumimoji="1" lang="ja-JP" altLang="en-US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テーマ</a:t>
            </a:r>
            <a:endParaRPr kumimoji="1" lang="en-US" altLang="ja-JP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kumimoji="1" lang="ja-JP" altLang="en-US" b="1" u="sng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支援の現場から考える、</a:t>
            </a:r>
            <a:endParaRPr kumimoji="1" lang="en-US" altLang="ja-JP" b="1" u="sng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kumimoji="1" lang="ja-JP" altLang="en-US" b="1" u="sng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新しい若者支援施策とは</a:t>
            </a:r>
            <a:endParaRPr kumimoji="1" lang="en-US" altLang="ja-JP" b="1" u="sng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457200" lvl="1" indent="0">
              <a:lnSpc>
                <a:spcPct val="110000"/>
              </a:lnSpc>
              <a:buNone/>
            </a:pPr>
            <a:endParaRPr lang="en-US" altLang="ja-JP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765175" lvl="1" indent="-307975">
              <a:lnSpc>
                <a:spcPct val="110000"/>
              </a:lnSpc>
              <a:buNone/>
            </a:pPr>
            <a:r>
              <a:rPr lang="ja-JP" altLang="en-US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・若者支援施策は就労支援を皮切りに、包括的な生活支援と拡大してきた。</a:t>
            </a:r>
            <a:endParaRPr lang="en-US" altLang="ja-JP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457200" lvl="1" indent="0">
              <a:lnSpc>
                <a:spcPct val="110000"/>
              </a:lnSpc>
              <a:buNone/>
            </a:pPr>
            <a:endParaRPr lang="en-US" altLang="ja-JP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765175" lvl="1" indent="-307975">
              <a:lnSpc>
                <a:spcPct val="110000"/>
              </a:lnSpc>
              <a:buNone/>
            </a:pPr>
            <a:r>
              <a:rPr lang="ja-JP" altLang="en-US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・一方で、支援の対象からこぼれ</a:t>
            </a:r>
            <a:r>
              <a:rPr lang="ja-JP" altLang="en-US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落ちる若者の存在や</a:t>
            </a:r>
            <a:r>
              <a:rPr lang="ja-JP" altLang="en-US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、家族との葛藤、地域とのつながりの希薄化など、現状の施策では対応が難しい問題も顕在化している。</a:t>
            </a:r>
            <a:endParaRPr lang="en-US" altLang="ja-JP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457200" lvl="1" indent="0">
              <a:lnSpc>
                <a:spcPct val="110000"/>
              </a:lnSpc>
              <a:buNone/>
            </a:pPr>
            <a:endParaRPr lang="en-US" altLang="ja-JP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765175" lvl="1" indent="-307975">
              <a:lnSpc>
                <a:spcPct val="110000"/>
              </a:lnSpc>
              <a:buNone/>
            </a:pPr>
            <a:r>
              <a:rPr lang="ja-JP" altLang="en-US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・本講座では、若者支援施策の変遷と現状を整理し、多様な立場からその成果</a:t>
            </a:r>
            <a:r>
              <a:rPr lang="ja-JP" altLang="en-US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と課題について報告してもらい、</a:t>
            </a:r>
            <a:r>
              <a:rPr lang="ja-JP" altLang="en-US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若者の想いを尊重した施策の方向性について多角的に考えたい。</a:t>
            </a:r>
            <a:endParaRPr lang="en-US" altLang="ja-JP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744F4B-E32D-CF2C-F8AE-2225BB2C0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2181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4D14D-146D-C648-07F6-E6BCB4044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90ABA4-30C4-CA2F-DEAA-E2812832D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本講座の内容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61A1A28-6E09-376C-2EA7-6DC3B3970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31345"/>
            <a:ext cx="10986371" cy="496153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u"/>
            </a:pPr>
            <a:r>
              <a:rPr kumimoji="1"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パネリスト</a:t>
            </a:r>
            <a:endParaRPr kumimoji="1" lang="en-US" altLang="ja-JP" sz="24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　</a:t>
            </a:r>
            <a:r>
              <a:rPr lang="en-US" altLang="ja-JP" sz="24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①</a:t>
            </a:r>
            <a:r>
              <a:rPr lang="ja-JP" altLang="en-US" sz="2400" b="1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ブローハン聡</a:t>
            </a: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氏</a:t>
            </a:r>
            <a:r>
              <a:rPr lang="ja-JP" altLang="en-US" sz="18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（一般社団法人コンパスナビ代表理事）</a:t>
            </a:r>
            <a:endParaRPr lang="en-US" altLang="ja-JP" sz="18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4718050" indent="-4718050">
              <a:lnSpc>
                <a:spcPct val="110000"/>
              </a:lnSpc>
              <a:buNone/>
            </a:pP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　</a:t>
            </a:r>
            <a:r>
              <a:rPr lang="en-US" altLang="ja-JP" sz="24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②</a:t>
            </a:r>
            <a:r>
              <a:rPr lang="ja-JP" altLang="en-US" sz="2400" b="1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富永みずき</a:t>
            </a: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氏</a:t>
            </a:r>
            <a:r>
              <a:rPr lang="ja-JP" altLang="en-US" sz="18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（認定</a:t>
            </a:r>
            <a:r>
              <a:rPr lang="en-US" altLang="ja-JP" sz="18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NPO</a:t>
            </a:r>
            <a:r>
              <a:rPr lang="ja-JP" altLang="en-US" sz="18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法人カタリバ　キッカケプログラム事業部事業責任者）</a:t>
            </a:r>
            <a:endParaRPr lang="en-US" altLang="ja-JP" sz="18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　</a:t>
            </a:r>
            <a:r>
              <a:rPr lang="en-US" altLang="ja-JP" sz="24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③</a:t>
            </a:r>
            <a:r>
              <a:rPr lang="ja-JP" altLang="en-US" sz="2400" b="1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谷口仁史</a:t>
            </a: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氏</a:t>
            </a:r>
            <a:r>
              <a:rPr lang="ja-JP" altLang="en-US" sz="18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（</a:t>
            </a:r>
            <a:r>
              <a:rPr lang="en-US" altLang="ja-JP" sz="18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NPO</a:t>
            </a:r>
            <a:r>
              <a:rPr lang="ja-JP" altLang="en-US" sz="18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法人スチューデント・サポート・フェイス代表理事）</a:t>
            </a:r>
            <a:endParaRPr lang="en-US" altLang="ja-JP" sz="18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ja-JP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	</a:t>
            </a:r>
            <a:r>
              <a:rPr lang="en-US" altLang="ja-JP" sz="22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1.</a:t>
            </a:r>
            <a:r>
              <a:rPr lang="ja-JP" altLang="en-US" sz="22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事業紹介・実践紹介</a:t>
            </a:r>
            <a:endParaRPr lang="en-US" altLang="ja-JP" sz="22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ja-JP" sz="22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	2.</a:t>
            </a:r>
            <a:r>
              <a:rPr lang="ja-JP" altLang="en-US" sz="22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実践の中から見える若者、若者支援施策の課題</a:t>
            </a:r>
            <a:endParaRPr lang="en-US" altLang="ja-JP" sz="22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ja-JP" sz="22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	3.</a:t>
            </a:r>
            <a:r>
              <a:rPr lang="ja-JP" altLang="en-US" sz="22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自治体と民間団体との役割分担</a:t>
            </a:r>
            <a:endParaRPr lang="en-US" altLang="ja-JP" sz="22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pPr marL="492125" indent="-492125">
              <a:lnSpc>
                <a:spcPct val="110000"/>
              </a:lnSpc>
              <a:buNone/>
            </a:pPr>
            <a:r>
              <a:rPr lang="en-US" altLang="ja-JP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 </a:t>
            </a: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→報告（各</a:t>
            </a:r>
            <a:r>
              <a:rPr lang="en-US" altLang="ja-JP" sz="24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25</a:t>
            </a: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分）後、論点整理（</a:t>
            </a:r>
            <a:r>
              <a:rPr lang="en-US" altLang="ja-JP" sz="24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10</a:t>
            </a: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分）、討論（</a:t>
            </a:r>
            <a:r>
              <a:rPr lang="en-US" altLang="ja-JP" sz="24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30</a:t>
            </a: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分）、総括（</a:t>
            </a:r>
            <a:r>
              <a:rPr lang="en-US" altLang="ja-JP" sz="24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10</a:t>
            </a:r>
            <a:r>
              <a:rPr lang="ja-JP" altLang="en-US" sz="2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分）</a:t>
            </a:r>
            <a:endParaRPr lang="en-US" altLang="ja-JP" sz="24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F6CCE8-717D-4285-EBE4-D408FA97B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804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2A5174-EA2B-2B5F-3A5F-B70B5BD60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本講座で話したい</a:t>
            </a:r>
            <a:r>
              <a:rPr kumimoji="1" lang="ja-JP" altLang="en-US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こと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229C7B-570E-E934-084A-AADDE82B6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099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u"/>
            </a:pPr>
            <a:r>
              <a:rPr kumimoji="1" lang="ja-JP" altLang="en-US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実践現場から見える若者支援における課題</a:t>
            </a:r>
            <a:endParaRPr kumimoji="1" lang="en-US" altLang="ja-JP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>
              <a:buFont typeface="Wingdings" pitchFamily="2" charset="2"/>
              <a:buChar char="u"/>
            </a:pPr>
            <a:endParaRPr lang="en-US" altLang="ja-JP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>
              <a:buFont typeface="Wingdings" pitchFamily="2" charset="2"/>
              <a:buChar char="u"/>
            </a:pPr>
            <a:r>
              <a:rPr kumimoji="1" lang="ja-JP" altLang="en-US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民間団体としてできること／できないこと</a:t>
            </a:r>
            <a:endParaRPr kumimoji="1" lang="en-US" altLang="ja-JP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>
              <a:buFont typeface="Wingdings" pitchFamily="2" charset="2"/>
              <a:buChar char="u"/>
            </a:pPr>
            <a:endParaRPr lang="en-US" altLang="ja-JP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>
              <a:buFont typeface="Wingdings" pitchFamily="2" charset="2"/>
              <a:buChar char="u"/>
            </a:pPr>
            <a:r>
              <a:rPr kumimoji="1" lang="ja-JP" altLang="en-US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行政とどのような関係をつくってきたか</a:t>
            </a:r>
            <a:r>
              <a:rPr lang="ja-JP" altLang="en-US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／</a:t>
            </a:r>
            <a:r>
              <a:rPr kumimoji="1" lang="ja-JP" altLang="en-US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今後つくっていきたいか</a:t>
            </a:r>
            <a:endParaRPr kumimoji="1" lang="en-US" altLang="ja-JP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>
              <a:buFont typeface="Wingdings" pitchFamily="2" charset="2"/>
              <a:buChar char="u"/>
            </a:pPr>
            <a:endParaRPr lang="en-US" altLang="ja-JP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>
              <a:buFont typeface="Wingdings" pitchFamily="2" charset="2"/>
              <a:buChar char="u"/>
            </a:pPr>
            <a:r>
              <a:rPr kumimoji="1" lang="ja-JP" altLang="en-US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こども家庭庁が設立されてからの若者支援のあり方</a:t>
            </a:r>
            <a:endParaRPr kumimoji="1" lang="en-US" altLang="ja-JP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>
              <a:buFont typeface="Wingdings" pitchFamily="2" charset="2"/>
              <a:buChar char="u"/>
            </a:pPr>
            <a:endParaRPr lang="en-US" altLang="ja-JP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→</a:t>
            </a:r>
            <a:r>
              <a:rPr kumimoji="1" lang="ja-JP" altLang="en-US" b="1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若者の声や想いを尊重した支援施策を実現するには、何が必要か？</a:t>
            </a:r>
            <a:endParaRPr kumimoji="1" lang="en-US" altLang="ja-JP" b="1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b="1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　　ボトムアップな政策づくりに向けて、私たちには何ができるのか？</a:t>
            </a:r>
            <a:endParaRPr kumimoji="1" lang="en-US" altLang="ja-JP" b="1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>
              <a:buFont typeface="Wingdings" pitchFamily="2" charset="2"/>
              <a:buChar char="u"/>
            </a:pPr>
            <a:endParaRPr lang="en-US" altLang="ja-JP" b="1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>
              <a:buFont typeface="Wingdings" pitchFamily="2" charset="2"/>
              <a:buChar char="u"/>
            </a:pPr>
            <a:endParaRPr lang="en-US" altLang="ja-JP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  <a:p>
            <a:pPr>
              <a:buFont typeface="Wingdings" pitchFamily="2" charset="2"/>
              <a:buChar char="u"/>
            </a:pP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205B33-4FE9-9113-4943-7D83956B7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E11E-BD0B-B749-A8F2-D964365E8DB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882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370</Words>
  <Application>Microsoft Office PowerPoint</Application>
  <PresentationFormat>ワイド画面</PresentationFormat>
  <Paragraphs>42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UD Digi Kyokasho NK-R</vt:lpstr>
      <vt:lpstr>UD Digi Kyokasho N-R</vt:lpstr>
      <vt:lpstr>游ゴシック</vt:lpstr>
      <vt:lpstr>游ゴシック Light</vt:lpstr>
      <vt:lpstr>Arial</vt:lpstr>
      <vt:lpstr>Wingdings</vt:lpstr>
      <vt:lpstr>Office テーマ</vt:lpstr>
      <vt:lpstr>講座①  支援の現場から考える、 新しい若者支援施策とは</vt:lpstr>
      <vt:lpstr>本講座の趣旨</vt:lpstr>
      <vt:lpstr>本講座の内容</vt:lpstr>
      <vt:lpstr>本講座で話したいこと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Eriko Hamada</dc:creator>
  <cp:lastModifiedBy>事務局</cp:lastModifiedBy>
  <cp:revision>15</cp:revision>
  <cp:lastPrinted>2026-06-05T06:36:09Z</cp:lastPrinted>
  <dcterms:created xsi:type="dcterms:W3CDTF">2026-05-13T09:03:49Z</dcterms:created>
  <dcterms:modified xsi:type="dcterms:W3CDTF">2026-06-22T01:43:42Z</dcterms:modified>
</cp:coreProperties>
</file>