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2" r:id="rId4"/>
    <p:sldMasterId id="2147483693" r:id="rId5"/>
    <p:sldMasterId id="2147483694" r:id="rId6"/>
  </p:sldMasterIdLst>
  <p:notesMasterIdLst>
    <p:notesMasterId r:id="rId28"/>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BC4368-77AB-6571-56FE-3FAABF2A6D36}" name="富永 みずき" initials="み富" userId="S::m.tominaga@katariba.net::477db86c-8d5b-4203-af68-523f2bdbb72b" providerId="AD"/>
  <p188:author id="{540F78D9-676E-5848-1EE5-8EB3DBAE0112}" name="事務局" initials="事務局" userId="事務局"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396"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e07b1c0e95_0_197:notes"/>
          <p:cNvSpPr txBox="1">
            <a:spLocks noGrp="1"/>
          </p:cNvSpPr>
          <p:nvPr>
            <p:ph type="body" idx="1"/>
          </p:nvPr>
        </p:nvSpPr>
        <p:spPr>
          <a:xfrm>
            <a:off x="92112" y="7224183"/>
            <a:ext cx="6673800" cy="8874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600"/>
              </a:spcAft>
              <a:buSzPts val="1200"/>
              <a:buNone/>
            </a:pPr>
            <a:endParaRPr sz="1300" dirty="0"/>
          </a:p>
        </p:txBody>
      </p:sp>
      <p:sp>
        <p:nvSpPr>
          <p:cNvPr id="199" name="Google Shape;199;g3e07b1c0e95_0_197:notes"/>
          <p:cNvSpPr>
            <a:spLocks noGrp="1" noRot="1" noChangeAspect="1"/>
          </p:cNvSpPr>
          <p:nvPr>
            <p:ph type="sldImg" idx="2"/>
          </p:nvPr>
        </p:nvSpPr>
        <p:spPr>
          <a:xfrm>
            <a:off x="-2501900" y="276225"/>
            <a:ext cx="11861800" cy="66722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chemeClr val="lt2"/>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e07b1c0e95_0_1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e07b1c0e95_0_1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300"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e07b1c0e95_0_9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e07b1c0e95_0_9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3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e07b1c0e95_0_7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e07b1c0e95_0_7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e07b1c0e95_0_1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e07b1c0e95_0_1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e07b1c0e95_0_1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e07b1c0e95_0_1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e07b1c0e95_0_1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e07b1c0e95_0_1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e07b1c0e95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e07b1c0e95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e07b1c0e95_0_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3e07b1c0e95_0_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e07b1c0e95_0_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e07b1c0e95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e07b1c0e95_0_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3e07b1c0e95_0_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e07b1c0e95_0_7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e07b1c0e95_0_7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e07b1c0e95_0_1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e07b1c0e95_0_15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e26edebc1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e26edebc1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e07b1c0e95_0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e07b1c0e95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e07b1c0e95_0_4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31" name="Google Shape;231;g3e07b1c0e95_0_4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e07b1c0e95_0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e07b1c0e95_0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e07b1c0e95_0_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e07b1c0e95_0_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e07b1c0e95_0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e07b1c0e95_0_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e07b1c0e95_0_8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e07b1c0e95_0_8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300"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e07b1c0e95_0_10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e07b1c0e95_0_10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3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95"/>
        <p:cNvGrpSpPr/>
        <p:nvPr/>
      </p:nvGrpSpPr>
      <p:grpSpPr>
        <a:xfrm>
          <a:off x="0" y="0"/>
          <a:ext cx="0" cy="0"/>
          <a:chOff x="0" y="0"/>
          <a:chExt cx="0" cy="0"/>
        </a:xfrm>
      </p:grpSpPr>
      <p:sp>
        <p:nvSpPr>
          <p:cNvPr id="96" name="Google Shape;96;p25"/>
          <p:cNvSpPr txBox="1">
            <a:spLocks noGrp="1"/>
          </p:cNvSpPr>
          <p:nvPr>
            <p:ph type="title"/>
          </p:nvPr>
        </p:nvSpPr>
        <p:spPr>
          <a:xfrm>
            <a:off x="628650" y="273845"/>
            <a:ext cx="7886700" cy="994200"/>
          </a:xfrm>
          <a:prstGeom prst="rect">
            <a:avLst/>
          </a:prstGeom>
          <a:noFill/>
          <a:ln>
            <a:noFill/>
          </a:ln>
        </p:spPr>
        <p:txBody>
          <a:bodyPr spcFirstLastPara="1" wrap="square" lIns="79125" tIns="39550" rIns="79125" bIns="39550" anchor="ctr" anchorCtr="0">
            <a:normAutofit/>
          </a:bodyPr>
          <a:lstStyle>
            <a:lvl1pPr lvl="0" algn="l">
              <a:lnSpc>
                <a:spcPct val="90000"/>
              </a:lnSpc>
              <a:spcBef>
                <a:spcPts val="0"/>
              </a:spcBef>
              <a:spcAft>
                <a:spcPts val="0"/>
              </a:spcAft>
              <a:buClr>
                <a:schemeClr val="dk1"/>
              </a:buClr>
              <a:buSzPts val="1600"/>
              <a:buNone/>
              <a:defRPr>
                <a:solidFill>
                  <a:srgbClr val="3F3F3F"/>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97" name="Google Shape;97;p25"/>
          <p:cNvSpPr txBox="1">
            <a:spLocks noGrp="1"/>
          </p:cNvSpPr>
          <p:nvPr>
            <p:ph type="body" idx="1"/>
          </p:nvPr>
        </p:nvSpPr>
        <p:spPr>
          <a:xfrm>
            <a:off x="628650" y="1369219"/>
            <a:ext cx="7886700" cy="3263400"/>
          </a:xfrm>
          <a:prstGeom prst="rect">
            <a:avLst/>
          </a:prstGeom>
          <a:noFill/>
          <a:ln>
            <a:noFill/>
          </a:ln>
        </p:spPr>
        <p:txBody>
          <a:bodyPr spcFirstLastPara="1" wrap="square" lIns="79125" tIns="39550" rIns="79125" bIns="39550" anchor="t" anchorCtr="0">
            <a:normAutofit/>
          </a:bodyPr>
          <a:lstStyle>
            <a:lvl1pPr marL="457200" lvl="0" indent="-330200" algn="l">
              <a:lnSpc>
                <a:spcPct val="90000"/>
              </a:lnSpc>
              <a:spcBef>
                <a:spcPts val="900"/>
              </a:spcBef>
              <a:spcAft>
                <a:spcPts val="0"/>
              </a:spcAft>
              <a:buClr>
                <a:schemeClr val="dk1"/>
              </a:buClr>
              <a:buSzPts val="1600"/>
              <a:buChar char="•"/>
              <a:defRPr>
                <a:solidFill>
                  <a:srgbClr val="3F3F3F"/>
                </a:solidFill>
              </a:defRPr>
            </a:lvl1pPr>
            <a:lvl2pPr marL="914400" lvl="1" indent="-330200" algn="l">
              <a:lnSpc>
                <a:spcPct val="90000"/>
              </a:lnSpc>
              <a:spcBef>
                <a:spcPts val="400"/>
              </a:spcBef>
              <a:spcAft>
                <a:spcPts val="0"/>
              </a:spcAft>
              <a:buClr>
                <a:schemeClr val="dk1"/>
              </a:buClr>
              <a:buSzPts val="1600"/>
              <a:buChar char="•"/>
              <a:defRPr/>
            </a:lvl2pPr>
            <a:lvl3pPr marL="1371600" lvl="2" indent="-330200" algn="l">
              <a:lnSpc>
                <a:spcPct val="90000"/>
              </a:lnSpc>
              <a:spcBef>
                <a:spcPts val="400"/>
              </a:spcBef>
              <a:spcAft>
                <a:spcPts val="0"/>
              </a:spcAft>
              <a:buClr>
                <a:schemeClr val="dk1"/>
              </a:buClr>
              <a:buSzPts val="1600"/>
              <a:buChar char="•"/>
              <a:defRPr/>
            </a:lvl3pPr>
            <a:lvl4pPr marL="1828800" lvl="3" indent="-330200" algn="l">
              <a:lnSpc>
                <a:spcPct val="90000"/>
              </a:lnSpc>
              <a:spcBef>
                <a:spcPts val="400"/>
              </a:spcBef>
              <a:spcAft>
                <a:spcPts val="0"/>
              </a:spcAft>
              <a:buClr>
                <a:schemeClr val="dk1"/>
              </a:buClr>
              <a:buSzPts val="1600"/>
              <a:buChar char="•"/>
              <a:defRPr/>
            </a:lvl4pPr>
            <a:lvl5pPr marL="2286000" lvl="4" indent="-330200" algn="l">
              <a:lnSpc>
                <a:spcPct val="90000"/>
              </a:lnSpc>
              <a:spcBef>
                <a:spcPts val="400"/>
              </a:spcBef>
              <a:spcAft>
                <a:spcPts val="0"/>
              </a:spcAft>
              <a:buClr>
                <a:schemeClr val="dk1"/>
              </a:buClr>
              <a:buSzPts val="1600"/>
              <a:buChar char="•"/>
              <a:defRPr/>
            </a:lvl5pPr>
            <a:lvl6pPr marL="2743200" lvl="5" indent="-330200" algn="l">
              <a:lnSpc>
                <a:spcPct val="90000"/>
              </a:lnSpc>
              <a:spcBef>
                <a:spcPts val="400"/>
              </a:spcBef>
              <a:spcAft>
                <a:spcPts val="0"/>
              </a:spcAft>
              <a:buClr>
                <a:schemeClr val="dk1"/>
              </a:buClr>
              <a:buSzPts val="1600"/>
              <a:buChar char="•"/>
              <a:defRPr/>
            </a:lvl6pPr>
            <a:lvl7pPr marL="3200400" lvl="6" indent="-330200" algn="l">
              <a:lnSpc>
                <a:spcPct val="90000"/>
              </a:lnSpc>
              <a:spcBef>
                <a:spcPts val="400"/>
              </a:spcBef>
              <a:spcAft>
                <a:spcPts val="0"/>
              </a:spcAft>
              <a:buClr>
                <a:schemeClr val="dk1"/>
              </a:buClr>
              <a:buSzPts val="1600"/>
              <a:buChar char="•"/>
              <a:defRPr/>
            </a:lvl7pPr>
            <a:lvl8pPr marL="3657600" lvl="7" indent="-330200" algn="l">
              <a:lnSpc>
                <a:spcPct val="90000"/>
              </a:lnSpc>
              <a:spcBef>
                <a:spcPts val="400"/>
              </a:spcBef>
              <a:spcAft>
                <a:spcPts val="0"/>
              </a:spcAft>
              <a:buClr>
                <a:schemeClr val="dk1"/>
              </a:buClr>
              <a:buSzPts val="1600"/>
              <a:buChar char="•"/>
              <a:defRPr/>
            </a:lvl8pPr>
            <a:lvl9pPr marL="4114800" lvl="8" indent="-330200" algn="l">
              <a:lnSpc>
                <a:spcPct val="90000"/>
              </a:lnSpc>
              <a:spcBef>
                <a:spcPts val="400"/>
              </a:spcBef>
              <a:spcAft>
                <a:spcPts val="0"/>
              </a:spcAft>
              <a:buClr>
                <a:schemeClr val="dk1"/>
              </a:buClr>
              <a:buSzPts val="1600"/>
              <a:buChar char="•"/>
              <a:defRPr/>
            </a:lvl9pPr>
          </a:lstStyle>
          <a:p>
            <a:endParaRPr/>
          </a:p>
        </p:txBody>
      </p:sp>
      <p:sp>
        <p:nvSpPr>
          <p:cNvPr id="98" name="Google Shape;98;p25"/>
          <p:cNvSpPr txBox="1">
            <a:spLocks noGrp="1"/>
          </p:cNvSpPr>
          <p:nvPr>
            <p:ph type="dt" idx="10"/>
          </p:nvPr>
        </p:nvSpPr>
        <p:spPr>
          <a:xfrm>
            <a:off x="628650" y="4767264"/>
            <a:ext cx="2057400" cy="273900"/>
          </a:xfrm>
          <a:prstGeom prst="rect">
            <a:avLst/>
          </a:prstGeom>
          <a:noFill/>
          <a:ln>
            <a:noFill/>
          </a:ln>
        </p:spPr>
        <p:txBody>
          <a:bodyPr spcFirstLastPara="1" wrap="square" lIns="79125" tIns="39550" rIns="79125" bIns="39550" anchor="ctr" anchorCtr="0">
            <a:noAutofit/>
          </a:bodyPr>
          <a:lstStyle>
            <a:lvl1pPr lvl="0" algn="l">
              <a:lnSpc>
                <a:spcPct val="100000"/>
              </a:lnSpc>
              <a:spcBef>
                <a:spcPts val="0"/>
              </a:spcBef>
              <a:spcAft>
                <a:spcPts val="0"/>
              </a:spcAft>
              <a:buSzPts val="1200"/>
              <a:buNone/>
              <a:defRPr sz="1200"/>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sp>
        <p:nvSpPr>
          <p:cNvPr id="99" name="Google Shape;99;p25"/>
          <p:cNvSpPr txBox="1">
            <a:spLocks noGrp="1"/>
          </p:cNvSpPr>
          <p:nvPr>
            <p:ph type="ftr" idx="11"/>
          </p:nvPr>
        </p:nvSpPr>
        <p:spPr>
          <a:xfrm>
            <a:off x="3028950" y="4767264"/>
            <a:ext cx="3086100" cy="273900"/>
          </a:xfrm>
          <a:prstGeom prst="rect">
            <a:avLst/>
          </a:prstGeom>
          <a:noFill/>
          <a:ln>
            <a:noFill/>
          </a:ln>
        </p:spPr>
        <p:txBody>
          <a:bodyPr spcFirstLastPara="1" wrap="square" lIns="79125" tIns="39550" rIns="79125" bIns="39550" anchor="ctr" anchorCtr="0">
            <a:noAutofit/>
          </a:bodyPr>
          <a:lstStyle>
            <a:lvl1pPr lvl="0" algn="ctr">
              <a:lnSpc>
                <a:spcPct val="100000"/>
              </a:lnSpc>
              <a:spcBef>
                <a:spcPts val="0"/>
              </a:spcBef>
              <a:spcAft>
                <a:spcPts val="0"/>
              </a:spcAft>
              <a:buSzPts val="1200"/>
              <a:buNone/>
              <a:defRPr sz="1200"/>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sp>
        <p:nvSpPr>
          <p:cNvPr id="100" name="Google Shape;100;p25"/>
          <p:cNvSpPr txBox="1">
            <a:spLocks noGrp="1"/>
          </p:cNvSpPr>
          <p:nvPr>
            <p:ph type="sldNum" idx="12"/>
          </p:nvPr>
        </p:nvSpPr>
        <p:spPr>
          <a:xfrm>
            <a:off x="6457950" y="4767264"/>
            <a:ext cx="2057400" cy="273900"/>
          </a:xfrm>
          <a:prstGeom prst="rect">
            <a:avLst/>
          </a:prstGeom>
          <a:noFill/>
          <a:ln>
            <a:noFill/>
          </a:ln>
        </p:spPr>
        <p:txBody>
          <a:bodyPr spcFirstLastPara="1" wrap="square" lIns="79125" tIns="39550" rIns="79125" bIns="3955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タイトルとコンテンツ 1">
  <p:cSld name="OBJECT_4">
    <p:spTree>
      <p:nvGrpSpPr>
        <p:cNvPr id="1" name="Shape 101"/>
        <p:cNvGrpSpPr/>
        <p:nvPr/>
      </p:nvGrpSpPr>
      <p:grpSpPr>
        <a:xfrm>
          <a:off x="0" y="0"/>
          <a:ext cx="0" cy="0"/>
          <a:chOff x="0" y="0"/>
          <a:chExt cx="0" cy="0"/>
        </a:xfrm>
      </p:grpSpPr>
      <p:sp>
        <p:nvSpPr>
          <p:cNvPr id="102" name="Google Shape;102;p26"/>
          <p:cNvSpPr txBox="1">
            <a:spLocks noGrp="1"/>
          </p:cNvSpPr>
          <p:nvPr>
            <p:ph type="title"/>
          </p:nvPr>
        </p:nvSpPr>
        <p:spPr>
          <a:xfrm>
            <a:off x="628650" y="273845"/>
            <a:ext cx="7886700" cy="994200"/>
          </a:xfrm>
          <a:prstGeom prst="rect">
            <a:avLst/>
          </a:prstGeom>
          <a:noFill/>
          <a:ln>
            <a:noFill/>
          </a:ln>
        </p:spPr>
        <p:txBody>
          <a:bodyPr spcFirstLastPara="1" wrap="square" lIns="79125" tIns="39550" rIns="79125" bIns="39550" anchor="ctr" anchorCtr="0">
            <a:normAutofit/>
          </a:bodyPr>
          <a:lstStyle>
            <a:lvl1pPr lvl="0" algn="l">
              <a:lnSpc>
                <a:spcPct val="90000"/>
              </a:lnSpc>
              <a:spcBef>
                <a:spcPts val="0"/>
              </a:spcBef>
              <a:spcAft>
                <a:spcPts val="0"/>
              </a:spcAft>
              <a:buClr>
                <a:schemeClr val="dk1"/>
              </a:buClr>
              <a:buSzPts val="1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3" name="Google Shape;103;p26"/>
          <p:cNvSpPr txBox="1">
            <a:spLocks noGrp="1"/>
          </p:cNvSpPr>
          <p:nvPr>
            <p:ph type="body" idx="1"/>
          </p:nvPr>
        </p:nvSpPr>
        <p:spPr>
          <a:xfrm>
            <a:off x="628650" y="1369219"/>
            <a:ext cx="7886700" cy="3263400"/>
          </a:xfrm>
          <a:prstGeom prst="rect">
            <a:avLst/>
          </a:prstGeom>
          <a:noFill/>
          <a:ln>
            <a:noFill/>
          </a:ln>
        </p:spPr>
        <p:txBody>
          <a:bodyPr spcFirstLastPara="1" wrap="square" lIns="79125" tIns="39550" rIns="79125" bIns="39550" anchor="t" anchorCtr="0">
            <a:normAutofit/>
          </a:bodyPr>
          <a:lstStyle>
            <a:lvl1pPr marL="457200" lvl="0" indent="-330200" algn="l">
              <a:lnSpc>
                <a:spcPct val="90000"/>
              </a:lnSpc>
              <a:spcBef>
                <a:spcPts val="900"/>
              </a:spcBef>
              <a:spcAft>
                <a:spcPts val="0"/>
              </a:spcAft>
              <a:buClr>
                <a:schemeClr val="dk1"/>
              </a:buClr>
              <a:buSzPts val="1600"/>
              <a:buChar char="●"/>
              <a:defRPr/>
            </a:lvl1pPr>
            <a:lvl2pPr marL="914400" lvl="1" indent="-330200" algn="l">
              <a:lnSpc>
                <a:spcPct val="90000"/>
              </a:lnSpc>
              <a:spcBef>
                <a:spcPts val="1200"/>
              </a:spcBef>
              <a:spcAft>
                <a:spcPts val="0"/>
              </a:spcAft>
              <a:buClr>
                <a:schemeClr val="dk1"/>
              </a:buClr>
              <a:buSzPts val="1600"/>
              <a:buChar char="○"/>
              <a:defRPr/>
            </a:lvl2pPr>
            <a:lvl3pPr marL="1371600" lvl="2" indent="-330200" algn="l">
              <a:lnSpc>
                <a:spcPct val="90000"/>
              </a:lnSpc>
              <a:spcBef>
                <a:spcPts val="1200"/>
              </a:spcBef>
              <a:spcAft>
                <a:spcPts val="0"/>
              </a:spcAft>
              <a:buClr>
                <a:schemeClr val="dk1"/>
              </a:buClr>
              <a:buSzPts val="1600"/>
              <a:buChar char="■"/>
              <a:defRPr/>
            </a:lvl3pPr>
            <a:lvl4pPr marL="1828800" lvl="3" indent="-330200" algn="l">
              <a:lnSpc>
                <a:spcPct val="90000"/>
              </a:lnSpc>
              <a:spcBef>
                <a:spcPts val="1200"/>
              </a:spcBef>
              <a:spcAft>
                <a:spcPts val="0"/>
              </a:spcAft>
              <a:buClr>
                <a:schemeClr val="dk1"/>
              </a:buClr>
              <a:buSzPts val="1600"/>
              <a:buChar char="●"/>
              <a:defRPr/>
            </a:lvl4pPr>
            <a:lvl5pPr marL="2286000" lvl="4" indent="-330200" algn="l">
              <a:lnSpc>
                <a:spcPct val="90000"/>
              </a:lnSpc>
              <a:spcBef>
                <a:spcPts val="1200"/>
              </a:spcBef>
              <a:spcAft>
                <a:spcPts val="0"/>
              </a:spcAft>
              <a:buClr>
                <a:schemeClr val="dk1"/>
              </a:buClr>
              <a:buSzPts val="1600"/>
              <a:buChar char="○"/>
              <a:defRPr/>
            </a:lvl5pPr>
            <a:lvl6pPr marL="2743200" lvl="5" indent="-330200" algn="l">
              <a:lnSpc>
                <a:spcPct val="90000"/>
              </a:lnSpc>
              <a:spcBef>
                <a:spcPts val="1200"/>
              </a:spcBef>
              <a:spcAft>
                <a:spcPts val="0"/>
              </a:spcAft>
              <a:buClr>
                <a:schemeClr val="dk1"/>
              </a:buClr>
              <a:buSzPts val="1600"/>
              <a:buChar char="■"/>
              <a:defRPr/>
            </a:lvl6pPr>
            <a:lvl7pPr marL="3200400" lvl="6" indent="-330200" algn="l">
              <a:lnSpc>
                <a:spcPct val="90000"/>
              </a:lnSpc>
              <a:spcBef>
                <a:spcPts val="1200"/>
              </a:spcBef>
              <a:spcAft>
                <a:spcPts val="0"/>
              </a:spcAft>
              <a:buClr>
                <a:schemeClr val="dk1"/>
              </a:buClr>
              <a:buSzPts val="1600"/>
              <a:buChar char="●"/>
              <a:defRPr/>
            </a:lvl7pPr>
            <a:lvl8pPr marL="3657600" lvl="7" indent="-330200" algn="l">
              <a:lnSpc>
                <a:spcPct val="90000"/>
              </a:lnSpc>
              <a:spcBef>
                <a:spcPts val="1200"/>
              </a:spcBef>
              <a:spcAft>
                <a:spcPts val="0"/>
              </a:spcAft>
              <a:buClr>
                <a:schemeClr val="dk1"/>
              </a:buClr>
              <a:buSzPts val="1600"/>
              <a:buChar char="○"/>
              <a:defRPr/>
            </a:lvl8pPr>
            <a:lvl9pPr marL="4114800" lvl="8" indent="-330200" algn="l">
              <a:lnSpc>
                <a:spcPct val="90000"/>
              </a:lnSpc>
              <a:spcBef>
                <a:spcPts val="1200"/>
              </a:spcBef>
              <a:spcAft>
                <a:spcPts val="1200"/>
              </a:spcAft>
              <a:buClr>
                <a:schemeClr val="dk1"/>
              </a:buClr>
              <a:buSzPts val="1600"/>
              <a:buChar char="■"/>
              <a:defRPr/>
            </a:lvl9pPr>
          </a:lstStyle>
          <a:p>
            <a:endParaRPr/>
          </a:p>
        </p:txBody>
      </p:sp>
      <p:sp>
        <p:nvSpPr>
          <p:cNvPr id="104" name="Google Shape;104;p26"/>
          <p:cNvSpPr txBox="1">
            <a:spLocks noGrp="1"/>
          </p:cNvSpPr>
          <p:nvPr>
            <p:ph type="dt" idx="10"/>
          </p:nvPr>
        </p:nvSpPr>
        <p:spPr>
          <a:xfrm>
            <a:off x="628650" y="4767264"/>
            <a:ext cx="2057400" cy="273900"/>
          </a:xfrm>
          <a:prstGeom prst="rect">
            <a:avLst/>
          </a:prstGeom>
          <a:noFill/>
          <a:ln>
            <a:noFill/>
          </a:ln>
        </p:spPr>
        <p:txBody>
          <a:bodyPr spcFirstLastPara="1" wrap="square" lIns="79125" tIns="39550" rIns="79125" bIns="395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6"/>
          <p:cNvSpPr txBox="1">
            <a:spLocks noGrp="1"/>
          </p:cNvSpPr>
          <p:nvPr>
            <p:ph type="ftr" idx="11"/>
          </p:nvPr>
        </p:nvSpPr>
        <p:spPr>
          <a:xfrm>
            <a:off x="3028950" y="4767264"/>
            <a:ext cx="3086100" cy="273900"/>
          </a:xfrm>
          <a:prstGeom prst="rect">
            <a:avLst/>
          </a:prstGeom>
          <a:noFill/>
          <a:ln>
            <a:noFill/>
          </a:ln>
        </p:spPr>
        <p:txBody>
          <a:bodyPr spcFirstLastPara="1" wrap="square" lIns="79125" tIns="39550" rIns="79125" bIns="395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6"/>
          <p:cNvSpPr txBox="1">
            <a:spLocks noGrp="1"/>
          </p:cNvSpPr>
          <p:nvPr>
            <p:ph type="sldNum" idx="12"/>
          </p:nvPr>
        </p:nvSpPr>
        <p:spPr>
          <a:xfrm>
            <a:off x="6457951" y="4767264"/>
            <a:ext cx="2057400" cy="273900"/>
          </a:xfrm>
          <a:prstGeom prst="rect">
            <a:avLst/>
          </a:prstGeom>
          <a:noFill/>
          <a:ln>
            <a:noFill/>
          </a:ln>
        </p:spPr>
        <p:txBody>
          <a:bodyPr spcFirstLastPara="1" wrap="square" lIns="79125" tIns="39550" rIns="79125" bIns="3955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タイトルとコンテンツ 1 1">
  <p:cSld name="OBJECT_5">
    <p:spTree>
      <p:nvGrpSpPr>
        <p:cNvPr id="1" name="Shape 107"/>
        <p:cNvGrpSpPr/>
        <p:nvPr/>
      </p:nvGrpSpPr>
      <p:grpSpPr>
        <a:xfrm>
          <a:off x="0" y="0"/>
          <a:ext cx="0" cy="0"/>
          <a:chOff x="0" y="0"/>
          <a:chExt cx="0" cy="0"/>
        </a:xfrm>
      </p:grpSpPr>
      <p:sp>
        <p:nvSpPr>
          <p:cNvPr id="108" name="Google Shape;108;p27"/>
          <p:cNvSpPr txBox="1">
            <a:spLocks noGrp="1"/>
          </p:cNvSpPr>
          <p:nvPr>
            <p:ph type="title"/>
          </p:nvPr>
        </p:nvSpPr>
        <p:spPr>
          <a:xfrm>
            <a:off x="628650" y="273845"/>
            <a:ext cx="7886700" cy="994200"/>
          </a:xfrm>
          <a:prstGeom prst="rect">
            <a:avLst/>
          </a:prstGeom>
          <a:noFill/>
          <a:ln>
            <a:noFill/>
          </a:ln>
        </p:spPr>
        <p:txBody>
          <a:bodyPr spcFirstLastPara="1" wrap="square" lIns="79125" tIns="39550" rIns="79125" bIns="39550" anchor="ctr" anchorCtr="0">
            <a:normAutofit/>
          </a:bodyPr>
          <a:lstStyle>
            <a:lvl1pPr lvl="0" algn="l">
              <a:lnSpc>
                <a:spcPct val="90000"/>
              </a:lnSpc>
              <a:spcBef>
                <a:spcPts val="0"/>
              </a:spcBef>
              <a:spcAft>
                <a:spcPts val="0"/>
              </a:spcAft>
              <a:buClr>
                <a:schemeClr val="dk1"/>
              </a:buClr>
              <a:buSzPts val="1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9" name="Google Shape;109;p27"/>
          <p:cNvSpPr txBox="1">
            <a:spLocks noGrp="1"/>
          </p:cNvSpPr>
          <p:nvPr>
            <p:ph type="body" idx="1"/>
          </p:nvPr>
        </p:nvSpPr>
        <p:spPr>
          <a:xfrm>
            <a:off x="628650" y="1369219"/>
            <a:ext cx="7886700" cy="3263400"/>
          </a:xfrm>
          <a:prstGeom prst="rect">
            <a:avLst/>
          </a:prstGeom>
          <a:noFill/>
          <a:ln>
            <a:noFill/>
          </a:ln>
        </p:spPr>
        <p:txBody>
          <a:bodyPr spcFirstLastPara="1" wrap="square" lIns="79125" tIns="39550" rIns="79125" bIns="39550" anchor="t" anchorCtr="0">
            <a:normAutofit/>
          </a:bodyPr>
          <a:lstStyle>
            <a:lvl1pPr marL="457200" lvl="0" indent="-330200" algn="l">
              <a:lnSpc>
                <a:spcPct val="90000"/>
              </a:lnSpc>
              <a:spcBef>
                <a:spcPts val="900"/>
              </a:spcBef>
              <a:spcAft>
                <a:spcPts val="0"/>
              </a:spcAft>
              <a:buClr>
                <a:schemeClr val="dk1"/>
              </a:buClr>
              <a:buSzPts val="1600"/>
              <a:buChar char="●"/>
              <a:defRPr/>
            </a:lvl1pPr>
            <a:lvl2pPr marL="914400" lvl="1" indent="-330200" algn="l">
              <a:lnSpc>
                <a:spcPct val="90000"/>
              </a:lnSpc>
              <a:spcBef>
                <a:spcPts val="1200"/>
              </a:spcBef>
              <a:spcAft>
                <a:spcPts val="0"/>
              </a:spcAft>
              <a:buClr>
                <a:schemeClr val="dk1"/>
              </a:buClr>
              <a:buSzPts val="1600"/>
              <a:buChar char="○"/>
              <a:defRPr/>
            </a:lvl2pPr>
            <a:lvl3pPr marL="1371600" lvl="2" indent="-330200" algn="l">
              <a:lnSpc>
                <a:spcPct val="90000"/>
              </a:lnSpc>
              <a:spcBef>
                <a:spcPts val="1200"/>
              </a:spcBef>
              <a:spcAft>
                <a:spcPts val="0"/>
              </a:spcAft>
              <a:buClr>
                <a:schemeClr val="dk1"/>
              </a:buClr>
              <a:buSzPts val="1600"/>
              <a:buChar char="■"/>
              <a:defRPr/>
            </a:lvl3pPr>
            <a:lvl4pPr marL="1828800" lvl="3" indent="-330200" algn="l">
              <a:lnSpc>
                <a:spcPct val="90000"/>
              </a:lnSpc>
              <a:spcBef>
                <a:spcPts val="1200"/>
              </a:spcBef>
              <a:spcAft>
                <a:spcPts val="0"/>
              </a:spcAft>
              <a:buClr>
                <a:schemeClr val="dk1"/>
              </a:buClr>
              <a:buSzPts val="1600"/>
              <a:buChar char="●"/>
              <a:defRPr/>
            </a:lvl4pPr>
            <a:lvl5pPr marL="2286000" lvl="4" indent="-330200" algn="l">
              <a:lnSpc>
                <a:spcPct val="90000"/>
              </a:lnSpc>
              <a:spcBef>
                <a:spcPts val="1200"/>
              </a:spcBef>
              <a:spcAft>
                <a:spcPts val="0"/>
              </a:spcAft>
              <a:buClr>
                <a:schemeClr val="dk1"/>
              </a:buClr>
              <a:buSzPts val="1600"/>
              <a:buChar char="○"/>
              <a:defRPr/>
            </a:lvl5pPr>
            <a:lvl6pPr marL="2743200" lvl="5" indent="-330200" algn="l">
              <a:lnSpc>
                <a:spcPct val="90000"/>
              </a:lnSpc>
              <a:spcBef>
                <a:spcPts val="1200"/>
              </a:spcBef>
              <a:spcAft>
                <a:spcPts val="0"/>
              </a:spcAft>
              <a:buClr>
                <a:schemeClr val="dk1"/>
              </a:buClr>
              <a:buSzPts val="1600"/>
              <a:buChar char="■"/>
              <a:defRPr/>
            </a:lvl6pPr>
            <a:lvl7pPr marL="3200400" lvl="6" indent="-330200" algn="l">
              <a:lnSpc>
                <a:spcPct val="90000"/>
              </a:lnSpc>
              <a:spcBef>
                <a:spcPts val="1200"/>
              </a:spcBef>
              <a:spcAft>
                <a:spcPts val="0"/>
              </a:spcAft>
              <a:buClr>
                <a:schemeClr val="dk1"/>
              </a:buClr>
              <a:buSzPts val="1600"/>
              <a:buChar char="●"/>
              <a:defRPr/>
            </a:lvl7pPr>
            <a:lvl8pPr marL="3657600" lvl="7" indent="-330200" algn="l">
              <a:lnSpc>
                <a:spcPct val="90000"/>
              </a:lnSpc>
              <a:spcBef>
                <a:spcPts val="1200"/>
              </a:spcBef>
              <a:spcAft>
                <a:spcPts val="0"/>
              </a:spcAft>
              <a:buClr>
                <a:schemeClr val="dk1"/>
              </a:buClr>
              <a:buSzPts val="1600"/>
              <a:buChar char="○"/>
              <a:defRPr/>
            </a:lvl8pPr>
            <a:lvl9pPr marL="4114800" lvl="8" indent="-330200" algn="l">
              <a:lnSpc>
                <a:spcPct val="90000"/>
              </a:lnSpc>
              <a:spcBef>
                <a:spcPts val="1200"/>
              </a:spcBef>
              <a:spcAft>
                <a:spcPts val="1200"/>
              </a:spcAft>
              <a:buClr>
                <a:schemeClr val="dk1"/>
              </a:buClr>
              <a:buSzPts val="1600"/>
              <a:buChar char="■"/>
              <a:defRPr/>
            </a:lvl9pPr>
          </a:lstStyle>
          <a:p>
            <a:endParaRPr/>
          </a:p>
        </p:txBody>
      </p:sp>
      <p:sp>
        <p:nvSpPr>
          <p:cNvPr id="110" name="Google Shape;110;p27"/>
          <p:cNvSpPr txBox="1">
            <a:spLocks noGrp="1"/>
          </p:cNvSpPr>
          <p:nvPr>
            <p:ph type="dt" idx="10"/>
          </p:nvPr>
        </p:nvSpPr>
        <p:spPr>
          <a:xfrm>
            <a:off x="628650" y="4767264"/>
            <a:ext cx="2057400" cy="273900"/>
          </a:xfrm>
          <a:prstGeom prst="rect">
            <a:avLst/>
          </a:prstGeom>
          <a:noFill/>
          <a:ln>
            <a:noFill/>
          </a:ln>
        </p:spPr>
        <p:txBody>
          <a:bodyPr spcFirstLastPara="1" wrap="square" lIns="79125" tIns="39550" rIns="79125" bIns="395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7"/>
          <p:cNvSpPr txBox="1">
            <a:spLocks noGrp="1"/>
          </p:cNvSpPr>
          <p:nvPr>
            <p:ph type="ftr" idx="11"/>
          </p:nvPr>
        </p:nvSpPr>
        <p:spPr>
          <a:xfrm>
            <a:off x="3028950" y="4767264"/>
            <a:ext cx="3086100" cy="273900"/>
          </a:xfrm>
          <a:prstGeom prst="rect">
            <a:avLst/>
          </a:prstGeom>
          <a:noFill/>
          <a:ln>
            <a:noFill/>
          </a:ln>
        </p:spPr>
        <p:txBody>
          <a:bodyPr spcFirstLastPara="1" wrap="square" lIns="79125" tIns="39550" rIns="79125" bIns="395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7"/>
          <p:cNvSpPr txBox="1">
            <a:spLocks noGrp="1"/>
          </p:cNvSpPr>
          <p:nvPr>
            <p:ph type="sldNum" idx="12"/>
          </p:nvPr>
        </p:nvSpPr>
        <p:spPr>
          <a:xfrm>
            <a:off x="6457951" y="4767264"/>
            <a:ext cx="2057400" cy="273900"/>
          </a:xfrm>
          <a:prstGeom prst="rect">
            <a:avLst/>
          </a:prstGeom>
          <a:noFill/>
          <a:ln>
            <a:noFill/>
          </a:ln>
        </p:spPr>
        <p:txBody>
          <a:bodyPr spcFirstLastPara="1" wrap="square" lIns="79125" tIns="39550" rIns="79125" bIns="3955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5"/>
        <p:cNvGrpSpPr/>
        <p:nvPr/>
      </p:nvGrpSpPr>
      <p:grpSpPr>
        <a:xfrm>
          <a:off x="0" y="0"/>
          <a:ext cx="0" cy="0"/>
          <a:chOff x="0" y="0"/>
          <a:chExt cx="0" cy="0"/>
        </a:xfrm>
      </p:grpSpPr>
      <p:sp>
        <p:nvSpPr>
          <p:cNvPr id="116" name="Google Shape;116;p2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5200"/>
              <a:buChar char="●"/>
              <a:defRPr sz="5200"/>
            </a:lvl1pPr>
            <a:lvl2pPr lvl="1" algn="ctr">
              <a:spcBef>
                <a:spcPts val="0"/>
              </a:spcBef>
              <a:spcAft>
                <a:spcPts val="0"/>
              </a:spcAft>
              <a:buSzPts val="5200"/>
              <a:buChar char="○"/>
              <a:defRPr sz="5200"/>
            </a:lvl2pPr>
            <a:lvl3pPr lvl="2" algn="ctr">
              <a:spcBef>
                <a:spcPts val="0"/>
              </a:spcBef>
              <a:spcAft>
                <a:spcPts val="0"/>
              </a:spcAft>
              <a:buSzPts val="5200"/>
              <a:buChar char="■"/>
              <a:defRPr sz="5200"/>
            </a:lvl3pPr>
            <a:lvl4pPr lvl="3" algn="ctr">
              <a:spcBef>
                <a:spcPts val="0"/>
              </a:spcBef>
              <a:spcAft>
                <a:spcPts val="0"/>
              </a:spcAft>
              <a:buSzPts val="5200"/>
              <a:buChar char="●"/>
              <a:defRPr sz="5200"/>
            </a:lvl4pPr>
            <a:lvl5pPr lvl="4" algn="ctr">
              <a:spcBef>
                <a:spcPts val="0"/>
              </a:spcBef>
              <a:spcAft>
                <a:spcPts val="0"/>
              </a:spcAft>
              <a:buSzPts val="5200"/>
              <a:buChar char="○"/>
              <a:defRPr sz="5200"/>
            </a:lvl5pPr>
            <a:lvl6pPr lvl="5" algn="ctr">
              <a:spcBef>
                <a:spcPts val="0"/>
              </a:spcBef>
              <a:spcAft>
                <a:spcPts val="0"/>
              </a:spcAft>
              <a:buSzPts val="5200"/>
              <a:buChar char="■"/>
              <a:defRPr sz="5200"/>
            </a:lvl6pPr>
            <a:lvl7pPr lvl="6" algn="ctr">
              <a:spcBef>
                <a:spcPts val="0"/>
              </a:spcBef>
              <a:spcAft>
                <a:spcPts val="0"/>
              </a:spcAft>
              <a:buSzPts val="5200"/>
              <a:buChar char="●"/>
              <a:defRPr sz="5200"/>
            </a:lvl7pPr>
            <a:lvl8pPr lvl="7" algn="ctr">
              <a:spcBef>
                <a:spcPts val="0"/>
              </a:spcBef>
              <a:spcAft>
                <a:spcPts val="0"/>
              </a:spcAft>
              <a:buSzPts val="5200"/>
              <a:buChar char="○"/>
              <a:defRPr sz="5200"/>
            </a:lvl8pPr>
            <a:lvl9pPr lvl="8" algn="ctr">
              <a:spcBef>
                <a:spcPts val="0"/>
              </a:spcBef>
              <a:spcAft>
                <a:spcPts val="0"/>
              </a:spcAft>
              <a:buSzPts val="5200"/>
              <a:buChar char="■"/>
              <a:defRPr sz="5200"/>
            </a:lvl9pPr>
          </a:lstStyle>
          <a:p>
            <a:endParaRPr/>
          </a:p>
        </p:txBody>
      </p:sp>
      <p:sp>
        <p:nvSpPr>
          <p:cNvPr id="117" name="Google Shape;117;p2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8" name="Google Shape;118;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9"/>
        <p:cNvGrpSpPr/>
        <p:nvPr/>
      </p:nvGrpSpPr>
      <p:grpSpPr>
        <a:xfrm>
          <a:off x="0" y="0"/>
          <a:ext cx="0" cy="0"/>
          <a:chOff x="0" y="0"/>
          <a:chExt cx="0" cy="0"/>
        </a:xfrm>
      </p:grpSpPr>
      <p:sp>
        <p:nvSpPr>
          <p:cNvPr id="120" name="Google Shape;120;p3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SzPts val="3600"/>
              <a:buChar char="●"/>
              <a:defRPr sz="3600"/>
            </a:lvl1pPr>
            <a:lvl2pPr lvl="1" algn="ctr">
              <a:spcBef>
                <a:spcPts val="0"/>
              </a:spcBef>
              <a:spcAft>
                <a:spcPts val="0"/>
              </a:spcAft>
              <a:buSzPts val="3600"/>
              <a:buChar char="○"/>
              <a:defRPr sz="3600"/>
            </a:lvl2pPr>
            <a:lvl3pPr lvl="2" algn="ctr">
              <a:spcBef>
                <a:spcPts val="0"/>
              </a:spcBef>
              <a:spcAft>
                <a:spcPts val="0"/>
              </a:spcAft>
              <a:buSzPts val="3600"/>
              <a:buChar char="■"/>
              <a:defRPr sz="3600"/>
            </a:lvl3pPr>
            <a:lvl4pPr lvl="3" algn="ctr">
              <a:spcBef>
                <a:spcPts val="0"/>
              </a:spcBef>
              <a:spcAft>
                <a:spcPts val="0"/>
              </a:spcAft>
              <a:buSzPts val="3600"/>
              <a:buChar char="●"/>
              <a:defRPr sz="3600"/>
            </a:lvl4pPr>
            <a:lvl5pPr lvl="4" algn="ctr">
              <a:spcBef>
                <a:spcPts val="0"/>
              </a:spcBef>
              <a:spcAft>
                <a:spcPts val="0"/>
              </a:spcAft>
              <a:buSzPts val="3600"/>
              <a:buChar char="○"/>
              <a:defRPr sz="3600"/>
            </a:lvl5pPr>
            <a:lvl6pPr lvl="5" algn="ctr">
              <a:spcBef>
                <a:spcPts val="0"/>
              </a:spcBef>
              <a:spcAft>
                <a:spcPts val="0"/>
              </a:spcAft>
              <a:buSzPts val="3600"/>
              <a:buChar char="■"/>
              <a:defRPr sz="3600"/>
            </a:lvl6pPr>
            <a:lvl7pPr lvl="6" algn="ctr">
              <a:spcBef>
                <a:spcPts val="0"/>
              </a:spcBef>
              <a:spcAft>
                <a:spcPts val="0"/>
              </a:spcAft>
              <a:buSzPts val="3600"/>
              <a:buChar char="●"/>
              <a:defRPr sz="3600"/>
            </a:lvl7pPr>
            <a:lvl8pPr lvl="7" algn="ctr">
              <a:spcBef>
                <a:spcPts val="0"/>
              </a:spcBef>
              <a:spcAft>
                <a:spcPts val="0"/>
              </a:spcAft>
              <a:buSzPts val="3600"/>
              <a:buChar char="○"/>
              <a:defRPr sz="3600"/>
            </a:lvl8pPr>
            <a:lvl9pPr lvl="8" algn="ctr">
              <a:spcBef>
                <a:spcPts val="0"/>
              </a:spcBef>
              <a:spcAft>
                <a:spcPts val="0"/>
              </a:spcAft>
              <a:buSzPts val="3600"/>
              <a:buChar char="■"/>
              <a:defRPr sz="3600"/>
            </a:lvl9pPr>
          </a:lstStyle>
          <a:p>
            <a:endParaRPr/>
          </a:p>
        </p:txBody>
      </p:sp>
      <p:sp>
        <p:nvSpPr>
          <p:cNvPr id="121" name="Google Shape;121;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2"/>
        <p:cNvGrpSpPr/>
        <p:nvPr/>
      </p:nvGrpSpPr>
      <p:grpSpPr>
        <a:xfrm>
          <a:off x="0" y="0"/>
          <a:ext cx="0" cy="0"/>
          <a:chOff x="0" y="0"/>
          <a:chExt cx="0" cy="0"/>
        </a:xfrm>
      </p:grpSpPr>
      <p:sp>
        <p:nvSpPr>
          <p:cNvPr id="123" name="Google Shape;123;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124" name="Google Shape;124;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25" name="Google Shape;125;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6"/>
        <p:cNvGrpSpPr/>
        <p:nvPr/>
      </p:nvGrpSpPr>
      <p:grpSpPr>
        <a:xfrm>
          <a:off x="0" y="0"/>
          <a:ext cx="0" cy="0"/>
          <a:chOff x="0" y="0"/>
          <a:chExt cx="0" cy="0"/>
        </a:xfrm>
      </p:grpSpPr>
      <p:sp>
        <p:nvSpPr>
          <p:cNvPr id="127" name="Google Shape;127;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128" name="Google Shape;128;p3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29" name="Google Shape;129;p3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0" name="Google Shape;130;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1"/>
        <p:cNvGrpSpPr/>
        <p:nvPr/>
      </p:nvGrpSpPr>
      <p:grpSpPr>
        <a:xfrm>
          <a:off x="0" y="0"/>
          <a:ext cx="0" cy="0"/>
          <a:chOff x="0" y="0"/>
          <a:chExt cx="0" cy="0"/>
        </a:xfrm>
      </p:grpSpPr>
      <p:sp>
        <p:nvSpPr>
          <p:cNvPr id="132" name="Google Shape;132;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133" name="Google Shape;133;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4"/>
        <p:cNvGrpSpPr/>
        <p:nvPr/>
      </p:nvGrpSpPr>
      <p:grpSpPr>
        <a:xfrm>
          <a:off x="0" y="0"/>
          <a:ext cx="0" cy="0"/>
          <a:chOff x="0" y="0"/>
          <a:chExt cx="0" cy="0"/>
        </a:xfrm>
      </p:grpSpPr>
      <p:sp>
        <p:nvSpPr>
          <p:cNvPr id="135" name="Google Shape;135;p3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SzPts val="2400"/>
              <a:buChar char="●"/>
              <a:defRPr sz="2400"/>
            </a:lvl1pPr>
            <a:lvl2pPr lvl="1">
              <a:spcBef>
                <a:spcPts val="0"/>
              </a:spcBef>
              <a:spcAft>
                <a:spcPts val="0"/>
              </a:spcAft>
              <a:buSzPts val="2400"/>
              <a:buChar char="○"/>
              <a:defRPr sz="2400"/>
            </a:lvl2pPr>
            <a:lvl3pPr lvl="2">
              <a:spcBef>
                <a:spcPts val="0"/>
              </a:spcBef>
              <a:spcAft>
                <a:spcPts val="0"/>
              </a:spcAft>
              <a:buSzPts val="2400"/>
              <a:buChar char="■"/>
              <a:defRPr sz="2400"/>
            </a:lvl3pPr>
            <a:lvl4pPr lvl="3">
              <a:spcBef>
                <a:spcPts val="0"/>
              </a:spcBef>
              <a:spcAft>
                <a:spcPts val="0"/>
              </a:spcAft>
              <a:buSzPts val="2400"/>
              <a:buChar char="●"/>
              <a:defRPr sz="2400"/>
            </a:lvl4pPr>
            <a:lvl5pPr lvl="4">
              <a:spcBef>
                <a:spcPts val="0"/>
              </a:spcBef>
              <a:spcAft>
                <a:spcPts val="0"/>
              </a:spcAft>
              <a:buSzPts val="2400"/>
              <a:buChar char="○"/>
              <a:defRPr sz="2400"/>
            </a:lvl5pPr>
            <a:lvl6pPr lvl="5">
              <a:spcBef>
                <a:spcPts val="0"/>
              </a:spcBef>
              <a:spcAft>
                <a:spcPts val="0"/>
              </a:spcAft>
              <a:buSzPts val="2400"/>
              <a:buChar char="■"/>
              <a:defRPr sz="2400"/>
            </a:lvl6pPr>
            <a:lvl7pPr lvl="6">
              <a:spcBef>
                <a:spcPts val="0"/>
              </a:spcBef>
              <a:spcAft>
                <a:spcPts val="0"/>
              </a:spcAft>
              <a:buSzPts val="2400"/>
              <a:buChar char="●"/>
              <a:defRPr sz="2400"/>
            </a:lvl7pPr>
            <a:lvl8pPr lvl="7">
              <a:spcBef>
                <a:spcPts val="0"/>
              </a:spcBef>
              <a:spcAft>
                <a:spcPts val="0"/>
              </a:spcAft>
              <a:buSzPts val="2400"/>
              <a:buChar char="○"/>
              <a:defRPr sz="2400"/>
            </a:lvl8pPr>
            <a:lvl9pPr lvl="8">
              <a:spcBef>
                <a:spcPts val="0"/>
              </a:spcBef>
              <a:spcAft>
                <a:spcPts val="0"/>
              </a:spcAft>
              <a:buSzPts val="2400"/>
              <a:buChar char="■"/>
              <a:defRPr sz="2400"/>
            </a:lvl9pPr>
          </a:lstStyle>
          <a:p>
            <a:endParaRPr/>
          </a:p>
        </p:txBody>
      </p:sp>
      <p:sp>
        <p:nvSpPr>
          <p:cNvPr id="136" name="Google Shape;136;p3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ctr"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7" name="Google Shape;137;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8"/>
        <p:cNvGrpSpPr/>
        <p:nvPr/>
      </p:nvGrpSpPr>
      <p:grpSpPr>
        <a:xfrm>
          <a:off x="0" y="0"/>
          <a:ext cx="0" cy="0"/>
          <a:chOff x="0" y="0"/>
          <a:chExt cx="0" cy="0"/>
        </a:xfrm>
      </p:grpSpPr>
      <p:sp>
        <p:nvSpPr>
          <p:cNvPr id="139" name="Google Shape;139;p3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4800"/>
              <a:buChar char="●"/>
              <a:defRPr sz="4800"/>
            </a:lvl1pPr>
            <a:lvl2pPr lvl="1">
              <a:spcBef>
                <a:spcPts val="0"/>
              </a:spcBef>
              <a:spcAft>
                <a:spcPts val="0"/>
              </a:spcAft>
              <a:buSzPts val="4800"/>
              <a:buChar char="○"/>
              <a:defRPr sz="4800"/>
            </a:lvl2pPr>
            <a:lvl3pPr lvl="2">
              <a:spcBef>
                <a:spcPts val="0"/>
              </a:spcBef>
              <a:spcAft>
                <a:spcPts val="0"/>
              </a:spcAft>
              <a:buSzPts val="4800"/>
              <a:buChar char="■"/>
              <a:defRPr sz="4800"/>
            </a:lvl3pPr>
            <a:lvl4pPr lvl="3">
              <a:spcBef>
                <a:spcPts val="0"/>
              </a:spcBef>
              <a:spcAft>
                <a:spcPts val="0"/>
              </a:spcAft>
              <a:buSzPts val="4800"/>
              <a:buChar char="●"/>
              <a:defRPr sz="4800"/>
            </a:lvl4pPr>
            <a:lvl5pPr lvl="4">
              <a:spcBef>
                <a:spcPts val="0"/>
              </a:spcBef>
              <a:spcAft>
                <a:spcPts val="0"/>
              </a:spcAft>
              <a:buSzPts val="4800"/>
              <a:buChar char="○"/>
              <a:defRPr sz="4800"/>
            </a:lvl5pPr>
            <a:lvl6pPr lvl="5">
              <a:spcBef>
                <a:spcPts val="0"/>
              </a:spcBef>
              <a:spcAft>
                <a:spcPts val="0"/>
              </a:spcAft>
              <a:buSzPts val="4800"/>
              <a:buChar char="■"/>
              <a:defRPr sz="4800"/>
            </a:lvl6pPr>
            <a:lvl7pPr lvl="6">
              <a:spcBef>
                <a:spcPts val="0"/>
              </a:spcBef>
              <a:spcAft>
                <a:spcPts val="0"/>
              </a:spcAft>
              <a:buSzPts val="4800"/>
              <a:buChar char="●"/>
              <a:defRPr sz="4800"/>
            </a:lvl7pPr>
            <a:lvl8pPr lvl="7">
              <a:spcBef>
                <a:spcPts val="0"/>
              </a:spcBef>
              <a:spcAft>
                <a:spcPts val="0"/>
              </a:spcAft>
              <a:buSzPts val="4800"/>
              <a:buChar char="○"/>
              <a:defRPr sz="4800"/>
            </a:lvl8pPr>
            <a:lvl9pPr lvl="8">
              <a:spcBef>
                <a:spcPts val="0"/>
              </a:spcBef>
              <a:spcAft>
                <a:spcPts val="0"/>
              </a:spcAft>
              <a:buSzPts val="4800"/>
              <a:buChar char="■"/>
              <a:defRPr sz="4800"/>
            </a:lvl9pPr>
          </a:lstStyle>
          <a:p>
            <a:endParaRPr/>
          </a:p>
        </p:txBody>
      </p:sp>
      <p:sp>
        <p:nvSpPr>
          <p:cNvPr id="140" name="Google Shape;140;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1"/>
        <p:cNvGrpSpPr/>
        <p:nvPr/>
      </p:nvGrpSpPr>
      <p:grpSpPr>
        <a:xfrm>
          <a:off x="0" y="0"/>
          <a:ext cx="0" cy="0"/>
          <a:chOff x="0" y="0"/>
          <a:chExt cx="0" cy="0"/>
        </a:xfrm>
      </p:grpSpPr>
      <p:sp>
        <p:nvSpPr>
          <p:cNvPr id="142" name="Google Shape;142;p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6"/>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4200"/>
              <a:buChar char="●"/>
              <a:defRPr sz="4200"/>
            </a:lvl1pPr>
            <a:lvl2pPr lvl="1" algn="ctr">
              <a:spcBef>
                <a:spcPts val="0"/>
              </a:spcBef>
              <a:spcAft>
                <a:spcPts val="0"/>
              </a:spcAft>
              <a:buSzPts val="4200"/>
              <a:buChar char="○"/>
              <a:defRPr sz="4200"/>
            </a:lvl2pPr>
            <a:lvl3pPr lvl="2" algn="ctr">
              <a:spcBef>
                <a:spcPts val="0"/>
              </a:spcBef>
              <a:spcAft>
                <a:spcPts val="0"/>
              </a:spcAft>
              <a:buSzPts val="4200"/>
              <a:buChar char="■"/>
              <a:defRPr sz="4200"/>
            </a:lvl3pPr>
            <a:lvl4pPr lvl="3" algn="ctr">
              <a:spcBef>
                <a:spcPts val="0"/>
              </a:spcBef>
              <a:spcAft>
                <a:spcPts val="0"/>
              </a:spcAft>
              <a:buSzPts val="4200"/>
              <a:buChar char="●"/>
              <a:defRPr sz="4200"/>
            </a:lvl4pPr>
            <a:lvl5pPr lvl="4" algn="ctr">
              <a:spcBef>
                <a:spcPts val="0"/>
              </a:spcBef>
              <a:spcAft>
                <a:spcPts val="0"/>
              </a:spcAft>
              <a:buSzPts val="4200"/>
              <a:buChar char="○"/>
              <a:defRPr sz="4200"/>
            </a:lvl5pPr>
            <a:lvl6pPr lvl="5" algn="ctr">
              <a:spcBef>
                <a:spcPts val="0"/>
              </a:spcBef>
              <a:spcAft>
                <a:spcPts val="0"/>
              </a:spcAft>
              <a:buSzPts val="4200"/>
              <a:buChar char="■"/>
              <a:defRPr sz="4200"/>
            </a:lvl6pPr>
            <a:lvl7pPr lvl="6" algn="ctr">
              <a:spcBef>
                <a:spcPts val="0"/>
              </a:spcBef>
              <a:spcAft>
                <a:spcPts val="0"/>
              </a:spcAft>
              <a:buSzPts val="4200"/>
              <a:buChar char="●"/>
              <a:defRPr sz="4200"/>
            </a:lvl7pPr>
            <a:lvl8pPr lvl="7" algn="ctr">
              <a:spcBef>
                <a:spcPts val="0"/>
              </a:spcBef>
              <a:spcAft>
                <a:spcPts val="0"/>
              </a:spcAft>
              <a:buSzPts val="4200"/>
              <a:buChar char="○"/>
              <a:defRPr sz="4200"/>
            </a:lvl8pPr>
            <a:lvl9pPr lvl="8" algn="ctr">
              <a:spcBef>
                <a:spcPts val="0"/>
              </a:spcBef>
              <a:spcAft>
                <a:spcPts val="0"/>
              </a:spcAft>
              <a:buSzPts val="4200"/>
              <a:buChar char="■"/>
              <a:defRPr sz="4200"/>
            </a:lvl9pPr>
          </a:lstStyle>
          <a:p>
            <a:endParaRPr/>
          </a:p>
        </p:txBody>
      </p:sp>
      <p:sp>
        <p:nvSpPr>
          <p:cNvPr id="144" name="Google Shape;144;p36"/>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45" name="Google Shape;145;p3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6" name="Google Shape;146;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7"/>
        <p:cNvGrpSpPr/>
        <p:nvPr/>
      </p:nvGrpSpPr>
      <p:grpSpPr>
        <a:xfrm>
          <a:off x="0" y="0"/>
          <a:ext cx="0" cy="0"/>
          <a:chOff x="0" y="0"/>
          <a:chExt cx="0" cy="0"/>
        </a:xfrm>
      </p:grpSpPr>
      <p:sp>
        <p:nvSpPr>
          <p:cNvPr id="148" name="Google Shape;148;p3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400"/>
              <a:buNone/>
              <a:defRPr/>
            </a:lvl1pPr>
          </a:lstStyle>
          <a:p>
            <a:endParaRPr/>
          </a:p>
        </p:txBody>
      </p:sp>
      <p:sp>
        <p:nvSpPr>
          <p:cNvPr id="149" name="Google Shape;149;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0"/>
        <p:cNvGrpSpPr/>
        <p:nvPr/>
      </p:nvGrpSpPr>
      <p:grpSpPr>
        <a:xfrm>
          <a:off x="0" y="0"/>
          <a:ext cx="0" cy="0"/>
          <a:chOff x="0" y="0"/>
          <a:chExt cx="0" cy="0"/>
        </a:xfrm>
      </p:grpSpPr>
      <p:sp>
        <p:nvSpPr>
          <p:cNvPr id="151" name="Google Shape;151;p38"/>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12000"/>
              <a:buChar char="●"/>
              <a:defRPr sz="12000"/>
            </a:lvl1pPr>
            <a:lvl2pPr lvl="1" algn="ctr">
              <a:spcBef>
                <a:spcPts val="0"/>
              </a:spcBef>
              <a:spcAft>
                <a:spcPts val="0"/>
              </a:spcAft>
              <a:buSzPts val="12000"/>
              <a:buChar char="○"/>
              <a:defRPr sz="12000"/>
            </a:lvl2pPr>
            <a:lvl3pPr lvl="2" algn="ctr">
              <a:spcBef>
                <a:spcPts val="0"/>
              </a:spcBef>
              <a:spcAft>
                <a:spcPts val="0"/>
              </a:spcAft>
              <a:buSzPts val="12000"/>
              <a:buChar char="■"/>
              <a:defRPr sz="12000"/>
            </a:lvl3pPr>
            <a:lvl4pPr lvl="3" algn="ctr">
              <a:spcBef>
                <a:spcPts val="0"/>
              </a:spcBef>
              <a:spcAft>
                <a:spcPts val="0"/>
              </a:spcAft>
              <a:buSzPts val="12000"/>
              <a:buChar char="●"/>
              <a:defRPr sz="12000"/>
            </a:lvl4pPr>
            <a:lvl5pPr lvl="4" algn="ctr">
              <a:spcBef>
                <a:spcPts val="0"/>
              </a:spcBef>
              <a:spcAft>
                <a:spcPts val="0"/>
              </a:spcAft>
              <a:buSzPts val="12000"/>
              <a:buChar char="○"/>
              <a:defRPr sz="12000"/>
            </a:lvl5pPr>
            <a:lvl6pPr lvl="5" algn="ctr">
              <a:spcBef>
                <a:spcPts val="0"/>
              </a:spcBef>
              <a:spcAft>
                <a:spcPts val="0"/>
              </a:spcAft>
              <a:buSzPts val="12000"/>
              <a:buChar char="■"/>
              <a:defRPr sz="12000"/>
            </a:lvl6pPr>
            <a:lvl7pPr lvl="6" algn="ctr">
              <a:spcBef>
                <a:spcPts val="0"/>
              </a:spcBef>
              <a:spcAft>
                <a:spcPts val="0"/>
              </a:spcAft>
              <a:buSzPts val="12000"/>
              <a:buChar char="●"/>
              <a:defRPr sz="12000"/>
            </a:lvl7pPr>
            <a:lvl8pPr lvl="7" algn="ctr">
              <a:spcBef>
                <a:spcPts val="0"/>
              </a:spcBef>
              <a:spcAft>
                <a:spcPts val="0"/>
              </a:spcAft>
              <a:buSzPts val="12000"/>
              <a:buChar char="○"/>
              <a:defRPr sz="12000"/>
            </a:lvl8pPr>
            <a:lvl9pPr lvl="8" algn="ctr">
              <a:spcBef>
                <a:spcPts val="0"/>
              </a:spcBef>
              <a:spcAft>
                <a:spcPts val="0"/>
              </a:spcAft>
              <a:buSzPts val="12000"/>
              <a:buChar char="■"/>
              <a:defRPr sz="12000"/>
            </a:lvl9pPr>
          </a:lstStyle>
          <a:p>
            <a:r>
              <a:t>xx%</a:t>
            </a:r>
          </a:p>
        </p:txBody>
      </p:sp>
      <p:sp>
        <p:nvSpPr>
          <p:cNvPr id="152" name="Google Shape;152;p38"/>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ctr" anchorCtr="0">
            <a:noAutofit/>
          </a:bodyPr>
          <a:lstStyle>
            <a:lvl1pPr marL="457200" lvl="0" indent="-317500" algn="ctr">
              <a:spcBef>
                <a:spcPts val="0"/>
              </a:spcBef>
              <a:spcAft>
                <a:spcPts val="0"/>
              </a:spcAft>
              <a:buSzPts val="14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53" name="Google Shape;153;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4"/>
        <p:cNvGrpSpPr/>
        <p:nvPr/>
      </p:nvGrpSpPr>
      <p:grpSpPr>
        <a:xfrm>
          <a:off x="0" y="0"/>
          <a:ext cx="0" cy="0"/>
          <a:chOff x="0" y="0"/>
          <a:chExt cx="0" cy="0"/>
        </a:xfrm>
      </p:grpSpPr>
      <p:sp>
        <p:nvSpPr>
          <p:cNvPr id="155" name="Google Shape;155;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
        <p:nvSpPr>
          <p:cNvPr id="156" name="Google Shape;156;p39"/>
          <p:cNvSpPr/>
          <p:nvPr/>
        </p:nvSpPr>
        <p:spPr>
          <a:xfrm>
            <a:off x="0" y="0"/>
            <a:ext cx="60000" cy="5143500"/>
          </a:xfrm>
          <a:prstGeom prst="rect">
            <a:avLst/>
          </a:prstGeom>
          <a:gradFill>
            <a:gsLst>
              <a:gs pos="0">
                <a:srgbClr val="12AB8D"/>
              </a:gs>
              <a:gs pos="100000">
                <a:srgbClr val="2FBFCE">
                  <a:alpha val="82745"/>
                </a:srgbClr>
              </a:gs>
            </a:gsLst>
            <a:path path="circle">
              <a:fillToRect l="100000" b="100000"/>
            </a:path>
            <a:tileRect t="-100000" r="-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7" name="Google Shape;157;p39"/>
          <p:cNvPicPr preferRelativeResize="0"/>
          <p:nvPr/>
        </p:nvPicPr>
        <p:blipFill>
          <a:blip r:embed="rId2">
            <a:alphaModFix/>
          </a:blip>
          <a:stretch>
            <a:fillRect/>
          </a:stretch>
        </p:blipFill>
        <p:spPr>
          <a:xfrm>
            <a:off x="8233975" y="28937"/>
            <a:ext cx="787179" cy="3936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158"/>
        <p:cNvGrpSpPr/>
        <p:nvPr/>
      </p:nvGrpSpPr>
      <p:grpSpPr>
        <a:xfrm>
          <a:off x="0" y="0"/>
          <a:ext cx="0" cy="0"/>
          <a:chOff x="0" y="0"/>
          <a:chExt cx="0" cy="0"/>
        </a:xfrm>
      </p:grpSpPr>
      <p:sp>
        <p:nvSpPr>
          <p:cNvPr id="159" name="Google Shape;159;p4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0" name="Google Shape;160;p4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 name="Google Shape;161;p4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2" name="Google Shape;162;p4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3" name="Google Shape;163;p4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 Title Only">
  <p:cSld name="D. Title Only">
    <p:spTree>
      <p:nvGrpSpPr>
        <p:cNvPr id="1" name="Shape 164"/>
        <p:cNvGrpSpPr/>
        <p:nvPr/>
      </p:nvGrpSpPr>
      <p:grpSpPr>
        <a:xfrm>
          <a:off x="0" y="0"/>
          <a:ext cx="0" cy="0"/>
          <a:chOff x="0" y="0"/>
          <a:chExt cx="0" cy="0"/>
        </a:xfrm>
      </p:grpSpPr>
      <p:sp>
        <p:nvSpPr>
          <p:cNvPr id="165" name="Google Shape;165;p41"/>
          <p:cNvSpPr txBox="1">
            <a:spLocks noGrp="1"/>
          </p:cNvSpPr>
          <p:nvPr>
            <p:ph type="dt" idx="10"/>
          </p:nvPr>
        </p:nvSpPr>
        <p:spPr>
          <a:xfrm>
            <a:off x="7258051" y="4803777"/>
            <a:ext cx="1111500" cy="115500"/>
          </a:xfrm>
          <a:prstGeom prst="rect">
            <a:avLst/>
          </a:prstGeom>
          <a:noFill/>
          <a:ln>
            <a:noFill/>
          </a:ln>
        </p:spPr>
        <p:txBody>
          <a:bodyPr spcFirstLastPara="1" wrap="square" lIns="0" tIns="0" rIns="0" bIns="0" anchor="b" anchorCtr="0">
            <a:spAutoFit/>
          </a:bodyPr>
          <a:lstStyle>
            <a:lvl1pPr lvl="0" algn="r">
              <a:lnSpc>
                <a:spcPct val="100000"/>
              </a:lnSpc>
              <a:spcBef>
                <a:spcPts val="0"/>
              </a:spcBef>
              <a:spcAft>
                <a:spcPts val="0"/>
              </a:spcAft>
              <a:buSzPts val="1100"/>
              <a:buNone/>
              <a:defRPr sz="1100">
                <a:solidFill>
                  <a:srgbClr val="7F7F7F"/>
                </a:solidFill>
                <a:latin typeface="Trebuchet MS"/>
                <a:ea typeface="Trebuchet MS"/>
                <a:cs typeface="Trebuchet MS"/>
                <a:sym typeface="Trebuchet MS"/>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66" name="Google Shape;166;p41"/>
          <p:cNvSpPr txBox="1">
            <a:spLocks noGrp="1"/>
          </p:cNvSpPr>
          <p:nvPr>
            <p:ph type="title"/>
          </p:nvPr>
        </p:nvSpPr>
        <p:spPr>
          <a:xfrm>
            <a:off x="472501" y="467102"/>
            <a:ext cx="8200200" cy="249300"/>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Clr>
                <a:schemeClr val="dk2"/>
              </a:buClr>
              <a:buSzPts val="1800"/>
              <a:buFont typeface="Trebuchet MS"/>
              <a:buNone/>
              <a:defRPr>
                <a:latin typeface="Trebuchet MS"/>
                <a:ea typeface="Trebuchet MS"/>
                <a:cs typeface="Trebuchet MS"/>
                <a:sym typeface="Trebuchet M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extLst>
    <p:ext uri="{DCECCB84-F9BA-43D5-87BE-67443E8EF086}">
      <p15:sldGuideLst xmlns:p15="http://schemas.microsoft.com/office/powerpoint/2012/main">
        <p15:guide id="1" orient="horz" pos="32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D. Blank">
  <p:cSld name="D. Blank">
    <p:bg>
      <p:bgPr>
        <a:solidFill>
          <a:schemeClr val="lt1"/>
        </a:solidFill>
        <a:effectLst/>
      </p:bgPr>
    </p:bg>
    <p:spTree>
      <p:nvGrpSpPr>
        <p:cNvPr id="1" name="Shape 167"/>
        <p:cNvGrpSpPr/>
        <p:nvPr/>
      </p:nvGrpSpPr>
      <p:grpSpPr>
        <a:xfrm>
          <a:off x="0" y="0"/>
          <a:ext cx="0" cy="0"/>
          <a:chOff x="0" y="0"/>
          <a:chExt cx="0" cy="0"/>
        </a:xfrm>
      </p:grpSpPr>
      <p:sp>
        <p:nvSpPr>
          <p:cNvPr id="168" name="Google Shape;168;p42"/>
          <p:cNvSpPr txBox="1">
            <a:spLocks noGrp="1"/>
          </p:cNvSpPr>
          <p:nvPr>
            <p:ph type="dt" idx="10"/>
          </p:nvPr>
        </p:nvSpPr>
        <p:spPr>
          <a:xfrm>
            <a:off x="7258051" y="4803777"/>
            <a:ext cx="1111500" cy="115500"/>
          </a:xfrm>
          <a:prstGeom prst="rect">
            <a:avLst/>
          </a:prstGeom>
          <a:noFill/>
          <a:ln>
            <a:noFill/>
          </a:ln>
        </p:spPr>
        <p:txBody>
          <a:bodyPr spcFirstLastPara="1" wrap="square" lIns="0" tIns="0" rIns="0" bIns="0" anchor="b" anchorCtr="0">
            <a:spAutoFit/>
          </a:bodyPr>
          <a:lstStyle>
            <a:lvl1pPr lvl="0" algn="r">
              <a:lnSpc>
                <a:spcPct val="100000"/>
              </a:lnSpc>
              <a:spcBef>
                <a:spcPts val="0"/>
              </a:spcBef>
              <a:spcAft>
                <a:spcPts val="0"/>
              </a:spcAft>
              <a:buSzPts val="1100"/>
              <a:buNone/>
              <a:defRPr sz="1100">
                <a:latin typeface="Trebuchet MS"/>
                <a:ea typeface="Trebuchet MS"/>
                <a:cs typeface="Trebuchet MS"/>
                <a:sym typeface="Trebuchet MS"/>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タイトルと本文 1">
  <p:cSld name="TITLE_AND_BODY_1">
    <p:spTree>
      <p:nvGrpSpPr>
        <p:cNvPr id="1" name="Shape 169"/>
        <p:cNvGrpSpPr/>
        <p:nvPr/>
      </p:nvGrpSpPr>
      <p:grpSpPr>
        <a:xfrm>
          <a:off x="0" y="0"/>
          <a:ext cx="0" cy="0"/>
          <a:chOff x="0" y="0"/>
          <a:chExt cx="0" cy="0"/>
        </a:xfrm>
      </p:grpSpPr>
      <p:sp>
        <p:nvSpPr>
          <p:cNvPr id="170" name="Google Shape;170;p43"/>
          <p:cNvSpPr txBox="1">
            <a:spLocks noGrp="1"/>
          </p:cNvSpPr>
          <p:nvPr>
            <p:ph type="title"/>
          </p:nvPr>
        </p:nvSpPr>
        <p:spPr>
          <a:xfrm>
            <a:off x="99050" y="0"/>
            <a:ext cx="8520600" cy="4494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171" name="Google Shape;171;p4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72" name="Google Shape;172;p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
        <p:nvSpPr>
          <p:cNvPr id="173" name="Google Shape;173;p43"/>
          <p:cNvSpPr/>
          <p:nvPr/>
        </p:nvSpPr>
        <p:spPr>
          <a:xfrm>
            <a:off x="-53175" y="-4400"/>
            <a:ext cx="9207600" cy="449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3"/>
          <p:cNvSpPr txBox="1">
            <a:spLocks noGrp="1"/>
          </p:cNvSpPr>
          <p:nvPr>
            <p:ph type="title" idx="2"/>
          </p:nvPr>
        </p:nvSpPr>
        <p:spPr>
          <a:xfrm>
            <a:off x="99050" y="0"/>
            <a:ext cx="8520600" cy="449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1600"/>
              <a:buFont typeface="Zen Kaku Gothic Antique"/>
              <a:buNone/>
              <a:defRPr sz="1600" b="1">
                <a:solidFill>
                  <a:schemeClr val="lt1"/>
                </a:solidFill>
                <a:latin typeface="Zen Kaku Gothic Antique"/>
                <a:ea typeface="Zen Kaku Gothic Antique"/>
                <a:cs typeface="Zen Kaku Gothic Antique"/>
                <a:sym typeface="Zen Kaku Gothic Antique"/>
              </a:defRPr>
            </a:lvl1pPr>
            <a:lvl2pPr lvl="1">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2pPr>
            <a:lvl3pPr lvl="2">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3pPr>
            <a:lvl4pPr lvl="3">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4pPr>
            <a:lvl5pPr lvl="4">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5pPr>
            <a:lvl6pPr lvl="5">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6pPr>
            <a:lvl7pPr lvl="6">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7pPr>
            <a:lvl8pPr lvl="7">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8pPr>
            <a:lvl9pPr lvl="8">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9pPr>
          </a:lstStyle>
          <a:p>
            <a:endParaRPr/>
          </a:p>
        </p:txBody>
      </p:sp>
      <p:pic>
        <p:nvPicPr>
          <p:cNvPr id="175" name="Google Shape;175;p43"/>
          <p:cNvPicPr preferRelativeResize="0"/>
          <p:nvPr/>
        </p:nvPicPr>
        <p:blipFill>
          <a:blip r:embed="rId2">
            <a:alphaModFix/>
          </a:blip>
          <a:stretch>
            <a:fillRect/>
          </a:stretch>
        </p:blipFill>
        <p:spPr>
          <a:xfrm>
            <a:off x="99042" y="4635325"/>
            <a:ext cx="484212" cy="4494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タイトルと本文 6">
  <p:cSld name="TITLE_AND_BODY_6">
    <p:spTree>
      <p:nvGrpSpPr>
        <p:cNvPr id="1" name="Shape 176"/>
        <p:cNvGrpSpPr/>
        <p:nvPr/>
      </p:nvGrpSpPr>
      <p:grpSpPr>
        <a:xfrm>
          <a:off x="0" y="0"/>
          <a:ext cx="0" cy="0"/>
          <a:chOff x="0" y="0"/>
          <a:chExt cx="0" cy="0"/>
        </a:xfrm>
      </p:grpSpPr>
      <p:sp>
        <p:nvSpPr>
          <p:cNvPr id="177" name="Google Shape;177;p44"/>
          <p:cNvSpPr txBox="1">
            <a:spLocks noGrp="1"/>
          </p:cNvSpPr>
          <p:nvPr>
            <p:ph type="title"/>
          </p:nvPr>
        </p:nvSpPr>
        <p:spPr>
          <a:xfrm>
            <a:off x="99050" y="0"/>
            <a:ext cx="8520600" cy="4494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178" name="Google Shape;178;p4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79" name="Google Shape;179;p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
        <p:nvSpPr>
          <p:cNvPr id="180" name="Google Shape;180;p44"/>
          <p:cNvSpPr/>
          <p:nvPr/>
        </p:nvSpPr>
        <p:spPr>
          <a:xfrm>
            <a:off x="-53175" y="-4400"/>
            <a:ext cx="9207600" cy="449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4"/>
          <p:cNvSpPr txBox="1">
            <a:spLocks noGrp="1"/>
          </p:cNvSpPr>
          <p:nvPr>
            <p:ph type="title" idx="2"/>
          </p:nvPr>
        </p:nvSpPr>
        <p:spPr>
          <a:xfrm>
            <a:off x="99050" y="0"/>
            <a:ext cx="8520600" cy="449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1600"/>
              <a:buFont typeface="Zen Kaku Gothic Antique"/>
              <a:buNone/>
              <a:defRPr sz="1600" b="1">
                <a:solidFill>
                  <a:schemeClr val="lt1"/>
                </a:solidFill>
                <a:latin typeface="Zen Kaku Gothic Antique"/>
                <a:ea typeface="Zen Kaku Gothic Antique"/>
                <a:cs typeface="Zen Kaku Gothic Antique"/>
                <a:sym typeface="Zen Kaku Gothic Antique"/>
              </a:defRPr>
            </a:lvl1pPr>
            <a:lvl2pPr lvl="1">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2pPr>
            <a:lvl3pPr lvl="2">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3pPr>
            <a:lvl4pPr lvl="3">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4pPr>
            <a:lvl5pPr lvl="4">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5pPr>
            <a:lvl6pPr lvl="5">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6pPr>
            <a:lvl7pPr lvl="6">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7pPr>
            <a:lvl8pPr lvl="7">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8pPr>
            <a:lvl9pPr lvl="8">
              <a:spcBef>
                <a:spcPts val="0"/>
              </a:spcBef>
              <a:spcAft>
                <a:spcPts val="0"/>
              </a:spcAft>
              <a:buClr>
                <a:schemeClr val="dk1"/>
              </a:buClr>
              <a:buSzPts val="1600"/>
              <a:buFont typeface="Zen Kaku Gothic Antique"/>
              <a:buNone/>
              <a:defRPr sz="1600" b="1">
                <a:solidFill>
                  <a:schemeClr val="dk1"/>
                </a:solidFill>
                <a:latin typeface="Zen Kaku Gothic Antique"/>
                <a:ea typeface="Zen Kaku Gothic Antique"/>
                <a:cs typeface="Zen Kaku Gothic Antique"/>
                <a:sym typeface="Zen Kaku Gothic Antique"/>
              </a:defRPr>
            </a:lvl9pPr>
          </a:lstStyle>
          <a:p>
            <a:endParaRPr/>
          </a:p>
        </p:txBody>
      </p:sp>
      <p:pic>
        <p:nvPicPr>
          <p:cNvPr id="182" name="Google Shape;182;p44"/>
          <p:cNvPicPr preferRelativeResize="0"/>
          <p:nvPr/>
        </p:nvPicPr>
        <p:blipFill>
          <a:blip r:embed="rId2">
            <a:alphaModFix/>
          </a:blip>
          <a:stretch>
            <a:fillRect/>
          </a:stretch>
        </p:blipFill>
        <p:spPr>
          <a:xfrm>
            <a:off x="99042" y="4635325"/>
            <a:ext cx="484212" cy="44940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タイトルとコンテンツ 1">
  <p:cSld name="OBJECT_1">
    <p:spTree>
      <p:nvGrpSpPr>
        <p:cNvPr id="1" name="Shape 183"/>
        <p:cNvGrpSpPr/>
        <p:nvPr/>
      </p:nvGrpSpPr>
      <p:grpSpPr>
        <a:xfrm>
          <a:off x="0" y="0"/>
          <a:ext cx="0" cy="0"/>
          <a:chOff x="0" y="0"/>
          <a:chExt cx="0" cy="0"/>
        </a:xfrm>
      </p:grpSpPr>
      <p:sp>
        <p:nvSpPr>
          <p:cNvPr id="184" name="Google Shape;184;p45"/>
          <p:cNvSpPr txBox="1"/>
          <p:nvPr/>
        </p:nvSpPr>
        <p:spPr>
          <a:xfrm>
            <a:off x="3418540" y="4983994"/>
            <a:ext cx="2307000" cy="161700"/>
          </a:xfrm>
          <a:prstGeom prst="rect">
            <a:avLst/>
          </a:prstGeom>
          <a:noFill/>
          <a:ln>
            <a:noFill/>
          </a:ln>
        </p:spPr>
        <p:txBody>
          <a:bodyPr spcFirstLastPara="1" wrap="square" lIns="79850" tIns="39900" rIns="79850" bIns="399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ja" sz="700" b="0" i="0" u="none" strike="noStrike" cap="none">
                <a:solidFill>
                  <a:srgbClr val="3F3F3F"/>
                </a:solidFill>
                <a:latin typeface="Century Gothic"/>
                <a:ea typeface="Century Gothic"/>
                <a:cs typeface="Century Gothic"/>
                <a:sym typeface="Century Gothic"/>
              </a:rPr>
              <a:t>© 2022 Nonprofit Corporation KATARIBA 　</a:t>
            </a:r>
            <a:endParaRPr sz="1200" b="0" i="0" u="none" strike="noStrike" cap="none">
              <a:solidFill>
                <a:srgbClr val="000000"/>
              </a:solidFill>
              <a:latin typeface="Arial"/>
              <a:ea typeface="Arial"/>
              <a:cs typeface="Arial"/>
              <a:sym typeface="Arial"/>
            </a:endParaRPr>
          </a:p>
        </p:txBody>
      </p:sp>
      <p:sp>
        <p:nvSpPr>
          <p:cNvPr id="185" name="Google Shape;185;p45"/>
          <p:cNvSpPr txBox="1"/>
          <p:nvPr/>
        </p:nvSpPr>
        <p:spPr>
          <a:xfrm>
            <a:off x="190388" y="101592"/>
            <a:ext cx="6741000" cy="398100"/>
          </a:xfrm>
          <a:prstGeom prst="rect">
            <a:avLst/>
          </a:prstGeom>
          <a:noFill/>
          <a:ln>
            <a:noFill/>
          </a:ln>
        </p:spPr>
        <p:txBody>
          <a:bodyPr spcFirstLastPara="1" wrap="square" lIns="79850" tIns="39900" rIns="79850" bIns="39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タイトルとコンテンツ 3">
  <p:cSld name="OBJECT_3">
    <p:spTree>
      <p:nvGrpSpPr>
        <p:cNvPr id="1" name="Shape 186"/>
        <p:cNvGrpSpPr/>
        <p:nvPr/>
      </p:nvGrpSpPr>
      <p:grpSpPr>
        <a:xfrm>
          <a:off x="0" y="0"/>
          <a:ext cx="0" cy="0"/>
          <a:chOff x="0" y="0"/>
          <a:chExt cx="0" cy="0"/>
        </a:xfrm>
      </p:grpSpPr>
      <p:cxnSp>
        <p:nvCxnSpPr>
          <p:cNvPr id="187" name="Google Shape;187;p46"/>
          <p:cNvCxnSpPr/>
          <p:nvPr/>
        </p:nvCxnSpPr>
        <p:spPr>
          <a:xfrm>
            <a:off x="257550" y="576095"/>
            <a:ext cx="8763600" cy="0"/>
          </a:xfrm>
          <a:prstGeom prst="straightConnector1">
            <a:avLst/>
          </a:prstGeom>
          <a:noFill/>
          <a:ln w="19050" cap="flat" cmpd="sng">
            <a:solidFill>
              <a:schemeClr val="dk2"/>
            </a:solidFill>
            <a:prstDash val="solid"/>
            <a:round/>
            <a:headEnd type="none" w="med" len="med"/>
            <a:tailEnd type="none" w="med" len="med"/>
          </a:ln>
        </p:spPr>
      </p:cxnSp>
      <p:sp>
        <p:nvSpPr>
          <p:cNvPr id="188" name="Google Shape;188;p46"/>
          <p:cNvSpPr txBox="1">
            <a:spLocks noGrp="1"/>
          </p:cNvSpPr>
          <p:nvPr>
            <p:ph type="body" idx="1"/>
          </p:nvPr>
        </p:nvSpPr>
        <p:spPr>
          <a:xfrm>
            <a:off x="257550" y="60950"/>
            <a:ext cx="5998800" cy="5151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SzPts val="1400"/>
              <a:buChar char="●"/>
              <a:defRPr b="1"/>
            </a:lvl1pPr>
            <a:lvl2pPr marL="914400" lvl="1" indent="-317500">
              <a:lnSpc>
                <a:spcPct val="100000"/>
              </a:lnSpc>
              <a:spcBef>
                <a:spcPts val="0"/>
              </a:spcBef>
              <a:spcAft>
                <a:spcPts val="0"/>
              </a:spcAft>
              <a:buSzPts val="1400"/>
              <a:buChar char="○"/>
              <a:defRPr b="1"/>
            </a:lvl2pPr>
            <a:lvl3pPr marL="1371600" lvl="2" indent="-317500">
              <a:lnSpc>
                <a:spcPct val="100000"/>
              </a:lnSpc>
              <a:spcBef>
                <a:spcPts val="0"/>
              </a:spcBef>
              <a:spcAft>
                <a:spcPts val="0"/>
              </a:spcAft>
              <a:buSzPts val="1400"/>
              <a:buChar char="■"/>
              <a:defRPr b="1"/>
            </a:lvl3pPr>
            <a:lvl4pPr marL="1828800" lvl="3" indent="-317500">
              <a:lnSpc>
                <a:spcPct val="100000"/>
              </a:lnSpc>
              <a:spcBef>
                <a:spcPts val="0"/>
              </a:spcBef>
              <a:spcAft>
                <a:spcPts val="0"/>
              </a:spcAft>
              <a:buSzPts val="1400"/>
              <a:buChar char="●"/>
              <a:defRPr b="1"/>
            </a:lvl4pPr>
            <a:lvl5pPr marL="2286000" lvl="4" indent="-317500">
              <a:lnSpc>
                <a:spcPct val="100000"/>
              </a:lnSpc>
              <a:spcBef>
                <a:spcPts val="0"/>
              </a:spcBef>
              <a:spcAft>
                <a:spcPts val="0"/>
              </a:spcAft>
              <a:buSzPts val="1400"/>
              <a:buChar char="○"/>
              <a:defRPr b="1"/>
            </a:lvl5pPr>
            <a:lvl6pPr marL="2743200" lvl="5" indent="-317500">
              <a:lnSpc>
                <a:spcPct val="100000"/>
              </a:lnSpc>
              <a:spcBef>
                <a:spcPts val="0"/>
              </a:spcBef>
              <a:spcAft>
                <a:spcPts val="0"/>
              </a:spcAft>
              <a:buSzPts val="1400"/>
              <a:buChar char="■"/>
              <a:defRPr b="1"/>
            </a:lvl6pPr>
            <a:lvl7pPr marL="3200400" lvl="6" indent="-317500">
              <a:lnSpc>
                <a:spcPct val="100000"/>
              </a:lnSpc>
              <a:spcBef>
                <a:spcPts val="0"/>
              </a:spcBef>
              <a:spcAft>
                <a:spcPts val="0"/>
              </a:spcAft>
              <a:buSzPts val="1400"/>
              <a:buChar char="●"/>
              <a:defRPr b="1"/>
            </a:lvl7pPr>
            <a:lvl8pPr marL="3657600" lvl="7" indent="-317500">
              <a:lnSpc>
                <a:spcPct val="100000"/>
              </a:lnSpc>
              <a:spcBef>
                <a:spcPts val="0"/>
              </a:spcBef>
              <a:spcAft>
                <a:spcPts val="0"/>
              </a:spcAft>
              <a:buSzPts val="1400"/>
              <a:buChar char="○"/>
              <a:defRPr b="1"/>
            </a:lvl8pPr>
            <a:lvl9pPr marL="4114800" lvl="8" indent="-317500">
              <a:lnSpc>
                <a:spcPct val="100000"/>
              </a:lnSpc>
              <a:spcBef>
                <a:spcPts val="0"/>
              </a:spcBef>
              <a:spcAft>
                <a:spcPts val="0"/>
              </a:spcAft>
              <a:buSzPts val="1400"/>
              <a:buChar char="■"/>
              <a:defRPr b="1"/>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説明 2">
  <p:cSld name="TITLE_2">
    <p:spTree>
      <p:nvGrpSpPr>
        <p:cNvPr id="1" name="Shape 189"/>
        <p:cNvGrpSpPr/>
        <p:nvPr/>
      </p:nvGrpSpPr>
      <p:grpSpPr>
        <a:xfrm>
          <a:off x="0" y="0"/>
          <a:ext cx="0" cy="0"/>
          <a:chOff x="0" y="0"/>
          <a:chExt cx="0" cy="0"/>
        </a:xfrm>
      </p:grpSpPr>
      <p:sp>
        <p:nvSpPr>
          <p:cNvPr id="190" name="Google Shape;190;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
        <p:nvSpPr>
          <p:cNvPr id="191" name="Google Shape;191;p47"/>
          <p:cNvSpPr txBox="1">
            <a:spLocks noGrp="1"/>
          </p:cNvSpPr>
          <p:nvPr>
            <p:ph type="title"/>
          </p:nvPr>
        </p:nvSpPr>
        <p:spPr>
          <a:xfrm>
            <a:off x="169526" y="97003"/>
            <a:ext cx="4117800" cy="321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00AB8D"/>
              </a:buClr>
              <a:buSzPts val="1400"/>
              <a:buFont typeface="Zen Maru Gothic"/>
              <a:buNone/>
              <a:defRPr sz="1400">
                <a:solidFill>
                  <a:srgbClr val="00AB8D"/>
                </a:solidFill>
                <a:latin typeface="Zen Maru Gothic"/>
                <a:ea typeface="Zen Maru Gothic"/>
                <a:cs typeface="Zen Maru Gothic"/>
                <a:sym typeface="Zen Maru Gothic"/>
              </a:defRPr>
            </a:lvl1pPr>
            <a:lvl2pPr lvl="1">
              <a:spcBef>
                <a:spcPts val="0"/>
              </a:spcBef>
              <a:spcAft>
                <a:spcPts val="0"/>
              </a:spcAft>
              <a:buClr>
                <a:srgbClr val="333333"/>
              </a:buClr>
              <a:buSzPts val="1400"/>
              <a:buNone/>
              <a:defRPr>
                <a:solidFill>
                  <a:srgbClr val="333333"/>
                </a:solidFill>
              </a:defRPr>
            </a:lvl2pPr>
            <a:lvl3pPr lvl="2">
              <a:spcBef>
                <a:spcPts val="0"/>
              </a:spcBef>
              <a:spcAft>
                <a:spcPts val="0"/>
              </a:spcAft>
              <a:buClr>
                <a:srgbClr val="333333"/>
              </a:buClr>
              <a:buSzPts val="1400"/>
              <a:buNone/>
              <a:defRPr>
                <a:solidFill>
                  <a:srgbClr val="333333"/>
                </a:solidFill>
              </a:defRPr>
            </a:lvl3pPr>
            <a:lvl4pPr lvl="3">
              <a:spcBef>
                <a:spcPts val="0"/>
              </a:spcBef>
              <a:spcAft>
                <a:spcPts val="0"/>
              </a:spcAft>
              <a:buClr>
                <a:srgbClr val="333333"/>
              </a:buClr>
              <a:buSzPts val="1400"/>
              <a:buNone/>
              <a:defRPr>
                <a:solidFill>
                  <a:srgbClr val="333333"/>
                </a:solidFill>
              </a:defRPr>
            </a:lvl4pPr>
            <a:lvl5pPr lvl="4">
              <a:spcBef>
                <a:spcPts val="0"/>
              </a:spcBef>
              <a:spcAft>
                <a:spcPts val="0"/>
              </a:spcAft>
              <a:buClr>
                <a:srgbClr val="333333"/>
              </a:buClr>
              <a:buSzPts val="1400"/>
              <a:buNone/>
              <a:defRPr>
                <a:solidFill>
                  <a:srgbClr val="333333"/>
                </a:solidFill>
              </a:defRPr>
            </a:lvl5pPr>
            <a:lvl6pPr lvl="5">
              <a:spcBef>
                <a:spcPts val="0"/>
              </a:spcBef>
              <a:spcAft>
                <a:spcPts val="0"/>
              </a:spcAft>
              <a:buClr>
                <a:srgbClr val="333333"/>
              </a:buClr>
              <a:buSzPts val="1400"/>
              <a:buNone/>
              <a:defRPr>
                <a:solidFill>
                  <a:srgbClr val="333333"/>
                </a:solidFill>
              </a:defRPr>
            </a:lvl6pPr>
            <a:lvl7pPr lvl="6">
              <a:spcBef>
                <a:spcPts val="0"/>
              </a:spcBef>
              <a:spcAft>
                <a:spcPts val="0"/>
              </a:spcAft>
              <a:buClr>
                <a:srgbClr val="333333"/>
              </a:buClr>
              <a:buSzPts val="1400"/>
              <a:buNone/>
              <a:defRPr>
                <a:solidFill>
                  <a:srgbClr val="333333"/>
                </a:solidFill>
              </a:defRPr>
            </a:lvl7pPr>
            <a:lvl8pPr lvl="7">
              <a:spcBef>
                <a:spcPts val="0"/>
              </a:spcBef>
              <a:spcAft>
                <a:spcPts val="0"/>
              </a:spcAft>
              <a:buClr>
                <a:srgbClr val="333333"/>
              </a:buClr>
              <a:buSzPts val="1400"/>
              <a:buNone/>
              <a:defRPr>
                <a:solidFill>
                  <a:srgbClr val="333333"/>
                </a:solidFill>
              </a:defRPr>
            </a:lvl8pPr>
            <a:lvl9pPr lvl="8">
              <a:spcBef>
                <a:spcPts val="0"/>
              </a:spcBef>
              <a:spcAft>
                <a:spcPts val="0"/>
              </a:spcAft>
              <a:buClr>
                <a:srgbClr val="333333"/>
              </a:buClr>
              <a:buSzPts val="1400"/>
              <a:buNone/>
              <a:defRPr>
                <a:solidFill>
                  <a:srgbClr val="333333"/>
                </a:solidFill>
              </a:defRPr>
            </a:lvl9pPr>
          </a:lstStyle>
          <a:p>
            <a:endParaRPr/>
          </a:p>
        </p:txBody>
      </p:sp>
      <p:cxnSp>
        <p:nvCxnSpPr>
          <p:cNvPr id="192" name="Google Shape;192;p47"/>
          <p:cNvCxnSpPr/>
          <p:nvPr/>
        </p:nvCxnSpPr>
        <p:spPr>
          <a:xfrm>
            <a:off x="196305" y="455171"/>
            <a:ext cx="8751300" cy="0"/>
          </a:xfrm>
          <a:prstGeom prst="straightConnector1">
            <a:avLst/>
          </a:prstGeom>
          <a:noFill/>
          <a:ln w="9525" cap="flat" cmpd="sng">
            <a:solidFill>
              <a:srgbClr val="00AB8D"/>
            </a:solidFill>
            <a:prstDash val="solid"/>
            <a:miter lim="800000"/>
            <a:headEnd type="none" w="sm" len="sm"/>
            <a:tailEnd type="none" w="sm" len="sm"/>
          </a:ln>
        </p:spPr>
      </p:cxnSp>
      <p:pic>
        <p:nvPicPr>
          <p:cNvPr id="193" name="Google Shape;193;p47"/>
          <p:cNvPicPr preferRelativeResize="0"/>
          <p:nvPr/>
        </p:nvPicPr>
        <p:blipFill rotWithShape="1">
          <a:blip r:embed="rId2">
            <a:alphaModFix/>
          </a:blip>
          <a:srcRect/>
          <a:stretch/>
        </p:blipFill>
        <p:spPr>
          <a:xfrm>
            <a:off x="7845376" y="35836"/>
            <a:ext cx="1268400" cy="443950"/>
          </a:xfrm>
          <a:prstGeom prst="rect">
            <a:avLst/>
          </a:prstGeom>
          <a:noFill/>
          <a:ln>
            <a:noFill/>
          </a:ln>
        </p:spPr>
      </p:pic>
      <p:sp>
        <p:nvSpPr>
          <p:cNvPr id="194" name="Google Shape;194;p47"/>
          <p:cNvSpPr txBox="1"/>
          <p:nvPr/>
        </p:nvSpPr>
        <p:spPr>
          <a:xfrm>
            <a:off x="10602" y="4960600"/>
            <a:ext cx="1709400" cy="161700"/>
          </a:xfrm>
          <a:prstGeom prst="rect">
            <a:avLst/>
          </a:prstGeom>
          <a:noFill/>
          <a:ln>
            <a:noFill/>
          </a:ln>
        </p:spPr>
        <p:txBody>
          <a:bodyPr spcFirstLastPara="1" wrap="square" lIns="79100" tIns="39550" rIns="79100" bIns="39550" anchor="t" anchorCtr="0">
            <a:noAutofit/>
          </a:bodyPr>
          <a:lstStyle/>
          <a:p>
            <a:pPr marL="0" marR="0" lvl="0" indent="0" algn="l" rtl="0">
              <a:spcBef>
                <a:spcPts val="0"/>
              </a:spcBef>
              <a:spcAft>
                <a:spcPts val="0"/>
              </a:spcAft>
              <a:buNone/>
            </a:pPr>
            <a:r>
              <a:rPr lang="ja" sz="700">
                <a:solidFill>
                  <a:srgbClr val="3F3F3F"/>
                </a:solidFill>
                <a:latin typeface="Century Gothic"/>
                <a:ea typeface="Century Gothic"/>
                <a:cs typeface="Century Gothic"/>
                <a:sym typeface="Century Gothic"/>
              </a:rPr>
              <a:t>© Nonprofit Corporation KATARIBA 　</a:t>
            </a:r>
            <a:endParaRPr sz="1200"/>
          </a:p>
        </p:txBody>
      </p:sp>
      <p:sp>
        <p:nvSpPr>
          <p:cNvPr id="195" name="Google Shape;195;p47"/>
          <p:cNvSpPr txBox="1">
            <a:spLocks noGrp="1"/>
          </p:cNvSpPr>
          <p:nvPr>
            <p:ph type="body" idx="1"/>
          </p:nvPr>
        </p:nvSpPr>
        <p:spPr>
          <a:xfrm>
            <a:off x="421200" y="1505363"/>
            <a:ext cx="8301600" cy="3164700"/>
          </a:xfrm>
          <a:prstGeom prst="rect">
            <a:avLst/>
          </a:prstGeom>
          <a:noFill/>
          <a:ln>
            <a:noFill/>
          </a:ln>
        </p:spPr>
        <p:txBody>
          <a:bodyPr spcFirstLastPara="1" wrap="square" lIns="91425" tIns="91425" rIns="91425" bIns="91425" anchor="t" anchorCtr="0">
            <a:noAutofit/>
          </a:bodyPr>
          <a:lstStyle>
            <a:lvl1pPr marL="457200" lvl="0"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1pPr>
            <a:lvl2pPr marL="914400" lvl="1"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2pPr>
            <a:lvl3pPr marL="1371600" lvl="2"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3pPr>
            <a:lvl4pPr marL="1828800" lvl="3"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4pPr>
            <a:lvl5pPr marL="2286000" lvl="4"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5pPr>
            <a:lvl6pPr marL="2743200" lvl="5"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6pPr>
            <a:lvl7pPr marL="3200400" lvl="6"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7pPr>
            <a:lvl8pPr marL="3657600" lvl="7"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8pPr>
            <a:lvl9pPr marL="4114800" lvl="8" indent="-317500">
              <a:lnSpc>
                <a:spcPct val="120000"/>
              </a:lnSpc>
              <a:spcBef>
                <a:spcPts val="0"/>
              </a:spcBef>
              <a:spcAft>
                <a:spcPts val="0"/>
              </a:spcAft>
              <a:buClr>
                <a:srgbClr val="3F3F3F"/>
              </a:buClr>
              <a:buSzPts val="1400"/>
              <a:buFont typeface="Zen Maru Gothic"/>
              <a:buChar char="■"/>
              <a:defRPr>
                <a:solidFill>
                  <a:srgbClr val="3F3F3F"/>
                </a:solidFill>
                <a:latin typeface="Zen Maru Gothic"/>
                <a:ea typeface="Zen Maru Gothic"/>
                <a:cs typeface="Zen Maru Gothic"/>
                <a:sym typeface="Zen Maru Gothic"/>
              </a:defRPr>
            </a:lvl9pPr>
          </a:lstStyle>
          <a:p>
            <a:endParaRPr/>
          </a:p>
        </p:txBody>
      </p:sp>
      <p:sp>
        <p:nvSpPr>
          <p:cNvPr id="196" name="Google Shape;196;p47"/>
          <p:cNvSpPr txBox="1">
            <a:spLocks noGrp="1"/>
          </p:cNvSpPr>
          <p:nvPr>
            <p:ph type="subTitle" idx="2"/>
          </p:nvPr>
        </p:nvSpPr>
        <p:spPr>
          <a:xfrm>
            <a:off x="991351" y="599830"/>
            <a:ext cx="7161300" cy="321600"/>
          </a:xfrm>
          <a:prstGeom prst="rect">
            <a:avLst/>
          </a:prstGeom>
          <a:noFill/>
          <a:ln>
            <a:noFill/>
          </a:ln>
        </p:spPr>
        <p:txBody>
          <a:bodyPr spcFirstLastPara="1" wrap="square" lIns="91425" tIns="91425" rIns="91425" bIns="91425" anchor="t" anchorCtr="0">
            <a:noAutofit/>
          </a:bodyPr>
          <a:lstStyle>
            <a:lvl1pPr lvl="0" algn="ctr">
              <a:lnSpc>
                <a:spcPct val="120000"/>
              </a:lnSpc>
              <a:spcBef>
                <a:spcPts val="0"/>
              </a:spcBef>
              <a:spcAft>
                <a:spcPts val="0"/>
              </a:spcAft>
              <a:buClr>
                <a:srgbClr val="3F3F3F"/>
              </a:buClr>
              <a:buSzPts val="1600"/>
              <a:buFont typeface="Zen Maru Gothic"/>
              <a:buNone/>
              <a:defRPr sz="1600" b="1">
                <a:solidFill>
                  <a:srgbClr val="3F3F3F"/>
                </a:solidFill>
                <a:latin typeface="Zen Maru Gothic"/>
                <a:ea typeface="Zen Maru Gothic"/>
                <a:cs typeface="Zen Maru Gothic"/>
                <a:sym typeface="Zen Maru Gothic"/>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1pPr>
            <a:lvl2pPr lvl="1">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2pPr>
            <a:lvl3pPr lvl="2">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3pPr>
            <a:lvl4pPr lvl="3">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4pPr>
            <a:lvl5pPr lvl="4">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5pPr>
            <a:lvl6pPr lvl="5">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6pPr>
            <a:lvl7pPr lvl="6">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7pPr>
            <a:lvl8pPr lvl="7">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8pPr>
            <a:lvl9pPr lvl="8">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Zen Kaku Gothic New"/>
              <a:buChar char="●"/>
              <a:defRPr sz="1800">
                <a:solidFill>
                  <a:schemeClr val="dk2"/>
                </a:solidFill>
                <a:latin typeface="Zen Kaku Gothic New"/>
                <a:ea typeface="Zen Kaku Gothic New"/>
                <a:cs typeface="Zen Kaku Gothic New"/>
                <a:sym typeface="Zen Kaku Gothic New"/>
              </a:defRPr>
            </a:lvl1pPr>
            <a:lvl2pPr marL="914400" lvl="1"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2pPr>
            <a:lvl3pPr marL="1371600" lvl="2"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3pPr>
            <a:lvl4pPr marL="1828800" lvl="3"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4pPr>
            <a:lvl5pPr marL="2286000" lvl="4"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5pPr>
            <a:lvl6pPr marL="2743200" lvl="5"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6pPr>
            <a:lvl7pPr marL="3200400" lvl="6"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7pPr>
            <a:lvl8pPr marL="3657600" lvl="7"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8pPr>
            <a:lvl9pPr marL="4114800" lvl="8" indent="-317500">
              <a:lnSpc>
                <a:spcPct val="115000"/>
              </a:lnSpc>
              <a:spcBef>
                <a:spcPts val="0"/>
              </a:spcBef>
              <a:spcAft>
                <a:spcPts val="0"/>
              </a:spcAft>
              <a:buClr>
                <a:schemeClr val="dk2"/>
              </a:buClr>
              <a:buSzPts val="1400"/>
              <a:buFont typeface="Zen Kaku Gothic New"/>
              <a:buChar char="■"/>
              <a:defRPr>
                <a:solidFill>
                  <a:schemeClr val="dk2"/>
                </a:solidFill>
                <a:latin typeface="Zen Kaku Gothic New"/>
                <a:ea typeface="Zen Kaku Gothic New"/>
                <a:cs typeface="Zen Kaku Gothic New"/>
                <a:sym typeface="Zen Kaku Gothic New"/>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Zen Kaku Gothic New"/>
              <a:buNone/>
              <a:defRPr sz="2800" b="1">
                <a:solidFill>
                  <a:schemeClr val="dk1"/>
                </a:solidFill>
                <a:latin typeface="Zen Kaku Gothic New"/>
                <a:ea typeface="Zen Kaku Gothic New"/>
                <a:cs typeface="Zen Kaku Gothic New"/>
                <a:sym typeface="Zen Kaku Gothic New"/>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Zen Maru Gothic"/>
              <a:buChar char="●"/>
              <a:defRPr sz="1800" b="1">
                <a:solidFill>
                  <a:schemeClr val="dk2"/>
                </a:solidFill>
                <a:latin typeface="Zen Maru Gothic"/>
                <a:ea typeface="Zen Maru Gothic"/>
                <a:cs typeface="Zen Maru Gothic"/>
                <a:sym typeface="Zen Maru Gothic"/>
              </a:defRPr>
            </a:lvl1pPr>
            <a:lvl2pPr marL="914400" lvl="1"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2pPr>
            <a:lvl3pPr marL="1371600" lvl="2"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3pPr>
            <a:lvl4pPr marL="1828800" lvl="3"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4pPr>
            <a:lvl5pPr marL="2286000" lvl="4"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5pPr>
            <a:lvl6pPr marL="2743200" lvl="5"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6pPr>
            <a:lvl7pPr marL="3200400" lvl="6"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7pPr>
            <a:lvl8pPr marL="3657600" lvl="7"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8pPr>
            <a:lvl9pPr marL="4114800" lvl="8" indent="-317500">
              <a:lnSpc>
                <a:spcPct val="115000"/>
              </a:lnSpc>
              <a:spcBef>
                <a:spcPts val="0"/>
              </a:spcBef>
              <a:spcAft>
                <a:spcPts val="0"/>
              </a:spcAft>
              <a:buClr>
                <a:schemeClr val="dk2"/>
              </a:buClr>
              <a:buSzPts val="1400"/>
              <a:buFont typeface="Zen Maru Gothic"/>
              <a:buChar char="■"/>
              <a:defRPr>
                <a:solidFill>
                  <a:schemeClr val="dk2"/>
                </a:solidFill>
                <a:latin typeface="Zen Maru Gothic"/>
                <a:ea typeface="Zen Maru Gothic"/>
                <a:cs typeface="Zen Maru Gothic"/>
                <a:sym typeface="Zen Maru Gothic"/>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13"/>
        <p:cNvGrpSpPr/>
        <p:nvPr/>
      </p:nvGrpSpPr>
      <p:grpSpPr>
        <a:xfrm>
          <a:off x="0" y="0"/>
          <a:ext cx="0" cy="0"/>
          <a:chOff x="0" y="0"/>
          <a:chExt cx="0" cy="0"/>
        </a:xfrm>
      </p:grpSpPr>
      <p:sp>
        <p:nvSpPr>
          <p:cNvPr id="114" name="Google Shape;114;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9.xml"/><Relationship Id="rId5" Type="http://schemas.openxmlformats.org/officeDocument/2006/relationships/image" Target="../media/image3.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8.xml"/><Relationship Id="rId5" Type="http://schemas.openxmlformats.org/officeDocument/2006/relationships/image" Target="../media/image3.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8.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3.png"/><Relationship Id="rId5" Type="http://schemas.openxmlformats.org/officeDocument/2006/relationships/image" Target="../media/image12.jpg"/><Relationship Id="rId4" Type="http://schemas.openxmlformats.org/officeDocument/2006/relationships/hyperlink" Target="http://www.youtube.com/watch?v=-QF_evUOuF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3.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39.xml"/><Relationship Id="rId5" Type="http://schemas.openxmlformats.org/officeDocument/2006/relationships/image" Target="../media/image3.pn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a:t>
            </a:fld>
            <a:endParaRPr/>
          </a:p>
        </p:txBody>
      </p:sp>
      <p:sp>
        <p:nvSpPr>
          <p:cNvPr id="202" name="Google Shape;202;p48"/>
          <p:cNvSpPr/>
          <p:nvPr/>
        </p:nvSpPr>
        <p:spPr>
          <a:xfrm>
            <a:off x="7475" y="-7475"/>
            <a:ext cx="9144000" cy="5143500"/>
          </a:xfrm>
          <a:prstGeom prst="frame">
            <a:avLst>
              <a:gd name="adj1" fmla="val 6114"/>
            </a:avLst>
          </a:prstGeom>
          <a:gradFill>
            <a:gsLst>
              <a:gs pos="0">
                <a:srgbClr val="12AB8D"/>
              </a:gs>
              <a:gs pos="100000">
                <a:srgbClr val="2FBFCE">
                  <a:alpha val="82745"/>
                </a:srgbClr>
              </a:gs>
            </a:gsLst>
            <a:path path="circle">
              <a:fillToRect l="100000" b="100000"/>
            </a:path>
            <a:tileRect t="-100000" r="-100000"/>
          </a:gradFill>
          <a:ln w="9525" cap="flat" cmpd="sng">
            <a:solidFill>
              <a:srgbClr val="2FBFC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8"/>
          <p:cNvSpPr txBox="1"/>
          <p:nvPr/>
        </p:nvSpPr>
        <p:spPr>
          <a:xfrm>
            <a:off x="1167635" y="1611367"/>
            <a:ext cx="46344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500" b="1">
              <a:solidFill>
                <a:srgbClr val="073763"/>
              </a:solidFill>
            </a:endParaRPr>
          </a:p>
        </p:txBody>
      </p:sp>
      <p:sp>
        <p:nvSpPr>
          <p:cNvPr id="204" name="Google Shape;204;p48"/>
          <p:cNvSpPr txBox="1"/>
          <p:nvPr/>
        </p:nvSpPr>
        <p:spPr>
          <a:xfrm>
            <a:off x="572467" y="1130992"/>
            <a:ext cx="5427600" cy="202513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ja" sz="1600" dirty="0">
                <a:solidFill>
                  <a:srgbClr val="073763"/>
                </a:solidFill>
                <a:latin typeface="Zen Kaku Gothic New"/>
                <a:ea typeface="Zen Kaku Gothic New"/>
                <a:cs typeface="Zen Kaku Gothic New"/>
                <a:sym typeface="Zen Kaku Gothic New"/>
              </a:rPr>
              <a:t>公益財団法人鉄道弘済会</a:t>
            </a:r>
            <a:br>
              <a:rPr lang="ja" sz="1600" dirty="0">
                <a:solidFill>
                  <a:srgbClr val="073763"/>
                </a:solidFill>
                <a:latin typeface="Zen Kaku Gothic New"/>
                <a:ea typeface="Zen Kaku Gothic New"/>
                <a:cs typeface="Zen Kaku Gothic New"/>
                <a:sym typeface="Zen Kaku Gothic New"/>
              </a:rPr>
            </a:br>
            <a:r>
              <a:rPr lang="ja" sz="1600" dirty="0">
                <a:solidFill>
                  <a:srgbClr val="073763"/>
                </a:solidFill>
                <a:latin typeface="Zen Kaku Gothic New"/>
                <a:ea typeface="Zen Kaku Gothic New"/>
                <a:cs typeface="Zen Kaku Gothic New"/>
                <a:sym typeface="Zen Kaku Gothic New"/>
              </a:rPr>
              <a:t>第 62 回社会福祉セミナー 講座①</a:t>
            </a:r>
            <a:endParaRPr sz="1600" dirty="0">
              <a:solidFill>
                <a:srgbClr val="073763"/>
              </a:solidFill>
              <a:latin typeface="Zen Kaku Gothic New"/>
              <a:ea typeface="Zen Kaku Gothic New"/>
              <a:cs typeface="Zen Kaku Gothic New"/>
              <a:sym typeface="Zen Kaku Gothic New"/>
            </a:endParaRPr>
          </a:p>
          <a:p>
            <a:pPr marL="0" lvl="0" indent="0" algn="l" rtl="0">
              <a:lnSpc>
                <a:spcPct val="115000"/>
              </a:lnSpc>
              <a:spcBef>
                <a:spcPts val="0"/>
              </a:spcBef>
              <a:spcAft>
                <a:spcPts val="0"/>
              </a:spcAft>
              <a:buNone/>
            </a:pPr>
            <a:r>
              <a:rPr lang="ja" sz="3600" b="1" dirty="0">
                <a:solidFill>
                  <a:srgbClr val="073763"/>
                </a:solidFill>
                <a:latin typeface="Zen Kaku Gothic New"/>
                <a:ea typeface="Zen Kaku Gothic New"/>
                <a:cs typeface="Zen Kaku Gothic New"/>
                <a:sym typeface="Zen Kaku Gothic New"/>
              </a:rPr>
              <a:t>支援の現場から考える、</a:t>
            </a:r>
            <a:br>
              <a:rPr lang="ja" sz="3600" b="1" dirty="0">
                <a:solidFill>
                  <a:srgbClr val="073763"/>
                </a:solidFill>
                <a:latin typeface="Zen Kaku Gothic New"/>
                <a:ea typeface="Zen Kaku Gothic New"/>
                <a:cs typeface="Zen Kaku Gothic New"/>
                <a:sym typeface="Zen Kaku Gothic New"/>
              </a:rPr>
            </a:br>
            <a:r>
              <a:rPr lang="ja" sz="3600" b="1" dirty="0">
                <a:solidFill>
                  <a:srgbClr val="073763"/>
                </a:solidFill>
                <a:latin typeface="Zen Kaku Gothic New"/>
                <a:ea typeface="Zen Kaku Gothic New"/>
                <a:cs typeface="Zen Kaku Gothic New"/>
                <a:sym typeface="Zen Kaku Gothic New"/>
              </a:rPr>
              <a:t>新しい若者支援施策とは</a:t>
            </a:r>
            <a:endParaRPr sz="3600" b="1" dirty="0">
              <a:solidFill>
                <a:srgbClr val="073763"/>
              </a:solidFill>
              <a:latin typeface="Zen Kaku Gothic New"/>
              <a:ea typeface="Zen Kaku Gothic New"/>
              <a:cs typeface="Zen Kaku Gothic New"/>
              <a:sym typeface="Zen Kaku Gothic New"/>
            </a:endParaRPr>
          </a:p>
        </p:txBody>
      </p:sp>
      <p:pic>
        <p:nvPicPr>
          <p:cNvPr id="205" name="Google Shape;205;p48"/>
          <p:cNvPicPr preferRelativeResize="0"/>
          <p:nvPr/>
        </p:nvPicPr>
        <p:blipFill>
          <a:blip r:embed="rId3">
            <a:alphaModFix/>
          </a:blip>
          <a:stretch>
            <a:fillRect/>
          </a:stretch>
        </p:blipFill>
        <p:spPr>
          <a:xfrm>
            <a:off x="6967725" y="3845825"/>
            <a:ext cx="1776224" cy="888100"/>
          </a:xfrm>
          <a:prstGeom prst="rect">
            <a:avLst/>
          </a:prstGeom>
          <a:noFill/>
          <a:ln>
            <a:noFill/>
          </a:ln>
        </p:spPr>
      </p:pic>
      <p:sp>
        <p:nvSpPr>
          <p:cNvPr id="206" name="Google Shape;206;p48"/>
          <p:cNvSpPr txBox="1"/>
          <p:nvPr/>
        </p:nvSpPr>
        <p:spPr>
          <a:xfrm>
            <a:off x="572462" y="3167511"/>
            <a:ext cx="4400100" cy="76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ja" sz="1200" dirty="0">
                <a:solidFill>
                  <a:srgbClr val="073763"/>
                </a:solidFill>
                <a:latin typeface="Zen Kaku Gothic New"/>
                <a:ea typeface="Zen Kaku Gothic New"/>
                <a:cs typeface="Zen Kaku Gothic New"/>
                <a:sym typeface="Zen Kaku Gothic New"/>
              </a:rPr>
              <a:t>2026年7月4日</a:t>
            </a:r>
            <a:r>
              <a:rPr lang="ja-JP" altLang="en-US" sz="1200" dirty="0">
                <a:solidFill>
                  <a:srgbClr val="073763"/>
                </a:solidFill>
                <a:latin typeface="Zen Kaku Gothic New"/>
                <a:ea typeface="Zen Kaku Gothic New"/>
                <a:cs typeface="Zen Kaku Gothic New"/>
                <a:sym typeface="Zen Kaku Gothic New"/>
              </a:rPr>
              <a:t>（土）</a:t>
            </a:r>
            <a:endParaRPr sz="1200" dirty="0">
              <a:solidFill>
                <a:srgbClr val="073763"/>
              </a:solidFill>
              <a:latin typeface="Zen Kaku Gothic New"/>
              <a:ea typeface="Zen Kaku Gothic New"/>
              <a:cs typeface="Zen Kaku Gothic New"/>
              <a:sym typeface="Zen Kaku Gothic New"/>
            </a:endParaRPr>
          </a:p>
          <a:p>
            <a:pPr marL="0" lvl="0" indent="0" algn="l" rtl="0">
              <a:lnSpc>
                <a:spcPct val="115000"/>
              </a:lnSpc>
              <a:spcBef>
                <a:spcPts val="0"/>
              </a:spcBef>
              <a:spcAft>
                <a:spcPts val="0"/>
              </a:spcAft>
              <a:buNone/>
            </a:pPr>
            <a:r>
              <a:rPr lang="ja" sz="1200" dirty="0">
                <a:solidFill>
                  <a:srgbClr val="073763"/>
                </a:solidFill>
                <a:latin typeface="Zen Kaku Gothic New"/>
                <a:ea typeface="Zen Kaku Gothic New"/>
                <a:cs typeface="Zen Kaku Gothic New"/>
                <a:sym typeface="Zen Kaku Gothic New"/>
              </a:rPr>
              <a:t>認定NPO法人カタリバ</a:t>
            </a:r>
            <a:endParaRPr sz="1200" dirty="0">
              <a:solidFill>
                <a:srgbClr val="073763"/>
              </a:solidFill>
              <a:latin typeface="Zen Kaku Gothic New"/>
              <a:ea typeface="Zen Kaku Gothic New"/>
              <a:cs typeface="Zen Kaku Gothic New"/>
              <a:sym typeface="Zen Kaku Gothic New"/>
            </a:endParaRPr>
          </a:p>
          <a:p>
            <a:pPr marL="0" lvl="0" indent="0" algn="l" rtl="0">
              <a:lnSpc>
                <a:spcPct val="115000"/>
              </a:lnSpc>
              <a:spcBef>
                <a:spcPts val="0"/>
              </a:spcBef>
              <a:spcAft>
                <a:spcPts val="0"/>
              </a:spcAft>
              <a:buNone/>
            </a:pPr>
            <a:r>
              <a:rPr lang="ja" sz="1200" dirty="0">
                <a:solidFill>
                  <a:srgbClr val="073763"/>
                </a:solidFill>
                <a:latin typeface="Zen Kaku Gothic New"/>
                <a:ea typeface="Zen Kaku Gothic New"/>
                <a:cs typeface="Zen Kaku Gothic New"/>
                <a:sym typeface="Zen Kaku Gothic New"/>
              </a:rPr>
              <a:t>キッカケプログラム事業責任者　富永みずき</a:t>
            </a:r>
            <a:endParaRPr sz="1200" dirty="0">
              <a:solidFill>
                <a:srgbClr val="073763"/>
              </a:solidFill>
              <a:latin typeface="Zen Kaku Gothic New"/>
              <a:ea typeface="Zen Kaku Gothic New"/>
              <a:cs typeface="Zen Kaku Gothic New"/>
              <a:sym typeface="Zen Kaku Gothic New"/>
            </a:endParaRPr>
          </a:p>
        </p:txBody>
      </p:sp>
      <p:sp>
        <p:nvSpPr>
          <p:cNvPr id="207" name="Google Shape;207;p48"/>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lt1"/>
                </a:solidFill>
                <a:latin typeface="Century Gothic"/>
                <a:ea typeface="Century Gothic"/>
                <a:cs typeface="Century Gothic"/>
                <a:sym typeface="Century Gothic"/>
              </a:rPr>
              <a:t>©20</a:t>
            </a:r>
            <a:r>
              <a:rPr lang="ja" sz="844">
                <a:solidFill>
                  <a:schemeClr val="lt1"/>
                </a:solidFill>
                <a:latin typeface="Century Gothic"/>
                <a:ea typeface="Century Gothic"/>
                <a:cs typeface="Century Gothic"/>
                <a:sym typeface="Century Gothic"/>
              </a:rPr>
              <a:t>26</a:t>
            </a:r>
            <a:r>
              <a:rPr lang="ja" sz="844" b="0" i="0" u="none" strike="noStrike" cap="none">
                <a:solidFill>
                  <a:schemeClr val="lt1"/>
                </a:solidFill>
                <a:latin typeface="Century Gothic"/>
                <a:ea typeface="Century Gothic"/>
                <a:cs typeface="Century Gothic"/>
                <a:sym typeface="Century Gothic"/>
              </a:rPr>
              <a:t> NPO Katariba, All Rights Reserved. </a:t>
            </a:r>
            <a:endParaRPr>
              <a:solidFill>
                <a:schemeClr val="lt1"/>
              </a:solidFill>
            </a:endParaRPr>
          </a:p>
        </p:txBody>
      </p:sp>
      <p:pic>
        <p:nvPicPr>
          <p:cNvPr id="208" name="Google Shape;208;p48" descr="線画 が含まれている画像&#10;&#10;自動的に生成された説明"/>
          <p:cNvPicPr preferRelativeResize="0"/>
          <p:nvPr/>
        </p:nvPicPr>
        <p:blipFill rotWithShape="1">
          <a:blip r:embed="rId4">
            <a:alphaModFix/>
          </a:blip>
          <a:srcRect/>
          <a:stretch/>
        </p:blipFill>
        <p:spPr>
          <a:xfrm>
            <a:off x="6078848" y="1130990"/>
            <a:ext cx="2665099" cy="2665099"/>
          </a:xfrm>
          <a:prstGeom prst="rect">
            <a:avLst/>
          </a:prstGeom>
          <a:noFill/>
          <a:ln>
            <a:noFill/>
          </a:ln>
        </p:spPr>
      </p:pic>
      <p:sp>
        <p:nvSpPr>
          <p:cNvPr id="209" name="Google Shape;209;p4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57"/>
          <p:cNvPicPr preferRelativeResize="0"/>
          <p:nvPr/>
        </p:nvPicPr>
        <p:blipFill>
          <a:blip r:embed="rId3">
            <a:alphaModFix/>
          </a:blip>
          <a:stretch>
            <a:fillRect/>
          </a:stretch>
        </p:blipFill>
        <p:spPr>
          <a:xfrm>
            <a:off x="6197829" y="2189771"/>
            <a:ext cx="2056066" cy="2255623"/>
          </a:xfrm>
          <a:prstGeom prst="rect">
            <a:avLst/>
          </a:prstGeom>
          <a:noFill/>
          <a:ln>
            <a:noFill/>
          </a:ln>
        </p:spPr>
      </p:pic>
      <p:pic>
        <p:nvPicPr>
          <p:cNvPr id="307" name="Google Shape;307;p57"/>
          <p:cNvPicPr preferRelativeResize="0"/>
          <p:nvPr/>
        </p:nvPicPr>
        <p:blipFill>
          <a:blip r:embed="rId4">
            <a:alphaModFix/>
          </a:blip>
          <a:stretch>
            <a:fillRect/>
          </a:stretch>
        </p:blipFill>
        <p:spPr>
          <a:xfrm>
            <a:off x="742977" y="2209443"/>
            <a:ext cx="4636784" cy="2255626"/>
          </a:xfrm>
          <a:prstGeom prst="rect">
            <a:avLst/>
          </a:prstGeom>
          <a:noFill/>
          <a:ln>
            <a:noFill/>
          </a:ln>
        </p:spPr>
      </p:pic>
      <p:sp>
        <p:nvSpPr>
          <p:cNvPr id="308" name="Google Shape;308;p57"/>
          <p:cNvSpPr txBox="1"/>
          <p:nvPr/>
        </p:nvSpPr>
        <p:spPr>
          <a:xfrm>
            <a:off x="664100" y="1809674"/>
            <a:ext cx="7999500" cy="354300"/>
          </a:xfrm>
          <a:prstGeom prst="rect">
            <a:avLst/>
          </a:prstGeom>
          <a:noFill/>
          <a:ln w="10075" cap="flat" cmpd="sng">
            <a:solidFill>
              <a:srgbClr val="F4CCCC"/>
            </a:solidFill>
            <a:prstDash val="solid"/>
            <a:miter lim="800000"/>
            <a:headEnd type="none" w="sm" len="sm"/>
            <a:tailEnd type="none" w="sm" len="sm"/>
          </a:ln>
        </p:spPr>
        <p:txBody>
          <a:bodyPr spcFirstLastPara="1" wrap="square" lIns="72375" tIns="36175" rIns="72375" bIns="36175" anchor="ctr" anchorCtr="0">
            <a:noAutofit/>
          </a:bodyPr>
          <a:lstStyle/>
          <a:p>
            <a:pPr marL="0" lvl="0" indent="0" algn="l" rtl="0">
              <a:spcBef>
                <a:spcPts val="0"/>
              </a:spcBef>
              <a:spcAft>
                <a:spcPts val="0"/>
              </a:spcAft>
              <a:buNone/>
            </a:pPr>
            <a:r>
              <a:rPr lang="ja" sz="1267" b="1">
                <a:solidFill>
                  <a:srgbClr val="333333"/>
                </a:solidFill>
                <a:latin typeface="Zen Maru Gothic"/>
                <a:ea typeface="Zen Maru Gothic"/>
                <a:cs typeface="Zen Maru Gothic"/>
                <a:sym typeface="Zen Maru Gothic"/>
              </a:rPr>
              <a:t>ゲーム空間のように楽しめる／匿名で安心して参加できる　　　　　　　子どもの参加意欲を引き出せる！</a:t>
            </a:r>
            <a:endParaRPr sz="1267" b="1">
              <a:solidFill>
                <a:srgbClr val="333333"/>
              </a:solidFill>
              <a:latin typeface="Zen Maru Gothic"/>
              <a:ea typeface="Zen Maru Gothic"/>
              <a:cs typeface="Zen Maru Gothic"/>
              <a:sym typeface="Zen Maru Gothic"/>
            </a:endParaRPr>
          </a:p>
        </p:txBody>
      </p:sp>
      <p:sp>
        <p:nvSpPr>
          <p:cNvPr id="309" name="Google Shape;309;p57"/>
          <p:cNvSpPr/>
          <p:nvPr/>
        </p:nvSpPr>
        <p:spPr>
          <a:xfrm>
            <a:off x="5473626" y="1879286"/>
            <a:ext cx="234000" cy="215400"/>
          </a:xfrm>
          <a:prstGeom prst="rightArrow">
            <a:avLst>
              <a:gd name="adj1" fmla="val 50000"/>
              <a:gd name="adj2" fmla="val 37643"/>
            </a:avLst>
          </a:prstGeom>
          <a:solidFill>
            <a:srgbClr val="F4CCCC"/>
          </a:solidFill>
          <a:ln w="7575" cap="flat" cmpd="sng">
            <a:solidFill>
              <a:srgbClr val="EA9999"/>
            </a:solidFill>
            <a:prstDash val="solid"/>
            <a:round/>
            <a:headEnd type="none" w="sm" len="sm"/>
            <a:tailEnd type="none" w="sm" len="sm"/>
          </a:ln>
        </p:spPr>
        <p:txBody>
          <a:bodyPr spcFirstLastPara="1" wrap="square" lIns="72375" tIns="72375" rIns="72375" bIns="72375" anchor="ctr" anchorCtr="0">
            <a:noAutofit/>
          </a:bodyPr>
          <a:lstStyle/>
          <a:p>
            <a:pPr marL="0" lvl="0" indent="0" algn="ctr" rtl="0">
              <a:spcBef>
                <a:spcPts val="0"/>
              </a:spcBef>
              <a:spcAft>
                <a:spcPts val="0"/>
              </a:spcAft>
              <a:buNone/>
            </a:pPr>
            <a:endParaRPr sz="1109"/>
          </a:p>
        </p:txBody>
      </p:sp>
      <p:sp>
        <p:nvSpPr>
          <p:cNvPr id="310" name="Google Shape;310;p57"/>
          <p:cNvSpPr txBox="1"/>
          <p:nvPr/>
        </p:nvSpPr>
        <p:spPr>
          <a:xfrm>
            <a:off x="590614" y="4562998"/>
            <a:ext cx="5031647" cy="142200"/>
          </a:xfrm>
          <a:prstGeom prst="rect">
            <a:avLst/>
          </a:prstGeom>
          <a:noFill/>
          <a:ln>
            <a:noFill/>
          </a:ln>
        </p:spPr>
        <p:txBody>
          <a:bodyPr spcFirstLastPara="1" wrap="square" lIns="72375" tIns="36175" rIns="72375" bIns="36175" anchor="ctr" anchorCtr="0">
            <a:noAutofit/>
          </a:bodyPr>
          <a:lstStyle/>
          <a:p>
            <a:pPr marL="0" lvl="0" indent="0" algn="l" rtl="0">
              <a:spcBef>
                <a:spcPts val="0"/>
              </a:spcBef>
              <a:spcAft>
                <a:spcPts val="0"/>
              </a:spcAft>
              <a:buNone/>
            </a:pPr>
            <a:r>
              <a:rPr lang="ja" sz="950" dirty="0">
                <a:solidFill>
                  <a:srgbClr val="333333"/>
                </a:solidFill>
                <a:latin typeface="Zen Maru Gothic"/>
                <a:ea typeface="Zen Maru Gothic"/>
                <a:cs typeface="Zen Maru Gothic"/>
                <a:sym typeface="Zen Maru Gothic"/>
              </a:rPr>
              <a:t>↑メタバースの居場所「カタリバパーク」。おしゃべり、相談、自習など自由に過ごせる</a:t>
            </a:r>
            <a:endParaRPr sz="950" dirty="0">
              <a:solidFill>
                <a:srgbClr val="333333"/>
              </a:solidFill>
              <a:latin typeface="Zen Maru Gothic"/>
              <a:ea typeface="Zen Maru Gothic"/>
              <a:cs typeface="Zen Maru Gothic"/>
              <a:sym typeface="Zen Maru Gothic"/>
            </a:endParaRPr>
          </a:p>
        </p:txBody>
      </p:sp>
      <p:sp>
        <p:nvSpPr>
          <p:cNvPr id="311" name="Google Shape;311;p57"/>
          <p:cNvSpPr txBox="1"/>
          <p:nvPr/>
        </p:nvSpPr>
        <p:spPr>
          <a:xfrm>
            <a:off x="6179148" y="4562998"/>
            <a:ext cx="2358600" cy="142200"/>
          </a:xfrm>
          <a:prstGeom prst="rect">
            <a:avLst/>
          </a:prstGeom>
          <a:noFill/>
          <a:ln>
            <a:noFill/>
          </a:ln>
        </p:spPr>
        <p:txBody>
          <a:bodyPr spcFirstLastPara="1" wrap="square" lIns="72375" tIns="36175" rIns="72375" bIns="36175" anchor="ctr" anchorCtr="0">
            <a:noAutofit/>
          </a:bodyPr>
          <a:lstStyle/>
          <a:p>
            <a:pPr marL="0" lvl="0" indent="0" algn="l" rtl="0">
              <a:spcBef>
                <a:spcPts val="0"/>
              </a:spcBef>
              <a:spcAft>
                <a:spcPts val="0"/>
              </a:spcAft>
              <a:buNone/>
            </a:pPr>
            <a:r>
              <a:rPr lang="ja" sz="950">
                <a:solidFill>
                  <a:srgbClr val="333333"/>
                </a:solidFill>
                <a:latin typeface="Zen Maru Gothic"/>
                <a:ea typeface="Zen Maru Gothic"/>
                <a:cs typeface="Zen Maru Gothic"/>
                <a:sym typeface="Zen Maru Gothic"/>
              </a:rPr>
              <a:t>↑アバターは自由に編集できる。</a:t>
            </a:r>
            <a:endParaRPr sz="950">
              <a:solidFill>
                <a:srgbClr val="333333"/>
              </a:solidFill>
              <a:latin typeface="Zen Maru Gothic"/>
              <a:ea typeface="Zen Maru Gothic"/>
              <a:cs typeface="Zen Maru Gothic"/>
              <a:sym typeface="Zen Maru Gothic"/>
            </a:endParaRPr>
          </a:p>
        </p:txBody>
      </p:sp>
      <p:sp>
        <p:nvSpPr>
          <p:cNvPr id="312" name="Google Shape;312;p57"/>
          <p:cNvSpPr txBox="1">
            <a:spLocks noGrp="1"/>
          </p:cNvSpPr>
          <p:nvPr>
            <p:ph type="title"/>
          </p:nvPr>
        </p:nvSpPr>
        <p:spPr>
          <a:xfrm>
            <a:off x="269607" y="361144"/>
            <a:ext cx="8519400" cy="57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イメージで事業紹介</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毎日自由に利用できる「オンラインの居場所」</a:t>
            </a:r>
            <a:endParaRPr sz="2600" b="1">
              <a:solidFill>
                <a:srgbClr val="12AD8D"/>
              </a:solidFill>
              <a:latin typeface="Zen Kaku Gothic New"/>
              <a:ea typeface="Zen Kaku Gothic New"/>
              <a:cs typeface="Zen Kaku Gothic New"/>
              <a:sym typeface="Zen Kaku Gothic New"/>
            </a:endParaRPr>
          </a:p>
        </p:txBody>
      </p:sp>
      <p:sp>
        <p:nvSpPr>
          <p:cNvPr id="313" name="Google Shape;313;p57"/>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314" name="Google Shape;314;p57"/>
          <p:cNvPicPr preferRelativeResize="0"/>
          <p:nvPr/>
        </p:nvPicPr>
        <p:blipFill rotWithShape="1">
          <a:blip r:embed="rId5">
            <a:alphaModFix/>
          </a:blip>
          <a:srcRect/>
          <a:stretch/>
        </p:blipFill>
        <p:spPr>
          <a:xfrm>
            <a:off x="7845376" y="35836"/>
            <a:ext cx="1268400" cy="443950"/>
          </a:xfrm>
          <a:prstGeom prst="rect">
            <a:avLst/>
          </a:prstGeom>
          <a:noFill/>
          <a:ln>
            <a:noFill/>
          </a:ln>
        </p:spPr>
      </p:pic>
      <p:sp>
        <p:nvSpPr>
          <p:cNvPr id="315" name="Google Shape;315;p57"/>
          <p:cNvSpPr txBox="1">
            <a:spLocks noGrp="1"/>
          </p:cNvSpPr>
          <p:nvPr>
            <p:ph type="body" idx="1"/>
          </p:nvPr>
        </p:nvSpPr>
        <p:spPr>
          <a:xfrm>
            <a:off x="311700" y="1062100"/>
            <a:ext cx="8520600" cy="52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200">
                <a:solidFill>
                  <a:schemeClr val="dk2"/>
                </a:solidFill>
                <a:latin typeface="Zen Maru Gothic"/>
                <a:ea typeface="Zen Maru Gothic"/>
                <a:cs typeface="Zen Maru Gothic"/>
                <a:sym typeface="Zen Maru Gothic"/>
              </a:rPr>
              <a:t>「カタリバパーク」と呼ぶオンライン空間を用意。子どもは自由に自分のアバターを設置し、参加可能。</a:t>
            </a:r>
            <a:endParaRPr sz="1200">
              <a:solidFill>
                <a:schemeClr val="dk2"/>
              </a:solidFill>
              <a:latin typeface="Zen Maru Gothic"/>
              <a:ea typeface="Zen Maru Gothic"/>
              <a:cs typeface="Zen Maru Gothic"/>
              <a:sym typeface="Zen Maru Gothic"/>
            </a:endParaRPr>
          </a:p>
          <a:p>
            <a:pPr marL="0" lvl="0" indent="0" algn="l" rtl="0">
              <a:spcBef>
                <a:spcPts val="0"/>
              </a:spcBef>
              <a:spcAft>
                <a:spcPts val="0"/>
              </a:spcAft>
              <a:buNone/>
            </a:pPr>
            <a:r>
              <a:rPr lang="ja" sz="1200">
                <a:solidFill>
                  <a:schemeClr val="dk2"/>
                </a:solidFill>
                <a:latin typeface="Zen Maru Gothic"/>
                <a:ea typeface="Zen Maru Gothic"/>
                <a:cs typeface="Zen Maru Gothic"/>
                <a:sym typeface="Zen Maru Gothic"/>
              </a:rPr>
              <a:t>参加者は利用者のみ。職員やメンターの目の届く範囲という守られた環境の中で自由な時間を過ごせる設計。</a:t>
            </a:r>
            <a:endParaRPr sz="1200">
              <a:solidFill>
                <a:schemeClr val="dk2"/>
              </a:solidFill>
              <a:latin typeface="Zen Maru Gothic"/>
              <a:ea typeface="Zen Maru Gothic"/>
              <a:cs typeface="Zen Maru Gothic"/>
              <a:sym typeface="Zen Maru Gothic"/>
            </a:endParaRPr>
          </a:p>
        </p:txBody>
      </p:sp>
      <p:sp>
        <p:nvSpPr>
          <p:cNvPr id="316" name="Google Shape;316;p57"/>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58"/>
          <p:cNvPicPr preferRelativeResize="0"/>
          <p:nvPr/>
        </p:nvPicPr>
        <p:blipFill>
          <a:blip r:embed="rId3">
            <a:alphaModFix/>
          </a:blip>
          <a:stretch>
            <a:fillRect/>
          </a:stretch>
        </p:blipFill>
        <p:spPr>
          <a:xfrm>
            <a:off x="4572971" y="2319058"/>
            <a:ext cx="4209940" cy="2264300"/>
          </a:xfrm>
          <a:prstGeom prst="rect">
            <a:avLst/>
          </a:prstGeom>
          <a:noFill/>
          <a:ln>
            <a:noFill/>
          </a:ln>
        </p:spPr>
      </p:pic>
      <p:pic>
        <p:nvPicPr>
          <p:cNvPr id="322" name="Google Shape;322;p58"/>
          <p:cNvPicPr preferRelativeResize="0"/>
          <p:nvPr/>
        </p:nvPicPr>
        <p:blipFill>
          <a:blip r:embed="rId4">
            <a:alphaModFix/>
          </a:blip>
          <a:stretch>
            <a:fillRect/>
          </a:stretch>
        </p:blipFill>
        <p:spPr>
          <a:xfrm>
            <a:off x="361088" y="2289422"/>
            <a:ext cx="4063785" cy="2323574"/>
          </a:xfrm>
          <a:prstGeom prst="rect">
            <a:avLst/>
          </a:prstGeom>
          <a:noFill/>
          <a:ln>
            <a:noFill/>
          </a:ln>
        </p:spPr>
      </p:pic>
      <p:sp>
        <p:nvSpPr>
          <p:cNvPr id="323" name="Google Shape;323;p58"/>
          <p:cNvSpPr txBox="1"/>
          <p:nvPr/>
        </p:nvSpPr>
        <p:spPr>
          <a:xfrm>
            <a:off x="722806" y="1883087"/>
            <a:ext cx="3362100" cy="649500"/>
          </a:xfrm>
          <a:prstGeom prst="rect">
            <a:avLst/>
          </a:prstGeom>
          <a:noFill/>
          <a:ln>
            <a:noFill/>
          </a:ln>
        </p:spPr>
        <p:txBody>
          <a:bodyPr spcFirstLastPara="1" wrap="square" lIns="79125" tIns="39550" rIns="79125" bIns="3955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 sz="1100">
                <a:solidFill>
                  <a:srgbClr val="595959"/>
                </a:solidFill>
                <a:latin typeface="Zen Maru Gothic"/>
                <a:ea typeface="Zen Maru Gothic"/>
                <a:cs typeface="Zen Maru Gothic"/>
                <a:sym typeface="Zen Maru Gothic"/>
              </a:rPr>
              <a:t>保護者支援を担う</a:t>
            </a:r>
            <a:endParaRPr sz="1100">
              <a:solidFill>
                <a:srgbClr val="595959"/>
              </a:solidFill>
              <a:latin typeface="Zen Maru Gothic"/>
              <a:ea typeface="Zen Maru Gothic"/>
              <a:cs typeface="Zen Maru Gothic"/>
              <a:sym typeface="Zen Maru Gothic"/>
            </a:endParaRPr>
          </a:p>
          <a:p>
            <a:pPr marL="0" marR="0" lvl="0" indent="0" algn="ctr" rtl="0">
              <a:lnSpc>
                <a:spcPct val="100000"/>
              </a:lnSpc>
              <a:spcBef>
                <a:spcPts val="0"/>
              </a:spcBef>
              <a:spcAft>
                <a:spcPts val="0"/>
              </a:spcAft>
              <a:buClr>
                <a:srgbClr val="000000"/>
              </a:buClr>
              <a:buSzPts val="900"/>
              <a:buFont typeface="Arial"/>
              <a:buNone/>
            </a:pPr>
            <a:r>
              <a:rPr lang="ja" sz="1300" b="1">
                <a:solidFill>
                  <a:srgbClr val="595959"/>
                </a:solidFill>
                <a:latin typeface="Zen Maru Gothic"/>
                <a:ea typeface="Zen Maru Gothic"/>
                <a:cs typeface="Zen Maru Gothic"/>
                <a:sym typeface="Zen Maru Gothic"/>
              </a:rPr>
              <a:t>ペアレントパートナー</a:t>
            </a:r>
            <a:endParaRPr sz="1300" b="1">
              <a:solidFill>
                <a:srgbClr val="595959"/>
              </a:solidFill>
              <a:latin typeface="Zen Maru Gothic"/>
              <a:ea typeface="Zen Maru Gothic"/>
              <a:cs typeface="Zen Maru Gothic"/>
              <a:sym typeface="Zen Maru Gothic"/>
            </a:endParaRPr>
          </a:p>
          <a:p>
            <a:pPr marL="0" marR="0" lvl="0" indent="0" algn="ctr" rtl="0">
              <a:lnSpc>
                <a:spcPct val="100000"/>
              </a:lnSpc>
              <a:spcBef>
                <a:spcPts val="0"/>
              </a:spcBef>
              <a:spcAft>
                <a:spcPts val="0"/>
              </a:spcAft>
              <a:buClr>
                <a:srgbClr val="000000"/>
              </a:buClr>
              <a:buSzPts val="900"/>
              <a:buFont typeface="Arial"/>
              <a:buNone/>
            </a:pPr>
            <a:endParaRPr sz="1300" b="1">
              <a:solidFill>
                <a:srgbClr val="595959"/>
              </a:solidFill>
              <a:latin typeface="Zen Maru Gothic"/>
              <a:ea typeface="Zen Maru Gothic"/>
              <a:cs typeface="Zen Maru Gothic"/>
              <a:sym typeface="Zen Maru Gothic"/>
            </a:endParaRPr>
          </a:p>
        </p:txBody>
      </p:sp>
      <p:sp>
        <p:nvSpPr>
          <p:cNvPr id="324" name="Google Shape;324;p58"/>
          <p:cNvSpPr txBox="1"/>
          <p:nvPr/>
        </p:nvSpPr>
        <p:spPr>
          <a:xfrm>
            <a:off x="5032467" y="1898745"/>
            <a:ext cx="3362100" cy="449400"/>
          </a:xfrm>
          <a:prstGeom prst="rect">
            <a:avLst/>
          </a:prstGeom>
          <a:noFill/>
          <a:ln>
            <a:noFill/>
          </a:ln>
        </p:spPr>
        <p:txBody>
          <a:bodyPr spcFirstLastPara="1" wrap="square" lIns="79125" tIns="39550" rIns="79125" bIns="3955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 sz="1100">
                <a:solidFill>
                  <a:srgbClr val="595959"/>
                </a:solidFill>
                <a:latin typeface="Zen Maru Gothic"/>
                <a:ea typeface="Zen Maru Gothic"/>
                <a:cs typeface="Zen Maru Gothic"/>
                <a:sym typeface="Zen Maru Gothic"/>
              </a:rPr>
              <a:t>子ども支援を担う</a:t>
            </a:r>
            <a:endParaRPr sz="1100">
              <a:solidFill>
                <a:srgbClr val="595959"/>
              </a:solidFill>
              <a:latin typeface="Zen Maru Gothic"/>
              <a:ea typeface="Zen Maru Gothic"/>
              <a:cs typeface="Zen Maru Gothic"/>
              <a:sym typeface="Zen Maru Gothic"/>
            </a:endParaRPr>
          </a:p>
          <a:p>
            <a:pPr marL="0" marR="0" lvl="0" indent="0" algn="ctr" rtl="0">
              <a:lnSpc>
                <a:spcPct val="100000"/>
              </a:lnSpc>
              <a:spcBef>
                <a:spcPts val="0"/>
              </a:spcBef>
              <a:spcAft>
                <a:spcPts val="0"/>
              </a:spcAft>
              <a:buClr>
                <a:srgbClr val="000000"/>
              </a:buClr>
              <a:buSzPts val="900"/>
              <a:buFont typeface="Arial"/>
              <a:buNone/>
            </a:pPr>
            <a:r>
              <a:rPr lang="ja" sz="1300" b="1">
                <a:solidFill>
                  <a:srgbClr val="595959"/>
                </a:solidFill>
                <a:latin typeface="Zen Maru Gothic"/>
                <a:ea typeface="Zen Maru Gothic"/>
                <a:cs typeface="Zen Maru Gothic"/>
                <a:sym typeface="Zen Maru Gothic"/>
              </a:rPr>
              <a:t>キッズ・ユースメンター</a:t>
            </a:r>
            <a:endParaRPr sz="1300" b="1">
              <a:solidFill>
                <a:srgbClr val="595959"/>
              </a:solidFill>
              <a:latin typeface="Zen Maru Gothic"/>
              <a:ea typeface="Zen Maru Gothic"/>
              <a:cs typeface="Zen Maru Gothic"/>
              <a:sym typeface="Zen Maru Gothic"/>
            </a:endParaRPr>
          </a:p>
        </p:txBody>
      </p:sp>
      <p:sp>
        <p:nvSpPr>
          <p:cNvPr id="325" name="Google Shape;325;p58"/>
          <p:cNvSpPr txBox="1">
            <a:spLocks noGrp="1"/>
          </p:cNvSpPr>
          <p:nvPr>
            <p:ph type="title"/>
          </p:nvPr>
        </p:nvSpPr>
        <p:spPr>
          <a:xfrm>
            <a:off x="269607" y="361144"/>
            <a:ext cx="8519400" cy="57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イメージで事業紹介</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全国から集まる約100名の「伴走者」</a:t>
            </a:r>
            <a:endParaRPr sz="2600" b="1">
              <a:solidFill>
                <a:srgbClr val="12AD8D"/>
              </a:solidFill>
              <a:latin typeface="Zen Kaku Gothic New"/>
              <a:ea typeface="Zen Kaku Gothic New"/>
              <a:cs typeface="Zen Kaku Gothic New"/>
              <a:sym typeface="Zen Kaku Gothic New"/>
            </a:endParaRPr>
          </a:p>
        </p:txBody>
      </p:sp>
      <p:sp>
        <p:nvSpPr>
          <p:cNvPr id="326" name="Google Shape;326;p58"/>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327" name="Google Shape;327;p58"/>
          <p:cNvPicPr preferRelativeResize="0"/>
          <p:nvPr/>
        </p:nvPicPr>
        <p:blipFill rotWithShape="1">
          <a:blip r:embed="rId5">
            <a:alphaModFix/>
          </a:blip>
          <a:srcRect/>
          <a:stretch/>
        </p:blipFill>
        <p:spPr>
          <a:xfrm>
            <a:off x="7845376" y="35836"/>
            <a:ext cx="1268400" cy="443950"/>
          </a:xfrm>
          <a:prstGeom prst="rect">
            <a:avLst/>
          </a:prstGeom>
          <a:noFill/>
          <a:ln>
            <a:noFill/>
          </a:ln>
        </p:spPr>
      </p:pic>
      <p:sp>
        <p:nvSpPr>
          <p:cNvPr id="328" name="Google Shape;328;p58"/>
          <p:cNvSpPr txBox="1">
            <a:spLocks noGrp="1"/>
          </p:cNvSpPr>
          <p:nvPr>
            <p:ph type="body" idx="1"/>
          </p:nvPr>
        </p:nvSpPr>
        <p:spPr>
          <a:xfrm>
            <a:off x="311700" y="1062100"/>
            <a:ext cx="8520600" cy="74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200" dirty="0">
                <a:solidFill>
                  <a:schemeClr val="dk2"/>
                </a:solidFill>
                <a:latin typeface="Zen Maru Gothic"/>
                <a:ea typeface="Zen Maru Gothic"/>
                <a:cs typeface="Zen Maru Gothic"/>
                <a:sym typeface="Zen Maru Gothic"/>
              </a:rPr>
              <a:t>教育や福祉に携わるメンバーも集う伴走者集団。</a:t>
            </a:r>
            <a:endParaRPr sz="1200" dirty="0">
              <a:solidFill>
                <a:schemeClr val="dk2"/>
              </a:solidFill>
              <a:latin typeface="Zen Maru Gothic"/>
              <a:ea typeface="Zen Maru Gothic"/>
              <a:cs typeface="Zen Maru Gothic"/>
              <a:sym typeface="Zen Maru Gothic"/>
            </a:endParaRPr>
          </a:p>
          <a:p>
            <a:pPr marL="0" lvl="0" indent="0" algn="l" rtl="0">
              <a:spcBef>
                <a:spcPts val="0"/>
              </a:spcBef>
              <a:spcAft>
                <a:spcPts val="0"/>
              </a:spcAft>
              <a:buNone/>
            </a:pPr>
            <a:r>
              <a:rPr lang="ja" sz="1200" dirty="0">
                <a:solidFill>
                  <a:schemeClr val="dk2"/>
                </a:solidFill>
                <a:latin typeface="Zen Maru Gothic"/>
                <a:ea typeface="Zen Maru Gothic"/>
                <a:cs typeface="Zen Maru Gothic"/>
                <a:sym typeface="Zen Maru Gothic"/>
              </a:rPr>
              <a:t>一方で、現場では特別な専門家であることよりも、</a:t>
            </a:r>
            <a:br>
              <a:rPr lang="ja" sz="1200" dirty="0">
                <a:solidFill>
                  <a:schemeClr val="dk2"/>
                </a:solidFill>
                <a:latin typeface="Zen Maru Gothic"/>
                <a:ea typeface="Zen Maru Gothic"/>
                <a:cs typeface="Zen Maru Gothic"/>
                <a:sym typeface="Zen Maru Gothic"/>
              </a:rPr>
            </a:br>
            <a:r>
              <a:rPr lang="ja" sz="1200" dirty="0">
                <a:solidFill>
                  <a:srgbClr val="12AD8D"/>
                </a:solidFill>
                <a:latin typeface="Zen Maru Gothic"/>
                <a:ea typeface="Zen Maru Gothic"/>
                <a:cs typeface="Zen Maru Gothic"/>
                <a:sym typeface="Zen Maru Gothic"/>
              </a:rPr>
              <a:t>「ただ話を聞き、伴走し、本人の本音に背中押しできる隣人」として寄り添えること</a:t>
            </a:r>
            <a:r>
              <a:rPr lang="ja" sz="1200" dirty="0">
                <a:solidFill>
                  <a:schemeClr val="dk2"/>
                </a:solidFill>
                <a:latin typeface="Zen Maru Gothic"/>
                <a:ea typeface="Zen Maru Gothic"/>
                <a:cs typeface="Zen Maru Gothic"/>
                <a:sym typeface="Zen Maru Gothic"/>
              </a:rPr>
              <a:t>を大切にしている</a:t>
            </a:r>
            <a:r>
              <a:rPr lang="ja-JP" altLang="en-US" sz="1200" dirty="0">
                <a:solidFill>
                  <a:schemeClr val="dk2"/>
                </a:solidFill>
                <a:latin typeface="Zen Maru Gothic"/>
                <a:ea typeface="Zen Maru Gothic"/>
                <a:cs typeface="Zen Maru Gothic"/>
                <a:sym typeface="Zen Maru Gothic"/>
              </a:rPr>
              <a:t>。</a:t>
            </a:r>
            <a:endParaRPr sz="1000" dirty="0">
              <a:solidFill>
                <a:schemeClr val="dk2"/>
              </a:solidFill>
              <a:latin typeface="Zen Maru Gothic"/>
              <a:ea typeface="Zen Maru Gothic"/>
              <a:cs typeface="Zen Maru Gothic"/>
              <a:sym typeface="Zen Maru Gothic"/>
            </a:endParaRPr>
          </a:p>
          <a:p>
            <a:pPr marL="0" lvl="0" indent="0" algn="l" rtl="0">
              <a:spcBef>
                <a:spcPts val="0"/>
              </a:spcBef>
              <a:spcAft>
                <a:spcPts val="0"/>
              </a:spcAft>
              <a:buNone/>
            </a:pPr>
            <a:endParaRPr sz="1200" dirty="0">
              <a:solidFill>
                <a:schemeClr val="dk2"/>
              </a:solidFill>
              <a:latin typeface="Zen Maru Gothic"/>
              <a:ea typeface="Zen Maru Gothic"/>
              <a:cs typeface="Zen Maru Gothic"/>
              <a:sym typeface="Zen Maru Gothic"/>
            </a:endParaRPr>
          </a:p>
        </p:txBody>
      </p:sp>
      <p:sp>
        <p:nvSpPr>
          <p:cNvPr id="329" name="Google Shape;329;p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9"/>
          <p:cNvSpPr txBox="1">
            <a:spLocks noGrp="1"/>
          </p:cNvSpPr>
          <p:nvPr>
            <p:ph type="title"/>
          </p:nvPr>
        </p:nvSpPr>
        <p:spPr>
          <a:xfrm>
            <a:off x="311700" y="2113288"/>
            <a:ext cx="8520600" cy="841800"/>
          </a:xfrm>
          <a:prstGeom prst="rect">
            <a:avLst/>
          </a:prstGeom>
          <a:gradFill>
            <a:gsLst>
              <a:gs pos="0">
                <a:srgbClr val="12AB8D"/>
              </a:gs>
              <a:gs pos="100000">
                <a:srgbClr val="2FBFCE">
                  <a:alpha val="82745"/>
                </a:srgbClr>
              </a:gs>
            </a:gsLst>
            <a:path path="circle">
              <a:fillToRect l="100000" b="100000"/>
            </a:path>
            <a:tileRect t="-100000" r="-100000"/>
          </a:gradFill>
        </p:spPr>
        <p:txBody>
          <a:bodyPr spcFirstLastPara="1" wrap="square" lIns="91425" tIns="91425" rIns="91425" bIns="91425" anchor="ctr" anchorCtr="0">
            <a:normAutofit/>
          </a:bodyPr>
          <a:lstStyle/>
          <a:p>
            <a:pPr marL="0" lvl="0" indent="0" algn="ctr" rtl="0">
              <a:spcBef>
                <a:spcPts val="0"/>
              </a:spcBef>
              <a:spcAft>
                <a:spcPts val="0"/>
              </a:spcAft>
              <a:buNone/>
            </a:pPr>
            <a:r>
              <a:rPr lang="ja">
                <a:solidFill>
                  <a:schemeClr val="lt1"/>
                </a:solidFill>
              </a:rPr>
              <a:t>実践の中から見える支援施策の課題</a:t>
            </a:r>
            <a:endParaRPr>
              <a:solidFill>
                <a:schemeClr val="lt1"/>
              </a:solidFill>
            </a:endParaRPr>
          </a:p>
        </p:txBody>
      </p:sp>
      <p:sp>
        <p:nvSpPr>
          <p:cNvPr id="335" name="Google Shape;335;p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1" name="Google Shape;341;p60"/>
          <p:cNvSpPr/>
          <p:nvPr/>
        </p:nvSpPr>
        <p:spPr>
          <a:xfrm>
            <a:off x="525129" y="4178736"/>
            <a:ext cx="3427800" cy="800400"/>
          </a:xfrm>
          <a:prstGeom prst="rect">
            <a:avLst/>
          </a:prstGeom>
          <a:solidFill>
            <a:srgbClr val="B6E7DF">
              <a:alpha val="38610"/>
            </a:srgbClr>
          </a:solidFill>
          <a:ln w="10400" cap="flat" cmpd="sng">
            <a:solidFill>
              <a:srgbClr val="00B383"/>
            </a:solidFill>
            <a:prstDash val="dash"/>
            <a:round/>
            <a:headEnd type="none" w="sm" len="sm"/>
            <a:tailEnd type="none" w="sm" len="sm"/>
          </a:ln>
        </p:spPr>
        <p:txBody>
          <a:bodyPr spcFirstLastPara="1" wrap="square" lIns="99725" tIns="99725" rIns="99725" bIns="99725" anchor="ctr" anchorCtr="0">
            <a:noAutofit/>
          </a:bodyPr>
          <a:lstStyle/>
          <a:p>
            <a:pPr marL="0" lvl="0" indent="0" algn="ctr" rtl="0">
              <a:spcBef>
                <a:spcPts val="0"/>
              </a:spcBef>
              <a:spcAft>
                <a:spcPts val="0"/>
              </a:spcAft>
              <a:buNone/>
            </a:pPr>
            <a:endParaRPr sz="1527">
              <a:latin typeface="Zen Maru Gothic"/>
              <a:ea typeface="Zen Maru Gothic"/>
              <a:cs typeface="Zen Maru Gothic"/>
              <a:sym typeface="Zen Maru Gothic"/>
            </a:endParaRPr>
          </a:p>
        </p:txBody>
      </p:sp>
      <p:sp>
        <p:nvSpPr>
          <p:cNvPr id="342" name="Google Shape;342;p60"/>
          <p:cNvSpPr/>
          <p:nvPr/>
        </p:nvSpPr>
        <p:spPr>
          <a:xfrm>
            <a:off x="525129" y="3126966"/>
            <a:ext cx="3427800" cy="800400"/>
          </a:xfrm>
          <a:prstGeom prst="rect">
            <a:avLst/>
          </a:prstGeom>
          <a:solidFill>
            <a:srgbClr val="B6E7DF">
              <a:alpha val="38610"/>
            </a:srgbClr>
          </a:solidFill>
          <a:ln w="10400" cap="flat" cmpd="sng">
            <a:solidFill>
              <a:srgbClr val="00B383"/>
            </a:solidFill>
            <a:prstDash val="dash"/>
            <a:round/>
            <a:headEnd type="none" w="sm" len="sm"/>
            <a:tailEnd type="none" w="sm" len="sm"/>
          </a:ln>
        </p:spPr>
        <p:txBody>
          <a:bodyPr spcFirstLastPara="1" wrap="square" lIns="99725" tIns="99725" rIns="99725" bIns="99725" anchor="ctr" anchorCtr="0">
            <a:noAutofit/>
          </a:bodyPr>
          <a:lstStyle/>
          <a:p>
            <a:pPr marL="0" lvl="0" indent="0" algn="ctr" rtl="0">
              <a:spcBef>
                <a:spcPts val="0"/>
              </a:spcBef>
              <a:spcAft>
                <a:spcPts val="0"/>
              </a:spcAft>
              <a:buNone/>
            </a:pPr>
            <a:endParaRPr sz="1527">
              <a:latin typeface="Zen Maru Gothic"/>
              <a:ea typeface="Zen Maru Gothic"/>
              <a:cs typeface="Zen Maru Gothic"/>
              <a:sym typeface="Zen Maru Gothic"/>
            </a:endParaRPr>
          </a:p>
        </p:txBody>
      </p:sp>
      <p:sp>
        <p:nvSpPr>
          <p:cNvPr id="343" name="Google Shape;343;p60"/>
          <p:cNvSpPr/>
          <p:nvPr/>
        </p:nvSpPr>
        <p:spPr>
          <a:xfrm>
            <a:off x="266563" y="1061383"/>
            <a:ext cx="3944700" cy="406500"/>
          </a:xfrm>
          <a:prstGeom prst="roundRect">
            <a:avLst>
              <a:gd name="adj" fmla="val 16667"/>
            </a:avLst>
          </a:prstGeom>
          <a:solidFill>
            <a:srgbClr val="666666"/>
          </a:solidFill>
          <a:ln>
            <a:noFill/>
          </a:ln>
        </p:spPr>
        <p:txBody>
          <a:bodyPr spcFirstLastPara="1" wrap="square" lIns="99725" tIns="99725" rIns="99725" bIns="99725" anchor="ctr" anchorCtr="0">
            <a:noAutofit/>
          </a:bodyPr>
          <a:lstStyle/>
          <a:p>
            <a:pPr marL="0" lvl="0" indent="0" algn="ctr" rtl="0">
              <a:spcBef>
                <a:spcPts val="0"/>
              </a:spcBef>
              <a:spcAft>
                <a:spcPts val="0"/>
              </a:spcAft>
              <a:buClr>
                <a:srgbClr val="000000"/>
              </a:buClr>
              <a:buSzPts val="1200"/>
              <a:buFont typeface="Arial"/>
              <a:buNone/>
            </a:pPr>
            <a:r>
              <a:rPr lang="ja" sz="1091" b="1">
                <a:solidFill>
                  <a:srgbClr val="FFFFFF"/>
                </a:solidFill>
                <a:latin typeface="Zen Kaku Gothic New"/>
                <a:ea typeface="Zen Kaku Gothic New"/>
                <a:cs typeface="Zen Kaku Gothic New"/>
                <a:sym typeface="Zen Kaku Gothic New"/>
              </a:rPr>
              <a:t>①困難の連鎖を起こす「家庭」の構造的課題</a:t>
            </a:r>
            <a:endParaRPr sz="1091" b="1">
              <a:solidFill>
                <a:srgbClr val="FFFFFF"/>
              </a:solidFill>
              <a:latin typeface="Zen Kaku Gothic New"/>
              <a:ea typeface="Zen Kaku Gothic New"/>
              <a:cs typeface="Zen Kaku Gothic New"/>
              <a:sym typeface="Zen Kaku Gothic New"/>
            </a:endParaRPr>
          </a:p>
        </p:txBody>
      </p:sp>
      <p:cxnSp>
        <p:nvCxnSpPr>
          <p:cNvPr id="344" name="Google Shape;344;p60"/>
          <p:cNvCxnSpPr/>
          <p:nvPr/>
        </p:nvCxnSpPr>
        <p:spPr>
          <a:xfrm>
            <a:off x="2322906" y="1354092"/>
            <a:ext cx="390000" cy="0"/>
          </a:xfrm>
          <a:prstGeom prst="straightConnector1">
            <a:avLst/>
          </a:prstGeom>
          <a:noFill/>
          <a:ln w="10400" cap="flat" cmpd="sng">
            <a:solidFill>
              <a:srgbClr val="FFFFFF"/>
            </a:solidFill>
            <a:prstDash val="dash"/>
            <a:round/>
            <a:headEnd type="none" w="med" len="med"/>
            <a:tailEnd type="none" w="med" len="med"/>
          </a:ln>
        </p:spPr>
      </p:cxnSp>
      <p:sp>
        <p:nvSpPr>
          <p:cNvPr id="345" name="Google Shape;345;p60"/>
          <p:cNvSpPr/>
          <p:nvPr/>
        </p:nvSpPr>
        <p:spPr>
          <a:xfrm>
            <a:off x="525047" y="1583151"/>
            <a:ext cx="3427800" cy="190800"/>
          </a:xfrm>
          <a:prstGeom prst="rect">
            <a:avLst/>
          </a:prstGeom>
          <a:solidFill>
            <a:srgbClr val="CCCCCC"/>
          </a:solidFill>
          <a:ln w="10400" cap="flat" cmpd="sng">
            <a:solidFill>
              <a:srgbClr val="CCCCCC"/>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1091">
                <a:solidFill>
                  <a:srgbClr val="595959"/>
                </a:solidFill>
                <a:latin typeface="Zen Maru Gothic"/>
                <a:ea typeface="Zen Maru Gothic"/>
                <a:cs typeface="Zen Maru Gothic"/>
                <a:sym typeface="Zen Maru Gothic"/>
              </a:rPr>
              <a:t>【家庭の困難】経済的困窮・家族のケア</a:t>
            </a:r>
            <a:endParaRPr sz="1091">
              <a:solidFill>
                <a:srgbClr val="595959"/>
              </a:solidFill>
              <a:latin typeface="Zen Maru Gothic"/>
              <a:ea typeface="Zen Maru Gothic"/>
              <a:cs typeface="Zen Maru Gothic"/>
              <a:sym typeface="Zen Maru Gothic"/>
            </a:endParaRPr>
          </a:p>
        </p:txBody>
      </p:sp>
      <p:sp>
        <p:nvSpPr>
          <p:cNvPr id="346" name="Google Shape;346;p60"/>
          <p:cNvSpPr/>
          <p:nvPr/>
        </p:nvSpPr>
        <p:spPr>
          <a:xfrm>
            <a:off x="525047" y="1773906"/>
            <a:ext cx="3427800" cy="288300"/>
          </a:xfrm>
          <a:prstGeom prst="rect">
            <a:avLst/>
          </a:prstGeom>
          <a:noFill/>
          <a:ln w="10400" cap="flat" cmpd="sng">
            <a:solidFill>
              <a:srgbClr val="CCCCCC"/>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貧困／ヤングケアラ―／家庭要因の不登校／外国ルーツ</a:t>
            </a:r>
            <a:endParaRPr sz="763">
              <a:solidFill>
                <a:srgbClr val="595959"/>
              </a:solidFill>
              <a:latin typeface="Zen Maru Gothic"/>
              <a:ea typeface="Zen Maru Gothic"/>
              <a:cs typeface="Zen Maru Gothic"/>
              <a:sym typeface="Zen Maru Gothic"/>
            </a:endParaRPr>
          </a:p>
        </p:txBody>
      </p:sp>
      <p:sp>
        <p:nvSpPr>
          <p:cNvPr id="347" name="Google Shape;347;p60"/>
          <p:cNvSpPr/>
          <p:nvPr/>
        </p:nvSpPr>
        <p:spPr>
          <a:xfrm>
            <a:off x="525047" y="2208123"/>
            <a:ext cx="3427800" cy="190800"/>
          </a:xfrm>
          <a:prstGeom prst="rect">
            <a:avLst/>
          </a:prstGeom>
          <a:solidFill>
            <a:srgbClr val="12AD8D"/>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1091">
                <a:solidFill>
                  <a:srgbClr val="FFFFFF"/>
                </a:solidFill>
                <a:latin typeface="Zen Maru Gothic"/>
                <a:ea typeface="Zen Maru Gothic"/>
                <a:cs typeface="Zen Maru Gothic"/>
                <a:sym typeface="Zen Maru Gothic"/>
              </a:rPr>
              <a:t>保護者の不利・困難の蓄積</a:t>
            </a:r>
            <a:endParaRPr sz="1091">
              <a:solidFill>
                <a:srgbClr val="FFFFFF"/>
              </a:solidFill>
              <a:latin typeface="Zen Maru Gothic"/>
              <a:ea typeface="Zen Maru Gothic"/>
              <a:cs typeface="Zen Maru Gothic"/>
              <a:sym typeface="Zen Maru Gothic"/>
            </a:endParaRPr>
          </a:p>
        </p:txBody>
      </p:sp>
      <p:sp>
        <p:nvSpPr>
          <p:cNvPr id="348" name="Google Shape;348;p60"/>
          <p:cNvSpPr/>
          <p:nvPr/>
        </p:nvSpPr>
        <p:spPr>
          <a:xfrm>
            <a:off x="525047" y="2398878"/>
            <a:ext cx="3427800" cy="501900"/>
          </a:xfrm>
          <a:prstGeom prst="rect">
            <a:avLst/>
          </a:prstGeom>
          <a:no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周囲の目を気にして支援を求められず、</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1人で抱えて無理をして働いたり、病気を患ってしまったりする</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結果的に、子どもに目を向けることが難しくなってくる</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endParaRPr sz="763">
              <a:solidFill>
                <a:srgbClr val="595959"/>
              </a:solidFill>
              <a:latin typeface="Zen Maru Gothic"/>
              <a:ea typeface="Zen Maru Gothic"/>
              <a:cs typeface="Zen Maru Gothic"/>
              <a:sym typeface="Zen Maru Gothic"/>
            </a:endParaRPr>
          </a:p>
        </p:txBody>
      </p:sp>
      <p:sp>
        <p:nvSpPr>
          <p:cNvPr id="349" name="Google Shape;349;p60"/>
          <p:cNvSpPr/>
          <p:nvPr/>
        </p:nvSpPr>
        <p:spPr>
          <a:xfrm>
            <a:off x="567830" y="3196704"/>
            <a:ext cx="1655876" cy="190681"/>
          </a:xfrm>
          <a:prstGeom prst="rect">
            <a:avLst/>
          </a:prstGeom>
          <a:solidFill>
            <a:srgbClr val="12AD8D"/>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1091">
                <a:solidFill>
                  <a:srgbClr val="FFFFFF"/>
                </a:solidFill>
                <a:latin typeface="Zen Maru Gothic"/>
                <a:ea typeface="Zen Maru Gothic"/>
                <a:cs typeface="Zen Maru Gothic"/>
                <a:sym typeface="Zen Maru Gothic"/>
              </a:rPr>
              <a:t>文化資本の欠如</a:t>
            </a:r>
            <a:endParaRPr sz="1091">
              <a:solidFill>
                <a:srgbClr val="FFFFFF"/>
              </a:solidFill>
              <a:latin typeface="Zen Maru Gothic"/>
              <a:ea typeface="Zen Maru Gothic"/>
              <a:cs typeface="Zen Maru Gothic"/>
              <a:sym typeface="Zen Maru Gothic"/>
            </a:endParaRPr>
          </a:p>
        </p:txBody>
      </p:sp>
      <p:sp>
        <p:nvSpPr>
          <p:cNvPr id="350" name="Google Shape;350;p60"/>
          <p:cNvSpPr/>
          <p:nvPr/>
        </p:nvSpPr>
        <p:spPr>
          <a:xfrm>
            <a:off x="567829" y="3387459"/>
            <a:ext cx="1655877" cy="501900"/>
          </a:xfrm>
          <a:prstGeom prst="rect">
            <a:avLst/>
          </a:prstGeom>
          <a:solidFill>
            <a:srgbClr val="FFFFFF"/>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親子での関わりが少ないことで</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生活習慣が身についていない、</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学びに対する価値観の格差などが</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生まれやすくなる</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endParaRPr sz="763" dirty="0">
              <a:solidFill>
                <a:srgbClr val="595959"/>
              </a:solidFill>
              <a:latin typeface="Zen Maru Gothic"/>
              <a:ea typeface="Zen Maru Gothic"/>
              <a:cs typeface="Zen Maru Gothic"/>
              <a:sym typeface="Zen Maru Gothic"/>
            </a:endParaRPr>
          </a:p>
        </p:txBody>
      </p:sp>
      <p:sp>
        <p:nvSpPr>
          <p:cNvPr id="351" name="Google Shape;351;p60"/>
          <p:cNvSpPr/>
          <p:nvPr/>
        </p:nvSpPr>
        <p:spPr>
          <a:xfrm>
            <a:off x="583070" y="4243687"/>
            <a:ext cx="3312000" cy="190800"/>
          </a:xfrm>
          <a:prstGeom prst="rect">
            <a:avLst/>
          </a:prstGeom>
          <a:solidFill>
            <a:srgbClr val="12AD8D"/>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1091">
                <a:solidFill>
                  <a:srgbClr val="FFFFFF"/>
                </a:solidFill>
                <a:latin typeface="Zen Maru Gothic"/>
                <a:ea typeface="Zen Maru Gothic"/>
                <a:cs typeface="Zen Maru Gothic"/>
                <a:sym typeface="Zen Maru Gothic"/>
              </a:rPr>
              <a:t>子どもの不利・困難の蓄積</a:t>
            </a:r>
            <a:endParaRPr sz="1091">
              <a:solidFill>
                <a:srgbClr val="FFFFFF"/>
              </a:solidFill>
              <a:latin typeface="Zen Maru Gothic"/>
              <a:ea typeface="Zen Maru Gothic"/>
              <a:cs typeface="Zen Maru Gothic"/>
              <a:sym typeface="Zen Maru Gothic"/>
            </a:endParaRPr>
          </a:p>
        </p:txBody>
      </p:sp>
      <p:sp>
        <p:nvSpPr>
          <p:cNvPr id="352" name="Google Shape;352;p60"/>
          <p:cNvSpPr/>
          <p:nvPr/>
        </p:nvSpPr>
        <p:spPr>
          <a:xfrm>
            <a:off x="583070" y="4434442"/>
            <a:ext cx="3312000" cy="501900"/>
          </a:xfrm>
          <a:prstGeom prst="rect">
            <a:avLst/>
          </a:prstGeom>
          <a:solidFill>
            <a:srgbClr val="FFFFFF"/>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家庭での学習習慣が身につかず、学校での勉強もわからなくなり、進学に対する希望</a:t>
            </a:r>
            <a:r>
              <a:rPr lang="ja-JP" altLang="en-US" sz="763" dirty="0">
                <a:solidFill>
                  <a:srgbClr val="595959"/>
                </a:solidFill>
                <a:latin typeface="Zen Maru Gothic"/>
                <a:ea typeface="Zen Maru Gothic"/>
                <a:cs typeface="Zen Maru Gothic"/>
                <a:sym typeface="Zen Maru Gothic"/>
              </a:rPr>
              <a:t>が</a:t>
            </a:r>
            <a:r>
              <a:rPr lang="ja" sz="763" dirty="0">
                <a:solidFill>
                  <a:srgbClr val="595959"/>
                </a:solidFill>
                <a:latin typeface="Zen Maru Gothic"/>
                <a:ea typeface="Zen Maru Gothic"/>
                <a:cs typeface="Zen Maru Gothic"/>
                <a:sym typeface="Zen Maru Gothic"/>
              </a:rPr>
              <a:t>低くなることで、将来の不利・困難を抱えやすくなる</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endParaRPr sz="763" dirty="0">
              <a:solidFill>
                <a:srgbClr val="595959"/>
              </a:solidFill>
              <a:latin typeface="Zen Maru Gothic"/>
              <a:ea typeface="Zen Maru Gothic"/>
              <a:cs typeface="Zen Maru Gothic"/>
              <a:sym typeface="Zen Maru Gothic"/>
            </a:endParaRPr>
          </a:p>
        </p:txBody>
      </p:sp>
      <p:sp>
        <p:nvSpPr>
          <p:cNvPr id="353" name="Google Shape;353;p60"/>
          <p:cNvSpPr/>
          <p:nvPr/>
        </p:nvSpPr>
        <p:spPr>
          <a:xfrm>
            <a:off x="2252313" y="3196704"/>
            <a:ext cx="1642500" cy="190800"/>
          </a:xfrm>
          <a:prstGeom prst="rect">
            <a:avLst/>
          </a:prstGeom>
          <a:solidFill>
            <a:srgbClr val="12AD8D"/>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1091">
                <a:solidFill>
                  <a:srgbClr val="FFFFFF"/>
                </a:solidFill>
                <a:latin typeface="Zen Maru Gothic"/>
                <a:ea typeface="Zen Maru Gothic"/>
                <a:cs typeface="Zen Maru Gothic"/>
                <a:sym typeface="Zen Maru Gothic"/>
              </a:rPr>
              <a:t>社会関係資本の欠如</a:t>
            </a:r>
            <a:endParaRPr sz="1091">
              <a:solidFill>
                <a:srgbClr val="FFFFFF"/>
              </a:solidFill>
              <a:latin typeface="Zen Maru Gothic"/>
              <a:ea typeface="Zen Maru Gothic"/>
              <a:cs typeface="Zen Maru Gothic"/>
              <a:sym typeface="Zen Maru Gothic"/>
            </a:endParaRPr>
          </a:p>
        </p:txBody>
      </p:sp>
      <p:sp>
        <p:nvSpPr>
          <p:cNvPr id="354" name="Google Shape;354;p60"/>
          <p:cNvSpPr/>
          <p:nvPr/>
        </p:nvSpPr>
        <p:spPr>
          <a:xfrm>
            <a:off x="2252313" y="3387459"/>
            <a:ext cx="1642500" cy="501900"/>
          </a:xfrm>
          <a:prstGeom prst="rect">
            <a:avLst/>
          </a:prstGeom>
          <a:solidFill>
            <a:srgbClr val="FFFFFF"/>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困りごとや将来のことなど、</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なんでも気軽に相談できる人が</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いないことで、困り感を1人で</a:t>
            </a:r>
            <a:endParaRPr sz="763"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dirty="0">
                <a:solidFill>
                  <a:srgbClr val="595959"/>
                </a:solidFill>
                <a:latin typeface="Zen Maru Gothic"/>
                <a:ea typeface="Zen Maru Gothic"/>
                <a:cs typeface="Zen Maru Gothic"/>
                <a:sym typeface="Zen Maru Gothic"/>
              </a:rPr>
              <a:t>抱え込み、孤立しやすくなる</a:t>
            </a:r>
            <a:endParaRPr sz="763" dirty="0">
              <a:solidFill>
                <a:srgbClr val="595959"/>
              </a:solidFill>
              <a:latin typeface="Zen Maru Gothic"/>
              <a:ea typeface="Zen Maru Gothic"/>
              <a:cs typeface="Zen Maru Gothic"/>
              <a:sym typeface="Zen Maru Gothic"/>
            </a:endParaRPr>
          </a:p>
          <a:p>
            <a:pPr marL="0" lvl="0" indent="0" algn="l" rtl="0">
              <a:spcBef>
                <a:spcPts val="0"/>
              </a:spcBef>
              <a:spcAft>
                <a:spcPts val="0"/>
              </a:spcAft>
              <a:buNone/>
            </a:pPr>
            <a:endParaRPr sz="763" dirty="0">
              <a:solidFill>
                <a:srgbClr val="595959"/>
              </a:solidFill>
              <a:latin typeface="Zen Maru Gothic"/>
              <a:ea typeface="Zen Maru Gothic"/>
              <a:cs typeface="Zen Maru Gothic"/>
              <a:sym typeface="Zen Maru Gothic"/>
            </a:endParaRPr>
          </a:p>
        </p:txBody>
      </p:sp>
      <p:sp>
        <p:nvSpPr>
          <p:cNvPr id="355" name="Google Shape;355;p60"/>
          <p:cNvSpPr txBox="1"/>
          <p:nvPr/>
        </p:nvSpPr>
        <p:spPr>
          <a:xfrm>
            <a:off x="1682471" y="3030430"/>
            <a:ext cx="1086197" cy="146128"/>
          </a:xfrm>
          <a:prstGeom prst="rect">
            <a:avLst/>
          </a:prstGeom>
          <a:solidFill>
            <a:srgbClr val="FFFFFF"/>
          </a:solidFill>
          <a:ln>
            <a:noFill/>
          </a:ln>
        </p:spPr>
        <p:txBody>
          <a:bodyPr spcFirstLastPara="1" wrap="square" lIns="99725" tIns="99725" rIns="99725" bIns="99725" anchor="ctr" anchorCtr="0">
            <a:noAutofit/>
          </a:bodyPr>
          <a:lstStyle/>
          <a:p>
            <a:pPr marL="0" lvl="0" indent="0" algn="ctr" rtl="0">
              <a:spcBef>
                <a:spcPts val="0"/>
              </a:spcBef>
              <a:spcAft>
                <a:spcPts val="0"/>
              </a:spcAft>
              <a:buNone/>
            </a:pPr>
            <a:r>
              <a:rPr lang="ja" sz="763" b="1" dirty="0">
                <a:solidFill>
                  <a:srgbClr val="0097A7"/>
                </a:solidFill>
                <a:latin typeface="Zen Maru Gothic"/>
                <a:ea typeface="Zen Maru Gothic"/>
                <a:cs typeface="Zen Maru Gothic"/>
                <a:sym typeface="Zen Maru Gothic"/>
              </a:rPr>
              <a:t>「学ぶ機会」の格差</a:t>
            </a:r>
            <a:endParaRPr sz="763" b="1" dirty="0">
              <a:solidFill>
                <a:srgbClr val="0097A7"/>
              </a:solidFill>
              <a:latin typeface="Zen Maru Gothic"/>
              <a:ea typeface="Zen Maru Gothic"/>
              <a:cs typeface="Zen Maru Gothic"/>
              <a:sym typeface="Zen Maru Gothic"/>
            </a:endParaRPr>
          </a:p>
        </p:txBody>
      </p:sp>
      <p:sp>
        <p:nvSpPr>
          <p:cNvPr id="356" name="Google Shape;356;p60"/>
          <p:cNvSpPr txBox="1"/>
          <p:nvPr/>
        </p:nvSpPr>
        <p:spPr>
          <a:xfrm>
            <a:off x="1570873" y="4093640"/>
            <a:ext cx="1336200" cy="134700"/>
          </a:xfrm>
          <a:prstGeom prst="rect">
            <a:avLst/>
          </a:prstGeom>
          <a:solidFill>
            <a:srgbClr val="FFFFFF"/>
          </a:solidFill>
          <a:ln>
            <a:noFill/>
          </a:ln>
        </p:spPr>
        <p:txBody>
          <a:bodyPr spcFirstLastPara="1" wrap="square" lIns="99725" tIns="99725" rIns="99725" bIns="99725" anchor="ctr" anchorCtr="0">
            <a:noAutofit/>
          </a:bodyPr>
          <a:lstStyle/>
          <a:p>
            <a:pPr marL="0" lvl="0" indent="0" algn="ctr" rtl="0">
              <a:spcBef>
                <a:spcPts val="0"/>
              </a:spcBef>
              <a:spcAft>
                <a:spcPts val="0"/>
              </a:spcAft>
              <a:buNone/>
            </a:pPr>
            <a:r>
              <a:rPr lang="ja" sz="763" b="1">
                <a:solidFill>
                  <a:srgbClr val="0097A7"/>
                </a:solidFill>
                <a:latin typeface="Zen Maru Gothic"/>
                <a:ea typeface="Zen Maru Gothic"/>
                <a:cs typeface="Zen Maru Gothic"/>
                <a:sym typeface="Zen Maru Gothic"/>
              </a:rPr>
              <a:t>「自信や可能性」の格差</a:t>
            </a:r>
            <a:endParaRPr sz="763" b="1">
              <a:solidFill>
                <a:srgbClr val="0097A7"/>
              </a:solidFill>
              <a:latin typeface="Zen Maru Gothic"/>
              <a:ea typeface="Zen Maru Gothic"/>
              <a:cs typeface="Zen Maru Gothic"/>
              <a:sym typeface="Zen Maru Gothic"/>
            </a:endParaRPr>
          </a:p>
        </p:txBody>
      </p:sp>
      <p:cxnSp>
        <p:nvCxnSpPr>
          <p:cNvPr id="357" name="Google Shape;357;p60"/>
          <p:cNvCxnSpPr>
            <a:cxnSpLocks/>
            <a:stCxn id="348" idx="2"/>
            <a:endCxn id="355" idx="0"/>
          </p:cNvCxnSpPr>
          <p:nvPr/>
        </p:nvCxnSpPr>
        <p:spPr>
          <a:xfrm flipH="1">
            <a:off x="2225570" y="2900778"/>
            <a:ext cx="13377" cy="129652"/>
          </a:xfrm>
          <a:prstGeom prst="straightConnector1">
            <a:avLst/>
          </a:prstGeom>
          <a:noFill/>
          <a:ln w="10400" cap="flat" cmpd="sng">
            <a:solidFill>
              <a:srgbClr val="595959"/>
            </a:solidFill>
            <a:prstDash val="solid"/>
            <a:round/>
            <a:headEnd type="none" w="med" len="med"/>
            <a:tailEnd type="stealth" w="med" len="med"/>
          </a:ln>
        </p:spPr>
      </p:cxnSp>
      <p:cxnSp>
        <p:nvCxnSpPr>
          <p:cNvPr id="358" name="Google Shape;358;p60"/>
          <p:cNvCxnSpPr>
            <a:stCxn id="342" idx="2"/>
            <a:endCxn id="356" idx="0"/>
          </p:cNvCxnSpPr>
          <p:nvPr/>
        </p:nvCxnSpPr>
        <p:spPr>
          <a:xfrm>
            <a:off x="2239029" y="3927366"/>
            <a:ext cx="0" cy="166200"/>
          </a:xfrm>
          <a:prstGeom prst="straightConnector1">
            <a:avLst/>
          </a:prstGeom>
          <a:noFill/>
          <a:ln w="10400" cap="flat" cmpd="sng">
            <a:solidFill>
              <a:srgbClr val="595959"/>
            </a:solidFill>
            <a:prstDash val="solid"/>
            <a:round/>
            <a:headEnd type="none" w="med" len="med"/>
            <a:tailEnd type="stealth" w="med" len="med"/>
          </a:ln>
        </p:spPr>
      </p:cxnSp>
      <p:sp>
        <p:nvSpPr>
          <p:cNvPr id="359" name="Google Shape;359;p60"/>
          <p:cNvSpPr/>
          <p:nvPr/>
        </p:nvSpPr>
        <p:spPr>
          <a:xfrm rot="10800000">
            <a:off x="2014799" y="2094146"/>
            <a:ext cx="448500" cy="81900"/>
          </a:xfrm>
          <a:prstGeom prst="triangle">
            <a:avLst>
              <a:gd name="adj" fmla="val 50000"/>
            </a:avLst>
          </a:prstGeom>
          <a:solidFill>
            <a:srgbClr val="595959"/>
          </a:solidFill>
          <a:ln w="10400" cap="flat" cmpd="sng">
            <a:solidFill>
              <a:srgbClr val="595959"/>
            </a:solidFill>
            <a:prstDash val="solid"/>
            <a:round/>
            <a:headEnd type="none" w="sm" len="sm"/>
            <a:tailEnd type="none" w="sm" len="sm"/>
          </a:ln>
        </p:spPr>
        <p:txBody>
          <a:bodyPr spcFirstLastPara="1" wrap="square" lIns="99725" tIns="99725" rIns="99725" bIns="99725" anchor="ctr" anchorCtr="0">
            <a:noAutofit/>
          </a:bodyPr>
          <a:lstStyle/>
          <a:p>
            <a:pPr marL="0" lvl="0" indent="0" algn="ctr" rtl="0">
              <a:spcBef>
                <a:spcPts val="0"/>
              </a:spcBef>
              <a:spcAft>
                <a:spcPts val="0"/>
              </a:spcAft>
              <a:buNone/>
            </a:pPr>
            <a:endParaRPr sz="1527">
              <a:latin typeface="Zen Maru Gothic"/>
              <a:ea typeface="Zen Maru Gothic"/>
              <a:cs typeface="Zen Maru Gothic"/>
              <a:sym typeface="Zen Maru Gothic"/>
            </a:endParaRPr>
          </a:p>
        </p:txBody>
      </p:sp>
      <p:sp>
        <p:nvSpPr>
          <p:cNvPr id="360" name="Google Shape;360;p60"/>
          <p:cNvSpPr/>
          <p:nvPr/>
        </p:nvSpPr>
        <p:spPr>
          <a:xfrm>
            <a:off x="4770628" y="1061383"/>
            <a:ext cx="3944700" cy="406500"/>
          </a:xfrm>
          <a:prstGeom prst="roundRect">
            <a:avLst>
              <a:gd name="adj" fmla="val 16667"/>
            </a:avLst>
          </a:prstGeom>
          <a:solidFill>
            <a:srgbClr val="666666"/>
          </a:solidFill>
          <a:ln>
            <a:noFill/>
          </a:ln>
        </p:spPr>
        <p:txBody>
          <a:bodyPr spcFirstLastPara="1" wrap="square" lIns="99725" tIns="99725" rIns="99725" bIns="99725" anchor="ctr" anchorCtr="0">
            <a:noAutofit/>
          </a:bodyPr>
          <a:lstStyle/>
          <a:p>
            <a:pPr marL="0" lvl="0" indent="0" algn="ctr" rtl="0">
              <a:spcBef>
                <a:spcPts val="0"/>
              </a:spcBef>
              <a:spcAft>
                <a:spcPts val="0"/>
              </a:spcAft>
              <a:buClr>
                <a:srgbClr val="000000"/>
              </a:buClr>
              <a:buSzPts val="1200"/>
              <a:buFont typeface="Arial"/>
              <a:buNone/>
            </a:pPr>
            <a:r>
              <a:rPr lang="ja" sz="1091" b="1">
                <a:solidFill>
                  <a:srgbClr val="FFFFFF"/>
                </a:solidFill>
                <a:latin typeface="Zen Kaku Gothic New"/>
                <a:ea typeface="Zen Kaku Gothic New"/>
                <a:cs typeface="Zen Kaku Gothic New"/>
                <a:sym typeface="Zen Kaku Gothic New"/>
              </a:rPr>
              <a:t>②困難を抱える子どもを取り巻く「社会」の構造的課題</a:t>
            </a:r>
            <a:endParaRPr sz="1091" b="1">
              <a:solidFill>
                <a:srgbClr val="FFFFFF"/>
              </a:solidFill>
              <a:latin typeface="Zen Kaku Gothic New"/>
              <a:ea typeface="Zen Kaku Gothic New"/>
              <a:cs typeface="Zen Kaku Gothic New"/>
              <a:sym typeface="Zen Kaku Gothic New"/>
            </a:endParaRPr>
          </a:p>
        </p:txBody>
      </p:sp>
      <p:cxnSp>
        <p:nvCxnSpPr>
          <p:cNvPr id="361" name="Google Shape;361;p60"/>
          <p:cNvCxnSpPr/>
          <p:nvPr/>
        </p:nvCxnSpPr>
        <p:spPr>
          <a:xfrm>
            <a:off x="7173874" y="1354092"/>
            <a:ext cx="390000" cy="0"/>
          </a:xfrm>
          <a:prstGeom prst="straightConnector1">
            <a:avLst/>
          </a:prstGeom>
          <a:noFill/>
          <a:ln w="10400" cap="flat" cmpd="sng">
            <a:solidFill>
              <a:srgbClr val="FFFFFF"/>
            </a:solidFill>
            <a:prstDash val="dash"/>
            <a:round/>
            <a:headEnd type="none" w="med" len="med"/>
            <a:tailEnd type="none" w="med" len="med"/>
          </a:ln>
        </p:spPr>
      </p:cxnSp>
      <p:sp>
        <p:nvSpPr>
          <p:cNvPr id="362" name="Google Shape;362;p60"/>
          <p:cNvSpPr/>
          <p:nvPr/>
        </p:nvSpPr>
        <p:spPr>
          <a:xfrm>
            <a:off x="6013972" y="3411679"/>
            <a:ext cx="2663400" cy="238500"/>
          </a:xfrm>
          <a:prstGeom prst="rect">
            <a:avLst/>
          </a:prstGeom>
          <a:solidFill>
            <a:srgbClr val="12AD8D"/>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1091">
                <a:solidFill>
                  <a:srgbClr val="FFFFFF"/>
                </a:solidFill>
                <a:latin typeface="Zen Maru Gothic"/>
                <a:ea typeface="Zen Maru Gothic"/>
                <a:cs typeface="Zen Maru Gothic"/>
                <a:sym typeface="Zen Maru Gothic"/>
              </a:rPr>
              <a:t>地域のリソースにおける課題</a:t>
            </a:r>
            <a:endParaRPr sz="1091">
              <a:solidFill>
                <a:srgbClr val="FFFFFF"/>
              </a:solidFill>
              <a:latin typeface="Zen Maru Gothic"/>
              <a:ea typeface="Zen Maru Gothic"/>
              <a:cs typeface="Zen Maru Gothic"/>
              <a:sym typeface="Zen Maru Gothic"/>
            </a:endParaRPr>
          </a:p>
        </p:txBody>
      </p:sp>
      <p:sp>
        <p:nvSpPr>
          <p:cNvPr id="363" name="Google Shape;363;p60"/>
          <p:cNvSpPr/>
          <p:nvPr/>
        </p:nvSpPr>
        <p:spPr>
          <a:xfrm>
            <a:off x="6013972" y="3650153"/>
            <a:ext cx="2663400" cy="1046700"/>
          </a:xfrm>
          <a:prstGeom prst="rect">
            <a:avLst/>
          </a:prstGeom>
          <a:noFill/>
          <a:ln w="10400" cap="flat" cmpd="sng">
            <a:solidFill>
              <a:srgbClr val="1AAE9A"/>
            </a:solidFill>
            <a:prstDash val="solid"/>
            <a:round/>
            <a:headEnd type="none" w="sm" len="sm"/>
            <a:tailEnd type="none" w="sm" len="sm"/>
          </a:ln>
        </p:spPr>
        <p:txBody>
          <a:bodyPr spcFirstLastPara="1" wrap="square" lIns="100675" tIns="100675" rIns="100675" bIns="100675" anchor="t" anchorCtr="0">
            <a:noAutofit/>
          </a:bodyPr>
          <a:lstStyle/>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【居場所がない】</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小規模自治体になるほど、</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u="sng">
                <a:solidFill>
                  <a:srgbClr val="595959"/>
                </a:solidFill>
                <a:latin typeface="Zen Maru Gothic"/>
                <a:ea typeface="Zen Maru Gothic"/>
                <a:cs typeface="Zen Maru Gothic"/>
                <a:sym typeface="Zen Maru Gothic"/>
              </a:rPr>
              <a:t>支援事業が地域のなかで実施されていない</a:t>
            </a:r>
            <a:endParaRPr sz="763" u="sng">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【つながりにくい】</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地理的・物理的・心理的ハードルなどによって</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u="sng">
                <a:solidFill>
                  <a:srgbClr val="595959"/>
                </a:solidFill>
                <a:latin typeface="Zen Maru Gothic"/>
                <a:ea typeface="Zen Maru Gothic"/>
                <a:cs typeface="Zen Maru Gothic"/>
                <a:sym typeface="Zen Maru Gothic"/>
              </a:rPr>
              <a:t>既存の機会や資源に繋がりにくい現状がある</a:t>
            </a:r>
            <a:endParaRPr sz="763" u="sng">
              <a:solidFill>
                <a:srgbClr val="595959"/>
              </a:solidFill>
              <a:latin typeface="Zen Maru Gothic"/>
              <a:ea typeface="Zen Maru Gothic"/>
              <a:cs typeface="Zen Maru Gothic"/>
              <a:sym typeface="Zen Maru Gothic"/>
            </a:endParaRPr>
          </a:p>
        </p:txBody>
      </p:sp>
      <p:sp>
        <p:nvSpPr>
          <p:cNvPr id="364" name="Google Shape;364;p60"/>
          <p:cNvSpPr/>
          <p:nvPr/>
        </p:nvSpPr>
        <p:spPr>
          <a:xfrm>
            <a:off x="6013972" y="2208092"/>
            <a:ext cx="2663400" cy="190800"/>
          </a:xfrm>
          <a:prstGeom prst="rect">
            <a:avLst/>
          </a:prstGeom>
          <a:solidFill>
            <a:srgbClr val="12AD8D"/>
          </a:solid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1091">
                <a:solidFill>
                  <a:srgbClr val="FFFFFF"/>
                </a:solidFill>
                <a:latin typeface="Zen Maru Gothic"/>
                <a:ea typeface="Zen Maru Gothic"/>
                <a:cs typeface="Zen Maru Gothic"/>
                <a:sym typeface="Zen Maru Gothic"/>
              </a:rPr>
              <a:t>既存の支援体制における課題</a:t>
            </a:r>
            <a:endParaRPr sz="1091">
              <a:solidFill>
                <a:srgbClr val="FFFFFF"/>
              </a:solidFill>
              <a:latin typeface="Zen Maru Gothic"/>
              <a:ea typeface="Zen Maru Gothic"/>
              <a:cs typeface="Zen Maru Gothic"/>
              <a:sym typeface="Zen Maru Gothic"/>
            </a:endParaRPr>
          </a:p>
        </p:txBody>
      </p:sp>
      <p:sp>
        <p:nvSpPr>
          <p:cNvPr id="365" name="Google Shape;365;p60"/>
          <p:cNvSpPr/>
          <p:nvPr/>
        </p:nvSpPr>
        <p:spPr>
          <a:xfrm>
            <a:off x="6013972" y="2398928"/>
            <a:ext cx="2663400" cy="501900"/>
          </a:xfrm>
          <a:prstGeom prst="rect">
            <a:avLst/>
          </a:prstGeom>
          <a:noFill/>
          <a:ln w="10400" cap="flat" cmpd="sng">
            <a:solidFill>
              <a:srgbClr val="1AAE9A"/>
            </a:solidFill>
            <a:prstDash val="solid"/>
            <a:round/>
            <a:headEnd type="none" w="sm" len="sm"/>
            <a:tailEnd type="none" w="sm" len="sm"/>
          </a:ln>
        </p:spPr>
        <p:txBody>
          <a:bodyPr spcFirstLastPara="1" wrap="square" lIns="100675" tIns="100675" rIns="100675" bIns="100675" anchor="ctr" anchorCtr="0">
            <a:noAutofit/>
          </a:bodyPr>
          <a:lstStyle/>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【手が伸ばせない】</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支援できる事業が地域の中にあっても、</a:t>
            </a:r>
            <a:endParaRPr sz="763">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763">
                <a:solidFill>
                  <a:srgbClr val="595959"/>
                </a:solidFill>
                <a:latin typeface="Zen Maru Gothic"/>
                <a:ea typeface="Zen Maru Gothic"/>
                <a:cs typeface="Zen Maru Gothic"/>
                <a:sym typeface="Zen Maru Gothic"/>
              </a:rPr>
              <a:t>当事者からの</a:t>
            </a:r>
            <a:r>
              <a:rPr lang="ja" sz="763" u="sng">
                <a:solidFill>
                  <a:srgbClr val="595959"/>
                </a:solidFill>
                <a:latin typeface="Zen Maru Gothic"/>
                <a:ea typeface="Zen Maru Gothic"/>
                <a:cs typeface="Zen Maru Gothic"/>
                <a:sym typeface="Zen Maru Gothic"/>
              </a:rPr>
              <a:t>希求がなければ動くことができない</a:t>
            </a:r>
            <a:endParaRPr sz="763" u="sng">
              <a:solidFill>
                <a:srgbClr val="595959"/>
              </a:solidFill>
              <a:latin typeface="Zen Maru Gothic"/>
              <a:ea typeface="Zen Maru Gothic"/>
              <a:cs typeface="Zen Maru Gothic"/>
              <a:sym typeface="Zen Maru Gothic"/>
            </a:endParaRPr>
          </a:p>
        </p:txBody>
      </p:sp>
      <p:cxnSp>
        <p:nvCxnSpPr>
          <p:cNvPr id="366" name="Google Shape;366;p60"/>
          <p:cNvCxnSpPr>
            <a:endCxn id="364" idx="1"/>
          </p:cNvCxnSpPr>
          <p:nvPr/>
        </p:nvCxnSpPr>
        <p:spPr>
          <a:xfrm>
            <a:off x="3952672" y="2303492"/>
            <a:ext cx="2061300" cy="0"/>
          </a:xfrm>
          <a:prstGeom prst="straightConnector1">
            <a:avLst/>
          </a:prstGeom>
          <a:noFill/>
          <a:ln w="10400" cap="flat" cmpd="sng">
            <a:solidFill>
              <a:srgbClr val="9E9E9E"/>
            </a:solidFill>
            <a:prstDash val="dash"/>
            <a:round/>
            <a:headEnd type="none" w="med" len="med"/>
            <a:tailEnd type="stealth" w="med" len="med"/>
          </a:ln>
        </p:spPr>
      </p:cxnSp>
      <p:cxnSp>
        <p:nvCxnSpPr>
          <p:cNvPr id="367" name="Google Shape;367;p60"/>
          <p:cNvCxnSpPr>
            <a:stCxn id="365" idx="2"/>
            <a:endCxn id="362" idx="0"/>
          </p:cNvCxnSpPr>
          <p:nvPr/>
        </p:nvCxnSpPr>
        <p:spPr>
          <a:xfrm>
            <a:off x="7345672" y="2900828"/>
            <a:ext cx="0" cy="510900"/>
          </a:xfrm>
          <a:prstGeom prst="straightConnector1">
            <a:avLst/>
          </a:prstGeom>
          <a:noFill/>
          <a:ln w="10400" cap="flat" cmpd="sng">
            <a:solidFill>
              <a:srgbClr val="9E9E9E"/>
            </a:solidFill>
            <a:prstDash val="dash"/>
            <a:round/>
            <a:headEnd type="none" w="med" len="med"/>
            <a:tailEnd type="stealth" w="med" len="med"/>
          </a:ln>
        </p:spPr>
      </p:cxnSp>
      <p:cxnSp>
        <p:nvCxnSpPr>
          <p:cNvPr id="368" name="Google Shape;368;p60"/>
          <p:cNvCxnSpPr>
            <a:stCxn id="362" idx="1"/>
          </p:cNvCxnSpPr>
          <p:nvPr/>
        </p:nvCxnSpPr>
        <p:spPr>
          <a:xfrm rot="10800000">
            <a:off x="3952972" y="3527029"/>
            <a:ext cx="2061000" cy="3900"/>
          </a:xfrm>
          <a:prstGeom prst="straightConnector1">
            <a:avLst/>
          </a:prstGeom>
          <a:noFill/>
          <a:ln w="10400" cap="flat" cmpd="sng">
            <a:solidFill>
              <a:srgbClr val="9E9E9E"/>
            </a:solidFill>
            <a:prstDash val="dash"/>
            <a:round/>
            <a:headEnd type="none" w="med" len="med"/>
            <a:tailEnd type="stealth" w="med" len="med"/>
          </a:ln>
        </p:spPr>
      </p:cxnSp>
      <p:sp>
        <p:nvSpPr>
          <p:cNvPr id="369" name="Google Shape;369;p60"/>
          <p:cNvSpPr txBox="1"/>
          <p:nvPr/>
        </p:nvSpPr>
        <p:spPr>
          <a:xfrm>
            <a:off x="7305740" y="3204649"/>
            <a:ext cx="1571700" cy="166200"/>
          </a:xfrm>
          <a:prstGeom prst="rect">
            <a:avLst/>
          </a:prstGeom>
          <a:noFill/>
          <a:ln>
            <a:noFill/>
          </a:ln>
        </p:spPr>
        <p:txBody>
          <a:bodyPr spcFirstLastPara="1" wrap="square" lIns="99725" tIns="99725" rIns="99725" bIns="99725" anchor="ctr" anchorCtr="0">
            <a:noAutofit/>
          </a:bodyPr>
          <a:lstStyle/>
          <a:p>
            <a:pPr marL="0" lvl="0" indent="0" algn="l" rtl="0">
              <a:spcBef>
                <a:spcPts val="0"/>
              </a:spcBef>
              <a:spcAft>
                <a:spcPts val="0"/>
              </a:spcAft>
              <a:buNone/>
            </a:pPr>
            <a:r>
              <a:rPr lang="ja" sz="654">
                <a:solidFill>
                  <a:srgbClr val="DA3B0E"/>
                </a:solidFill>
                <a:latin typeface="Zen Maru Gothic"/>
                <a:ea typeface="Zen Maru Gothic"/>
                <a:cs typeface="Zen Maru Gothic"/>
                <a:sym typeface="Zen Maru Gothic"/>
              </a:rPr>
              <a:t>本人たちが声をあげられても</a:t>
            </a:r>
            <a:endParaRPr sz="654">
              <a:solidFill>
                <a:srgbClr val="DA3B0E"/>
              </a:solidFill>
              <a:latin typeface="Zen Maru Gothic"/>
              <a:ea typeface="Zen Maru Gothic"/>
              <a:cs typeface="Zen Maru Gothic"/>
              <a:sym typeface="Zen Maru Gothic"/>
            </a:endParaRPr>
          </a:p>
          <a:p>
            <a:pPr marL="0" lvl="0" indent="0" algn="l" rtl="0">
              <a:spcBef>
                <a:spcPts val="0"/>
              </a:spcBef>
              <a:spcAft>
                <a:spcPts val="0"/>
              </a:spcAft>
              <a:buNone/>
            </a:pPr>
            <a:r>
              <a:rPr lang="ja" sz="654">
                <a:solidFill>
                  <a:srgbClr val="DA3B0E"/>
                </a:solidFill>
                <a:latin typeface="Zen Maru Gothic"/>
                <a:ea typeface="Zen Maru Gothic"/>
                <a:cs typeface="Zen Maru Gothic"/>
                <a:sym typeface="Zen Maru Gothic"/>
              </a:rPr>
              <a:t>支援できない場合がある</a:t>
            </a:r>
            <a:endParaRPr sz="654">
              <a:solidFill>
                <a:srgbClr val="DA3B0E"/>
              </a:solidFill>
              <a:latin typeface="Zen Maru Gothic"/>
              <a:ea typeface="Zen Maru Gothic"/>
              <a:cs typeface="Zen Maru Gothic"/>
              <a:sym typeface="Zen Maru Gothic"/>
            </a:endParaRPr>
          </a:p>
        </p:txBody>
      </p:sp>
      <p:sp>
        <p:nvSpPr>
          <p:cNvPr id="370" name="Google Shape;370;p60"/>
          <p:cNvSpPr txBox="1"/>
          <p:nvPr/>
        </p:nvSpPr>
        <p:spPr>
          <a:xfrm>
            <a:off x="3941705" y="2340130"/>
            <a:ext cx="1571700" cy="166200"/>
          </a:xfrm>
          <a:prstGeom prst="rect">
            <a:avLst/>
          </a:prstGeom>
          <a:noFill/>
          <a:ln>
            <a:noFill/>
          </a:ln>
        </p:spPr>
        <p:txBody>
          <a:bodyPr spcFirstLastPara="1" wrap="square" lIns="99725" tIns="99725" rIns="99725" bIns="99725" anchor="ctr" anchorCtr="0">
            <a:noAutofit/>
          </a:bodyPr>
          <a:lstStyle/>
          <a:p>
            <a:pPr marL="0" lvl="0" indent="0" algn="l" rtl="0">
              <a:spcBef>
                <a:spcPts val="0"/>
              </a:spcBef>
              <a:spcAft>
                <a:spcPts val="0"/>
              </a:spcAft>
              <a:buNone/>
            </a:pPr>
            <a:r>
              <a:rPr lang="ja" sz="654">
                <a:solidFill>
                  <a:srgbClr val="DA3B0E"/>
                </a:solidFill>
                <a:latin typeface="Zen Maru Gothic"/>
                <a:ea typeface="Zen Maru Gothic"/>
                <a:cs typeface="Zen Maru Gothic"/>
                <a:sym typeface="Zen Maru Gothic"/>
              </a:rPr>
              <a:t>当事者からの声が聞こえず、</a:t>
            </a:r>
            <a:endParaRPr sz="654">
              <a:solidFill>
                <a:srgbClr val="DA3B0E"/>
              </a:solidFill>
              <a:latin typeface="Zen Maru Gothic"/>
              <a:ea typeface="Zen Maru Gothic"/>
              <a:cs typeface="Zen Maru Gothic"/>
              <a:sym typeface="Zen Maru Gothic"/>
            </a:endParaRPr>
          </a:p>
          <a:p>
            <a:pPr marL="0" lvl="0" indent="0" algn="l" rtl="0">
              <a:spcBef>
                <a:spcPts val="0"/>
              </a:spcBef>
              <a:spcAft>
                <a:spcPts val="0"/>
              </a:spcAft>
              <a:buNone/>
            </a:pPr>
            <a:r>
              <a:rPr lang="ja" sz="654">
                <a:solidFill>
                  <a:srgbClr val="DA3B0E"/>
                </a:solidFill>
                <a:latin typeface="Zen Maru Gothic"/>
                <a:ea typeface="Zen Maru Gothic"/>
                <a:cs typeface="Zen Maru Gothic"/>
                <a:sym typeface="Zen Maru Gothic"/>
              </a:rPr>
              <a:t>家庭全体の課題が見落とされやすい</a:t>
            </a:r>
            <a:endParaRPr sz="654">
              <a:solidFill>
                <a:srgbClr val="DA3B0E"/>
              </a:solidFill>
              <a:latin typeface="Zen Maru Gothic"/>
              <a:ea typeface="Zen Maru Gothic"/>
              <a:cs typeface="Zen Maru Gothic"/>
              <a:sym typeface="Zen Maru Gothic"/>
            </a:endParaRPr>
          </a:p>
        </p:txBody>
      </p:sp>
      <p:sp>
        <p:nvSpPr>
          <p:cNvPr id="371" name="Google Shape;371;p60"/>
          <p:cNvSpPr txBox="1"/>
          <p:nvPr/>
        </p:nvSpPr>
        <p:spPr>
          <a:xfrm>
            <a:off x="4440352" y="3560734"/>
            <a:ext cx="1571700" cy="166200"/>
          </a:xfrm>
          <a:prstGeom prst="rect">
            <a:avLst/>
          </a:prstGeom>
          <a:noFill/>
          <a:ln>
            <a:noFill/>
          </a:ln>
        </p:spPr>
        <p:txBody>
          <a:bodyPr spcFirstLastPara="1" wrap="square" lIns="99725" tIns="99725" rIns="99725" bIns="99725" anchor="ctr" anchorCtr="0">
            <a:noAutofit/>
          </a:bodyPr>
          <a:lstStyle/>
          <a:p>
            <a:pPr marL="0" lvl="0" indent="0" algn="l" rtl="0">
              <a:spcBef>
                <a:spcPts val="0"/>
              </a:spcBef>
              <a:spcAft>
                <a:spcPts val="0"/>
              </a:spcAft>
              <a:buNone/>
            </a:pPr>
            <a:r>
              <a:rPr lang="ja" sz="654">
                <a:solidFill>
                  <a:srgbClr val="DA3B0E"/>
                </a:solidFill>
                <a:latin typeface="Zen Maru Gothic"/>
                <a:ea typeface="Zen Maru Gothic"/>
                <a:cs typeface="Zen Maru Gothic"/>
                <a:sym typeface="Zen Maru Gothic"/>
              </a:rPr>
              <a:t>既存の支援では、学びや支援から</a:t>
            </a:r>
            <a:endParaRPr sz="654">
              <a:solidFill>
                <a:srgbClr val="DA3B0E"/>
              </a:solidFill>
              <a:latin typeface="Zen Maru Gothic"/>
              <a:ea typeface="Zen Maru Gothic"/>
              <a:cs typeface="Zen Maru Gothic"/>
              <a:sym typeface="Zen Maru Gothic"/>
            </a:endParaRPr>
          </a:p>
          <a:p>
            <a:pPr marL="0" lvl="0" indent="0" algn="l" rtl="0">
              <a:spcBef>
                <a:spcPts val="0"/>
              </a:spcBef>
              <a:spcAft>
                <a:spcPts val="0"/>
              </a:spcAft>
              <a:buNone/>
            </a:pPr>
            <a:r>
              <a:rPr lang="ja" sz="654">
                <a:solidFill>
                  <a:srgbClr val="DA3B0E"/>
                </a:solidFill>
                <a:latin typeface="Zen Maru Gothic"/>
                <a:ea typeface="Zen Maru Gothic"/>
                <a:cs typeface="Zen Maru Gothic"/>
                <a:sym typeface="Zen Maru Gothic"/>
              </a:rPr>
              <a:t>取り残されている子どもが発生する</a:t>
            </a:r>
            <a:endParaRPr sz="654">
              <a:solidFill>
                <a:srgbClr val="DA3B0E"/>
              </a:solidFill>
              <a:latin typeface="Zen Maru Gothic"/>
              <a:ea typeface="Zen Maru Gothic"/>
              <a:cs typeface="Zen Maru Gothic"/>
              <a:sym typeface="Zen Maru Gothic"/>
            </a:endParaRPr>
          </a:p>
        </p:txBody>
      </p:sp>
      <p:sp>
        <p:nvSpPr>
          <p:cNvPr id="372" name="Google Shape;372;p60"/>
          <p:cNvSpPr txBox="1">
            <a:spLocks noGrp="1"/>
          </p:cNvSpPr>
          <p:nvPr>
            <p:ph type="title"/>
          </p:nvPr>
        </p:nvSpPr>
        <p:spPr>
          <a:xfrm>
            <a:off x="269607" y="147537"/>
            <a:ext cx="8519400" cy="57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100" b="1" dirty="0">
                <a:solidFill>
                  <a:schemeClr val="lt1"/>
                </a:solidFill>
                <a:highlight>
                  <a:srgbClr val="12AD8D"/>
                </a:highlight>
                <a:latin typeface="Zen Kaku Gothic New"/>
                <a:ea typeface="Zen Kaku Gothic New"/>
                <a:cs typeface="Zen Kaku Gothic New"/>
                <a:sym typeface="Zen Kaku Gothic New"/>
              </a:rPr>
              <a:t>実践の中から見える若者、若者支援施策の課題</a:t>
            </a:r>
            <a:endParaRPr sz="1100" b="1" dirty="0">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dirty="0">
                <a:solidFill>
                  <a:srgbClr val="12AD8D"/>
                </a:solidFill>
              </a:rPr>
              <a:t>家庭を取り巻く「家庭」と「地域」の</a:t>
            </a:r>
            <a:r>
              <a:rPr lang="ja-JP" altLang="en-US" sz="2600" dirty="0">
                <a:solidFill>
                  <a:srgbClr val="12AD8D"/>
                </a:solidFill>
              </a:rPr>
              <a:t>２</a:t>
            </a:r>
            <a:r>
              <a:rPr lang="ja" sz="2600" dirty="0">
                <a:solidFill>
                  <a:srgbClr val="12AD8D"/>
                </a:solidFill>
              </a:rPr>
              <a:t>つの構造的課題</a:t>
            </a:r>
            <a:endParaRPr sz="2600" b="1" dirty="0">
              <a:solidFill>
                <a:srgbClr val="12AD8D"/>
              </a:solidFill>
              <a:latin typeface="Zen Kaku Gothic New"/>
              <a:ea typeface="Zen Kaku Gothic New"/>
              <a:cs typeface="Zen Kaku Gothic New"/>
              <a:sym typeface="Zen Kaku Gothic New"/>
            </a:endParaRPr>
          </a:p>
        </p:txBody>
      </p:sp>
      <p:pic>
        <p:nvPicPr>
          <p:cNvPr id="373" name="Google Shape;373;p60"/>
          <p:cNvPicPr preferRelativeResize="0"/>
          <p:nvPr/>
        </p:nvPicPr>
        <p:blipFill rotWithShape="1">
          <a:blip r:embed="rId3">
            <a:alphaModFix/>
          </a:blip>
          <a:srcRect/>
          <a:stretch/>
        </p:blipFill>
        <p:spPr>
          <a:xfrm>
            <a:off x="7845376" y="35836"/>
            <a:ext cx="1268400" cy="443950"/>
          </a:xfrm>
          <a:prstGeom prst="rect">
            <a:avLst/>
          </a:prstGeom>
          <a:noFill/>
          <a:ln>
            <a:noFill/>
          </a:ln>
        </p:spPr>
      </p:pic>
      <p:sp>
        <p:nvSpPr>
          <p:cNvPr id="374" name="Google Shape;374;p6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13</a:t>
            </a:fld>
            <a:endParaRPr/>
          </a:p>
        </p:txBody>
      </p:sp>
      <p:sp>
        <p:nvSpPr>
          <p:cNvPr id="375" name="Google Shape;375;p60"/>
          <p:cNvSpPr/>
          <p:nvPr/>
        </p:nvSpPr>
        <p:spPr>
          <a:xfrm>
            <a:off x="4770625" y="4662950"/>
            <a:ext cx="3906600" cy="406500"/>
          </a:xfrm>
          <a:prstGeom prst="roundRect">
            <a:avLst>
              <a:gd name="adj" fmla="val 16667"/>
            </a:avLst>
          </a:prstGeom>
          <a:noFill/>
          <a:ln>
            <a:noFill/>
          </a:ln>
        </p:spPr>
        <p:txBody>
          <a:bodyPr spcFirstLastPara="1" wrap="square" lIns="99725" tIns="99725" rIns="99725" bIns="99725" anchor="ctr" anchorCtr="0">
            <a:noAutofit/>
          </a:bodyPr>
          <a:lstStyle/>
          <a:p>
            <a:pPr marL="0" lvl="0" indent="0" algn="r" rtl="0">
              <a:spcBef>
                <a:spcPts val="0"/>
              </a:spcBef>
              <a:spcAft>
                <a:spcPts val="0"/>
              </a:spcAft>
              <a:buClr>
                <a:srgbClr val="000000"/>
              </a:buClr>
              <a:buSzPts val="1200"/>
              <a:buFont typeface="Arial"/>
              <a:buNone/>
            </a:pPr>
            <a:r>
              <a:rPr lang="ja" sz="1091" b="1">
                <a:solidFill>
                  <a:schemeClr val="dk2"/>
                </a:solidFill>
                <a:latin typeface="Zen Kaku Gothic New"/>
                <a:ea typeface="Zen Kaku Gothic New"/>
                <a:cs typeface="Zen Kaku Gothic New"/>
                <a:sym typeface="Zen Kaku Gothic New"/>
              </a:rPr>
              <a:t>※地域による特徴も見られる</a:t>
            </a:r>
            <a:endParaRPr sz="1091" b="1">
              <a:solidFill>
                <a:schemeClr val="dk2"/>
              </a:solidFill>
              <a:latin typeface="Zen Kaku Gothic New"/>
              <a:ea typeface="Zen Kaku Gothic New"/>
              <a:cs typeface="Zen Kaku Gothic New"/>
              <a:sym typeface="Zen Kaku Gothic New"/>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61"/>
          <p:cNvSpPr txBox="1">
            <a:spLocks noGrp="1"/>
          </p:cNvSpPr>
          <p:nvPr>
            <p:ph type="title"/>
          </p:nvPr>
        </p:nvSpPr>
        <p:spPr>
          <a:xfrm>
            <a:off x="269607" y="147537"/>
            <a:ext cx="8519400" cy="57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実践の中から見える若者、若者支援施策の課題</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（１）「本人が声をあげたら」に依存する支援体制</a:t>
            </a:r>
            <a:endParaRPr sz="2600" b="1">
              <a:solidFill>
                <a:srgbClr val="12AD8D"/>
              </a:solidFill>
              <a:latin typeface="Zen Kaku Gothic New"/>
              <a:ea typeface="Zen Kaku Gothic New"/>
              <a:cs typeface="Zen Kaku Gothic New"/>
              <a:sym typeface="Zen Kaku Gothic New"/>
            </a:endParaRPr>
          </a:p>
        </p:txBody>
      </p:sp>
      <p:sp>
        <p:nvSpPr>
          <p:cNvPr id="381" name="Google Shape;381;p61"/>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382" name="Google Shape;382;p61"/>
          <p:cNvPicPr preferRelativeResize="0"/>
          <p:nvPr/>
        </p:nvPicPr>
        <p:blipFill rotWithShape="1">
          <a:blip r:embed="rId3">
            <a:alphaModFix/>
          </a:blip>
          <a:srcRect/>
          <a:stretch/>
        </p:blipFill>
        <p:spPr>
          <a:xfrm>
            <a:off x="7845376" y="35836"/>
            <a:ext cx="1268400" cy="443950"/>
          </a:xfrm>
          <a:prstGeom prst="rect">
            <a:avLst/>
          </a:prstGeom>
          <a:noFill/>
          <a:ln>
            <a:noFill/>
          </a:ln>
        </p:spPr>
      </p:pic>
      <p:sp>
        <p:nvSpPr>
          <p:cNvPr id="383" name="Google Shape;383;p6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14</a:t>
            </a:fld>
            <a:endParaRPr/>
          </a:p>
        </p:txBody>
      </p:sp>
      <p:sp>
        <p:nvSpPr>
          <p:cNvPr id="384" name="Google Shape;384;p61"/>
          <p:cNvSpPr txBox="1"/>
          <p:nvPr/>
        </p:nvSpPr>
        <p:spPr>
          <a:xfrm>
            <a:off x="463875" y="783225"/>
            <a:ext cx="8207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dirty="0">
                <a:solidFill>
                  <a:srgbClr val="073763"/>
                </a:solidFill>
                <a:latin typeface="Zen Maru Gothic"/>
                <a:ea typeface="Zen Maru Gothic"/>
                <a:cs typeface="Zen Maru Gothic"/>
                <a:sym typeface="Zen Maru Gothic"/>
              </a:rPr>
              <a:t>各地に</a:t>
            </a:r>
            <a:r>
              <a:rPr lang="ja-JP" altLang="en-US" b="1" dirty="0">
                <a:solidFill>
                  <a:srgbClr val="073763"/>
                </a:solidFill>
                <a:latin typeface="Zen Maru Gothic"/>
                <a:ea typeface="Zen Maru Gothic"/>
                <a:cs typeface="Zen Maru Gothic"/>
                <a:sym typeface="Zen Maru Gothic"/>
              </a:rPr>
              <a:t>さまざま</a:t>
            </a:r>
            <a:r>
              <a:rPr lang="ja" b="1" dirty="0">
                <a:solidFill>
                  <a:srgbClr val="073763"/>
                </a:solidFill>
                <a:latin typeface="Zen Maru Gothic"/>
                <a:ea typeface="Zen Maru Gothic"/>
                <a:cs typeface="Zen Maru Gothic"/>
                <a:sym typeface="Zen Maru Gothic"/>
              </a:rPr>
              <a:t>な支援制度があるが、</a:t>
            </a:r>
            <a:br>
              <a:rPr lang="ja" b="1" dirty="0">
                <a:solidFill>
                  <a:srgbClr val="073763"/>
                </a:solidFill>
                <a:latin typeface="Zen Maru Gothic"/>
                <a:ea typeface="Zen Maru Gothic"/>
                <a:cs typeface="Zen Maru Gothic"/>
                <a:sym typeface="Zen Maru Gothic"/>
              </a:rPr>
            </a:br>
            <a:r>
              <a:rPr lang="ja" b="1" dirty="0">
                <a:solidFill>
                  <a:srgbClr val="073763"/>
                </a:solidFill>
                <a:highlight>
                  <a:srgbClr val="CCF7ED"/>
                </a:highlight>
                <a:latin typeface="Zen Maru Gothic"/>
                <a:ea typeface="Zen Maru Gothic"/>
                <a:cs typeface="Zen Maru Gothic"/>
                <a:sym typeface="Zen Maru Gothic"/>
              </a:rPr>
              <a:t>当事者が声を上げられなければ支援を届けることも、受けることもできない構造的な課題</a:t>
            </a:r>
            <a:r>
              <a:rPr lang="ja" b="1" dirty="0">
                <a:solidFill>
                  <a:srgbClr val="073763"/>
                </a:solidFill>
                <a:latin typeface="Zen Maru Gothic"/>
                <a:ea typeface="Zen Maru Gothic"/>
                <a:cs typeface="Zen Maru Gothic"/>
                <a:sym typeface="Zen Maru Gothic"/>
              </a:rPr>
              <a:t>がある</a:t>
            </a:r>
            <a:r>
              <a:rPr lang="ja-JP" altLang="en-US" b="1" dirty="0">
                <a:solidFill>
                  <a:srgbClr val="073763"/>
                </a:solidFill>
                <a:latin typeface="Zen Maru Gothic"/>
                <a:ea typeface="Zen Maru Gothic"/>
                <a:cs typeface="Zen Maru Gothic"/>
                <a:sym typeface="Zen Maru Gothic"/>
              </a:rPr>
              <a:t>。</a:t>
            </a:r>
            <a:endParaRPr b="1" dirty="0">
              <a:solidFill>
                <a:srgbClr val="073763"/>
              </a:solidFill>
              <a:latin typeface="Zen Maru Gothic"/>
              <a:ea typeface="Zen Maru Gothic"/>
              <a:cs typeface="Zen Maru Gothic"/>
              <a:sym typeface="Zen Maru Gothic"/>
            </a:endParaRPr>
          </a:p>
        </p:txBody>
      </p:sp>
      <p:sp>
        <p:nvSpPr>
          <p:cNvPr id="385" name="Google Shape;385;p61"/>
          <p:cNvSpPr/>
          <p:nvPr/>
        </p:nvSpPr>
        <p:spPr>
          <a:xfrm>
            <a:off x="657970" y="1532087"/>
            <a:ext cx="3824400" cy="3229500"/>
          </a:xfrm>
          <a:prstGeom prst="rect">
            <a:avLst/>
          </a:prstGeom>
          <a:solidFill>
            <a:srgbClr val="F9FAFB"/>
          </a:solidFill>
          <a:ln w="8850" cap="flat" cmpd="sng">
            <a:solidFill>
              <a:srgbClr val="D1D5DB"/>
            </a:solidFill>
            <a:prstDash val="solid"/>
            <a:round/>
            <a:headEnd type="none" w="sm" len="sm"/>
            <a:tailEnd type="none" w="sm" len="sm"/>
          </a:ln>
        </p:spPr>
        <p:txBody>
          <a:bodyPr spcFirstLastPara="1" wrap="square" lIns="84975" tIns="84975" rIns="84975" bIns="84975" anchor="ctr" anchorCtr="0">
            <a:noAutofit/>
          </a:bodyPr>
          <a:lstStyle/>
          <a:p>
            <a:pPr marL="0" marR="0" lvl="0" indent="0" algn="l" rtl="0">
              <a:lnSpc>
                <a:spcPct val="100000"/>
              </a:lnSpc>
              <a:spcBef>
                <a:spcPts val="0"/>
              </a:spcBef>
              <a:spcAft>
                <a:spcPts val="0"/>
              </a:spcAft>
              <a:buClr>
                <a:srgbClr val="000000"/>
              </a:buClr>
              <a:buSzPts val="1301"/>
              <a:buFont typeface="Arial"/>
              <a:buNone/>
            </a:pPr>
            <a:endParaRPr sz="1301" b="0" i="0" u="none" strike="noStrike" cap="none">
              <a:solidFill>
                <a:srgbClr val="000000"/>
              </a:solidFill>
              <a:latin typeface="Arial"/>
              <a:ea typeface="Arial"/>
              <a:cs typeface="Arial"/>
              <a:sym typeface="Arial"/>
            </a:endParaRPr>
          </a:p>
        </p:txBody>
      </p:sp>
      <p:sp>
        <p:nvSpPr>
          <p:cNvPr id="386" name="Google Shape;386;p61"/>
          <p:cNvSpPr/>
          <p:nvPr/>
        </p:nvSpPr>
        <p:spPr>
          <a:xfrm>
            <a:off x="657970" y="1532087"/>
            <a:ext cx="68100" cy="3229500"/>
          </a:xfrm>
          <a:prstGeom prst="rect">
            <a:avLst/>
          </a:prstGeom>
          <a:solidFill>
            <a:srgbClr val="1E3A8A"/>
          </a:solidFill>
          <a:ln w="11800" cap="flat" cmpd="sng">
            <a:solidFill>
              <a:srgbClr val="1E3A8A"/>
            </a:solidFill>
            <a:prstDash val="solid"/>
            <a:round/>
            <a:headEnd type="none" w="sm" len="sm"/>
            <a:tailEnd type="none" w="sm" len="sm"/>
          </a:ln>
        </p:spPr>
        <p:txBody>
          <a:bodyPr spcFirstLastPara="1" wrap="square" lIns="84975" tIns="84975" rIns="84975" bIns="84975" anchor="ctr" anchorCtr="0">
            <a:noAutofit/>
          </a:bodyPr>
          <a:lstStyle/>
          <a:p>
            <a:pPr marL="0" marR="0" lvl="0" indent="0" algn="l" rtl="0">
              <a:lnSpc>
                <a:spcPct val="100000"/>
              </a:lnSpc>
              <a:spcBef>
                <a:spcPts val="0"/>
              </a:spcBef>
              <a:spcAft>
                <a:spcPts val="0"/>
              </a:spcAft>
              <a:buClr>
                <a:srgbClr val="000000"/>
              </a:buClr>
              <a:buSzPts val="1301"/>
              <a:buFont typeface="Arial"/>
              <a:buNone/>
            </a:pPr>
            <a:endParaRPr sz="1301" b="0" i="0" u="none" strike="noStrike" cap="none">
              <a:solidFill>
                <a:srgbClr val="000000"/>
              </a:solidFill>
              <a:latin typeface="Arial"/>
              <a:ea typeface="Arial"/>
              <a:cs typeface="Arial"/>
              <a:sym typeface="Arial"/>
            </a:endParaRPr>
          </a:p>
        </p:txBody>
      </p:sp>
      <p:sp>
        <p:nvSpPr>
          <p:cNvPr id="387" name="Google Shape;387;p61"/>
          <p:cNvSpPr/>
          <p:nvPr/>
        </p:nvSpPr>
        <p:spPr>
          <a:xfrm>
            <a:off x="870444" y="1685068"/>
            <a:ext cx="3441900" cy="271800"/>
          </a:xfrm>
          <a:prstGeom prst="rect">
            <a:avLst/>
          </a:prstGeom>
          <a:solidFill>
            <a:srgbClr val="EEF2FF"/>
          </a:solidFill>
          <a:ln w="11800" cap="flat" cmpd="sng">
            <a:solidFill>
              <a:srgbClr val="EEF2FF"/>
            </a:solidFill>
            <a:prstDash val="solid"/>
            <a:round/>
            <a:headEnd type="none" w="sm" len="sm"/>
            <a:tailEnd type="none" w="sm" len="sm"/>
          </a:ln>
        </p:spPr>
        <p:txBody>
          <a:bodyPr spcFirstLastPara="1" wrap="square" lIns="84975" tIns="84975" rIns="84975" bIns="84975" anchor="ctr" anchorCtr="0">
            <a:noAutofit/>
          </a:bodyPr>
          <a:lstStyle/>
          <a:p>
            <a:pPr marL="0" marR="0" lvl="0" indent="0" algn="l" rtl="0">
              <a:lnSpc>
                <a:spcPct val="100000"/>
              </a:lnSpc>
              <a:spcBef>
                <a:spcPts val="0"/>
              </a:spcBef>
              <a:spcAft>
                <a:spcPts val="0"/>
              </a:spcAft>
              <a:buClr>
                <a:srgbClr val="000000"/>
              </a:buClr>
              <a:buSzPts val="1301"/>
              <a:buFont typeface="Arial"/>
              <a:buNone/>
            </a:pPr>
            <a:endParaRPr sz="1301" b="0" i="0" u="none" strike="noStrike" cap="none">
              <a:solidFill>
                <a:srgbClr val="000000"/>
              </a:solidFill>
              <a:latin typeface="Arial"/>
              <a:ea typeface="Arial"/>
              <a:cs typeface="Arial"/>
              <a:sym typeface="Arial"/>
            </a:endParaRPr>
          </a:p>
        </p:txBody>
      </p:sp>
      <p:sp>
        <p:nvSpPr>
          <p:cNvPr id="388" name="Google Shape;388;p61"/>
          <p:cNvSpPr/>
          <p:nvPr/>
        </p:nvSpPr>
        <p:spPr>
          <a:xfrm>
            <a:off x="912939" y="1685068"/>
            <a:ext cx="3357300" cy="271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E3A8A"/>
              </a:buClr>
              <a:buSzPts val="929"/>
              <a:buFont typeface="Arial"/>
              <a:buNone/>
            </a:pPr>
            <a:r>
              <a:rPr lang="ja" sz="929" b="1" i="0" u="none" strike="noStrike" cap="none">
                <a:solidFill>
                  <a:srgbClr val="1E3A8A"/>
                </a:solidFill>
                <a:latin typeface="Zen Maru Gothic"/>
                <a:ea typeface="Zen Maru Gothic"/>
                <a:cs typeface="Zen Maru Gothic"/>
                <a:sym typeface="Zen Maru Gothic"/>
              </a:rPr>
              <a:t>類型①　声を上げる「意欲」すらわかない</a:t>
            </a:r>
            <a:endParaRPr sz="929" i="0" u="none" strike="noStrike" cap="none">
              <a:solidFill>
                <a:srgbClr val="000000"/>
              </a:solidFill>
              <a:latin typeface="Zen Maru Gothic"/>
              <a:ea typeface="Zen Maru Gothic"/>
              <a:cs typeface="Zen Maru Gothic"/>
              <a:sym typeface="Zen Maru Gothic"/>
            </a:endParaRPr>
          </a:p>
        </p:txBody>
      </p:sp>
      <p:sp>
        <p:nvSpPr>
          <p:cNvPr id="389" name="Google Shape;389;p61"/>
          <p:cNvSpPr/>
          <p:nvPr/>
        </p:nvSpPr>
        <p:spPr>
          <a:xfrm>
            <a:off x="870444" y="2025026"/>
            <a:ext cx="3484800" cy="33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11827"/>
              </a:buClr>
              <a:buSzPts val="1255"/>
              <a:buFont typeface="Arial"/>
              <a:buNone/>
            </a:pPr>
            <a:r>
              <a:rPr lang="ja" sz="1255" b="1" i="0" u="none" strike="noStrike" cap="none">
                <a:solidFill>
                  <a:srgbClr val="111827"/>
                </a:solidFill>
                <a:latin typeface="Zen Maru Gothic"/>
                <a:ea typeface="Zen Maru Gothic"/>
                <a:cs typeface="Zen Maru Gothic"/>
                <a:sym typeface="Zen Maru Gothic"/>
              </a:rPr>
              <a:t>本人も保護者も困り感を持たない家庭</a:t>
            </a:r>
            <a:endParaRPr sz="1255" i="0" u="none" strike="noStrike" cap="none">
              <a:solidFill>
                <a:srgbClr val="000000"/>
              </a:solidFill>
              <a:latin typeface="Zen Maru Gothic"/>
              <a:ea typeface="Zen Maru Gothic"/>
              <a:cs typeface="Zen Maru Gothic"/>
              <a:sym typeface="Zen Maru Gothic"/>
            </a:endParaRPr>
          </a:p>
        </p:txBody>
      </p:sp>
      <p:cxnSp>
        <p:nvCxnSpPr>
          <p:cNvPr id="390" name="Google Shape;390;p61"/>
          <p:cNvCxnSpPr/>
          <p:nvPr/>
        </p:nvCxnSpPr>
        <p:spPr>
          <a:xfrm>
            <a:off x="870444" y="2424476"/>
            <a:ext cx="3484800" cy="0"/>
          </a:xfrm>
          <a:prstGeom prst="straightConnector1">
            <a:avLst/>
          </a:prstGeom>
          <a:noFill/>
          <a:ln w="8850" cap="flat" cmpd="sng">
            <a:solidFill>
              <a:srgbClr val="D1D5DB"/>
            </a:solidFill>
            <a:prstDash val="solid"/>
            <a:round/>
            <a:headEnd type="none" w="sm" len="sm"/>
            <a:tailEnd type="none" w="sm" len="sm"/>
          </a:ln>
        </p:spPr>
      </p:cxnSp>
      <p:sp>
        <p:nvSpPr>
          <p:cNvPr id="391" name="Google Shape;391;p61"/>
          <p:cNvSpPr/>
          <p:nvPr/>
        </p:nvSpPr>
        <p:spPr>
          <a:xfrm>
            <a:off x="870444" y="2509466"/>
            <a:ext cx="3484800" cy="18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E3A8A"/>
              </a:buClr>
              <a:buSzPts val="837"/>
              <a:buFont typeface="Arial"/>
              <a:buNone/>
            </a:pPr>
            <a:r>
              <a:rPr lang="ja" sz="837" b="1" i="0" u="none" strike="noStrike" cap="none">
                <a:solidFill>
                  <a:srgbClr val="1E3A8A"/>
                </a:solidFill>
                <a:latin typeface="Zen Maru Gothic"/>
                <a:ea typeface="Zen Maru Gothic"/>
                <a:cs typeface="Zen Maru Gothic"/>
                <a:sym typeface="Zen Maru Gothic"/>
              </a:rPr>
              <a:t>家庭の状況</a:t>
            </a:r>
            <a:endParaRPr sz="837" i="0" u="none" strike="noStrike" cap="none">
              <a:solidFill>
                <a:srgbClr val="000000"/>
              </a:solidFill>
              <a:latin typeface="Zen Maru Gothic"/>
              <a:ea typeface="Zen Maru Gothic"/>
              <a:cs typeface="Zen Maru Gothic"/>
              <a:sym typeface="Zen Maru Gothic"/>
            </a:endParaRPr>
          </a:p>
        </p:txBody>
      </p:sp>
      <p:sp>
        <p:nvSpPr>
          <p:cNvPr id="392" name="Google Shape;392;p61"/>
          <p:cNvSpPr/>
          <p:nvPr/>
        </p:nvSpPr>
        <p:spPr>
          <a:xfrm>
            <a:off x="870444" y="2713441"/>
            <a:ext cx="3484800" cy="47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F2937"/>
              </a:buClr>
              <a:buSzPts val="883"/>
              <a:buFont typeface="Arial"/>
              <a:buNone/>
            </a:pPr>
            <a:r>
              <a:rPr lang="ja" sz="883" i="0" u="none" strike="noStrike" cap="none">
                <a:solidFill>
                  <a:srgbClr val="1F2937"/>
                </a:solidFill>
                <a:latin typeface="Zen Maru Gothic"/>
                <a:ea typeface="Zen Maru Gothic"/>
                <a:cs typeface="Zen Maru Gothic"/>
                <a:sym typeface="Zen Maru Gothic"/>
              </a:rPr>
              <a:t>母子家庭(母・本人・妹)。母は朝昼晩と複数の仕事を掛け持ち、ネグレクト傾向。本人は長期不登校だが、妹の世話を本人が担っている可能性が高い。</a:t>
            </a:r>
            <a:endParaRPr sz="883" i="0" u="none" strike="noStrike" cap="none">
              <a:solidFill>
                <a:srgbClr val="000000"/>
              </a:solidFill>
              <a:latin typeface="Zen Maru Gothic"/>
              <a:ea typeface="Zen Maru Gothic"/>
              <a:cs typeface="Zen Maru Gothic"/>
              <a:sym typeface="Zen Maru Gothic"/>
            </a:endParaRPr>
          </a:p>
        </p:txBody>
      </p:sp>
      <p:sp>
        <p:nvSpPr>
          <p:cNvPr id="393" name="Google Shape;393;p61"/>
          <p:cNvSpPr/>
          <p:nvPr/>
        </p:nvSpPr>
        <p:spPr>
          <a:xfrm>
            <a:off x="870444" y="3217711"/>
            <a:ext cx="3484800" cy="18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E3A8A"/>
              </a:buClr>
              <a:buSzPts val="837"/>
              <a:buFont typeface="Arial"/>
              <a:buNone/>
            </a:pPr>
            <a:r>
              <a:rPr lang="ja" sz="837" b="1" i="0" u="none" strike="noStrike" cap="none" dirty="0">
                <a:solidFill>
                  <a:srgbClr val="1E3A8A"/>
                </a:solidFill>
                <a:latin typeface="Zen Maru Gothic"/>
                <a:ea typeface="Zen Maru Gothic"/>
                <a:cs typeface="Zen Maru Gothic"/>
                <a:sym typeface="Zen Maru Gothic"/>
              </a:rPr>
              <a:t>本人・保護者の状態</a:t>
            </a:r>
            <a:endParaRPr sz="837" i="0" u="none" strike="noStrike" cap="none" dirty="0">
              <a:solidFill>
                <a:srgbClr val="000000"/>
              </a:solidFill>
              <a:latin typeface="Zen Maru Gothic"/>
              <a:ea typeface="Zen Maru Gothic"/>
              <a:cs typeface="Zen Maru Gothic"/>
              <a:sym typeface="Zen Maru Gothic"/>
            </a:endParaRPr>
          </a:p>
        </p:txBody>
      </p:sp>
      <p:sp>
        <p:nvSpPr>
          <p:cNvPr id="394" name="Google Shape;394;p61"/>
          <p:cNvSpPr/>
          <p:nvPr/>
        </p:nvSpPr>
        <p:spPr>
          <a:xfrm>
            <a:off x="870444" y="3421686"/>
            <a:ext cx="3484800" cy="47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F2937"/>
              </a:buClr>
              <a:buSzPts val="883"/>
              <a:buFont typeface="Arial"/>
              <a:buNone/>
            </a:pPr>
            <a:r>
              <a:rPr lang="ja" sz="883" i="0" u="none" strike="noStrike" cap="none" dirty="0">
                <a:solidFill>
                  <a:srgbClr val="1F2937"/>
                </a:solidFill>
                <a:latin typeface="Zen Maru Gothic"/>
                <a:ea typeface="Zen Maru Gothic"/>
                <a:cs typeface="Zen Maru Gothic"/>
                <a:sym typeface="Zen Maru Gothic"/>
              </a:rPr>
              <a:t>本人は「今の状況に困っていない」と話す。イラストが好き。保護者も学校に行けていないことや生活状況に課題を感じていない。</a:t>
            </a:r>
            <a:endParaRPr sz="883" i="0" u="none" strike="noStrike" cap="none" dirty="0">
              <a:solidFill>
                <a:srgbClr val="000000"/>
              </a:solidFill>
              <a:latin typeface="Zen Maru Gothic"/>
              <a:ea typeface="Zen Maru Gothic"/>
              <a:cs typeface="Zen Maru Gothic"/>
              <a:sym typeface="Zen Maru Gothic"/>
            </a:endParaRPr>
          </a:p>
        </p:txBody>
      </p:sp>
      <p:sp>
        <p:nvSpPr>
          <p:cNvPr id="395" name="Google Shape;395;p61"/>
          <p:cNvSpPr/>
          <p:nvPr/>
        </p:nvSpPr>
        <p:spPr>
          <a:xfrm>
            <a:off x="870444" y="3925956"/>
            <a:ext cx="3484800" cy="18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E3A8A"/>
              </a:buClr>
              <a:buSzPts val="837"/>
              <a:buFont typeface="Arial"/>
              <a:buNone/>
            </a:pPr>
            <a:r>
              <a:rPr lang="ja" sz="837" b="1" i="0" u="none" strike="noStrike" cap="none">
                <a:solidFill>
                  <a:srgbClr val="1E3A8A"/>
                </a:solidFill>
                <a:latin typeface="Zen Maru Gothic"/>
                <a:ea typeface="Zen Maru Gothic"/>
                <a:cs typeface="Zen Maru Gothic"/>
                <a:sym typeface="Zen Maru Gothic"/>
              </a:rPr>
              <a:t>なぜ声が上がらないか</a:t>
            </a:r>
            <a:endParaRPr sz="837" i="0" u="none" strike="noStrike" cap="none">
              <a:solidFill>
                <a:srgbClr val="000000"/>
              </a:solidFill>
              <a:latin typeface="Zen Maru Gothic"/>
              <a:ea typeface="Zen Maru Gothic"/>
              <a:cs typeface="Zen Maru Gothic"/>
              <a:sym typeface="Zen Maru Gothic"/>
            </a:endParaRPr>
          </a:p>
        </p:txBody>
      </p:sp>
      <p:sp>
        <p:nvSpPr>
          <p:cNvPr id="396" name="Google Shape;396;p61"/>
          <p:cNvSpPr/>
          <p:nvPr/>
        </p:nvSpPr>
        <p:spPr>
          <a:xfrm>
            <a:off x="870444" y="4129931"/>
            <a:ext cx="3484800" cy="47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F2937"/>
              </a:buClr>
              <a:buSzPts val="883"/>
              <a:buFont typeface="Arial"/>
              <a:buNone/>
            </a:pPr>
            <a:r>
              <a:rPr lang="ja" sz="883" i="0" u="none" strike="noStrike" cap="none" dirty="0">
                <a:solidFill>
                  <a:srgbClr val="1F2937"/>
                </a:solidFill>
                <a:latin typeface="Zen Maru Gothic"/>
                <a:ea typeface="Zen Maru Gothic"/>
                <a:cs typeface="Zen Maru Gothic"/>
                <a:sym typeface="Zen Maru Gothic"/>
              </a:rPr>
              <a:t>そもそも「困っている」という認識が本人にも保護者にもない。制度は「本人</a:t>
            </a:r>
            <a:r>
              <a:rPr lang="ja-JP" altLang="en-US" sz="883" i="0" u="none" strike="noStrike" cap="none" dirty="0">
                <a:solidFill>
                  <a:srgbClr val="1F2937"/>
                </a:solidFill>
                <a:latin typeface="Zen Maru Gothic"/>
                <a:ea typeface="Zen Maru Gothic"/>
                <a:cs typeface="Zen Maru Gothic"/>
                <a:sym typeface="Zen Maru Gothic"/>
              </a:rPr>
              <a:t>／</a:t>
            </a:r>
            <a:r>
              <a:rPr lang="ja" sz="883" i="0" u="none" strike="noStrike" cap="none" dirty="0">
                <a:solidFill>
                  <a:srgbClr val="1F2937"/>
                </a:solidFill>
                <a:latin typeface="Zen Maru Gothic"/>
                <a:ea typeface="Zen Maru Gothic"/>
                <a:cs typeface="Zen Maru Gothic"/>
                <a:sym typeface="Zen Maru Gothic"/>
              </a:rPr>
              <a:t>保護者の相談」を入口とするため、ニーズが言語化されないかぎり支援は届かない。</a:t>
            </a:r>
            <a:endParaRPr sz="883" i="0" u="none" strike="noStrike" cap="none" dirty="0">
              <a:solidFill>
                <a:srgbClr val="000000"/>
              </a:solidFill>
              <a:latin typeface="Zen Maru Gothic"/>
              <a:ea typeface="Zen Maru Gothic"/>
              <a:cs typeface="Zen Maru Gothic"/>
              <a:sym typeface="Zen Maru Gothic"/>
            </a:endParaRPr>
          </a:p>
        </p:txBody>
      </p:sp>
      <p:sp>
        <p:nvSpPr>
          <p:cNvPr id="397" name="Google Shape;397;p61"/>
          <p:cNvSpPr/>
          <p:nvPr/>
        </p:nvSpPr>
        <p:spPr>
          <a:xfrm>
            <a:off x="4652483" y="1532087"/>
            <a:ext cx="3824400" cy="3229500"/>
          </a:xfrm>
          <a:prstGeom prst="rect">
            <a:avLst/>
          </a:prstGeom>
          <a:solidFill>
            <a:srgbClr val="F9FAFB"/>
          </a:solidFill>
          <a:ln w="8850" cap="flat" cmpd="sng">
            <a:solidFill>
              <a:srgbClr val="D1D5DB"/>
            </a:solidFill>
            <a:prstDash val="solid"/>
            <a:round/>
            <a:headEnd type="none" w="sm" len="sm"/>
            <a:tailEnd type="none" w="sm" len="sm"/>
          </a:ln>
        </p:spPr>
        <p:txBody>
          <a:bodyPr spcFirstLastPara="1" wrap="square" lIns="84975" tIns="84975" rIns="84975" bIns="84975" anchor="ctr" anchorCtr="0">
            <a:noAutofit/>
          </a:bodyPr>
          <a:lstStyle/>
          <a:p>
            <a:pPr marL="0" marR="0" lvl="0" indent="0" algn="l" rtl="0">
              <a:lnSpc>
                <a:spcPct val="100000"/>
              </a:lnSpc>
              <a:spcBef>
                <a:spcPts val="0"/>
              </a:spcBef>
              <a:spcAft>
                <a:spcPts val="0"/>
              </a:spcAft>
              <a:buClr>
                <a:srgbClr val="000000"/>
              </a:buClr>
              <a:buSzPts val="1301"/>
              <a:buFont typeface="Arial"/>
              <a:buNone/>
            </a:pPr>
            <a:endParaRPr sz="1301" b="0" i="0" u="none" strike="noStrike" cap="none">
              <a:solidFill>
                <a:srgbClr val="000000"/>
              </a:solidFill>
              <a:latin typeface="Arial"/>
              <a:ea typeface="Arial"/>
              <a:cs typeface="Arial"/>
              <a:sym typeface="Arial"/>
            </a:endParaRPr>
          </a:p>
        </p:txBody>
      </p:sp>
      <p:sp>
        <p:nvSpPr>
          <p:cNvPr id="398" name="Google Shape;398;p61"/>
          <p:cNvSpPr/>
          <p:nvPr/>
        </p:nvSpPr>
        <p:spPr>
          <a:xfrm>
            <a:off x="4652483" y="1532087"/>
            <a:ext cx="68100" cy="3229500"/>
          </a:xfrm>
          <a:prstGeom prst="rect">
            <a:avLst/>
          </a:prstGeom>
          <a:solidFill>
            <a:srgbClr val="1E3A8A"/>
          </a:solidFill>
          <a:ln w="11800" cap="flat" cmpd="sng">
            <a:solidFill>
              <a:srgbClr val="1E3A8A"/>
            </a:solidFill>
            <a:prstDash val="solid"/>
            <a:round/>
            <a:headEnd type="none" w="sm" len="sm"/>
            <a:tailEnd type="none" w="sm" len="sm"/>
          </a:ln>
        </p:spPr>
        <p:txBody>
          <a:bodyPr spcFirstLastPara="1" wrap="square" lIns="84975" tIns="84975" rIns="84975" bIns="84975" anchor="ctr" anchorCtr="0">
            <a:noAutofit/>
          </a:bodyPr>
          <a:lstStyle/>
          <a:p>
            <a:pPr marL="0" marR="0" lvl="0" indent="0" algn="l" rtl="0">
              <a:lnSpc>
                <a:spcPct val="100000"/>
              </a:lnSpc>
              <a:spcBef>
                <a:spcPts val="0"/>
              </a:spcBef>
              <a:spcAft>
                <a:spcPts val="0"/>
              </a:spcAft>
              <a:buClr>
                <a:srgbClr val="000000"/>
              </a:buClr>
              <a:buSzPts val="1301"/>
              <a:buFont typeface="Arial"/>
              <a:buNone/>
            </a:pPr>
            <a:endParaRPr sz="1301" b="0" i="0" u="none" strike="noStrike" cap="none">
              <a:solidFill>
                <a:srgbClr val="000000"/>
              </a:solidFill>
              <a:latin typeface="Arial"/>
              <a:ea typeface="Arial"/>
              <a:cs typeface="Arial"/>
              <a:sym typeface="Arial"/>
            </a:endParaRPr>
          </a:p>
        </p:txBody>
      </p:sp>
      <p:sp>
        <p:nvSpPr>
          <p:cNvPr id="399" name="Google Shape;399;p61"/>
          <p:cNvSpPr/>
          <p:nvPr/>
        </p:nvSpPr>
        <p:spPr>
          <a:xfrm>
            <a:off x="4864957" y="1685068"/>
            <a:ext cx="3441900" cy="271800"/>
          </a:xfrm>
          <a:prstGeom prst="rect">
            <a:avLst/>
          </a:prstGeom>
          <a:solidFill>
            <a:srgbClr val="EEF2FF"/>
          </a:solidFill>
          <a:ln w="11800" cap="flat" cmpd="sng">
            <a:solidFill>
              <a:srgbClr val="EEF2FF"/>
            </a:solidFill>
            <a:prstDash val="solid"/>
            <a:round/>
            <a:headEnd type="none" w="sm" len="sm"/>
            <a:tailEnd type="none" w="sm" len="sm"/>
          </a:ln>
        </p:spPr>
        <p:txBody>
          <a:bodyPr spcFirstLastPara="1" wrap="square" lIns="84975" tIns="84975" rIns="84975" bIns="84975" anchor="ctr" anchorCtr="0">
            <a:noAutofit/>
          </a:bodyPr>
          <a:lstStyle/>
          <a:p>
            <a:pPr marL="0" marR="0" lvl="0" indent="0" algn="l" rtl="0">
              <a:lnSpc>
                <a:spcPct val="100000"/>
              </a:lnSpc>
              <a:spcBef>
                <a:spcPts val="0"/>
              </a:spcBef>
              <a:spcAft>
                <a:spcPts val="0"/>
              </a:spcAft>
              <a:buClr>
                <a:srgbClr val="000000"/>
              </a:buClr>
              <a:buSzPts val="1301"/>
              <a:buFont typeface="Arial"/>
              <a:buNone/>
            </a:pPr>
            <a:endParaRPr sz="1301" b="0" i="0" u="none" strike="noStrike" cap="none">
              <a:solidFill>
                <a:srgbClr val="000000"/>
              </a:solidFill>
              <a:latin typeface="Arial"/>
              <a:ea typeface="Arial"/>
              <a:cs typeface="Arial"/>
              <a:sym typeface="Arial"/>
            </a:endParaRPr>
          </a:p>
        </p:txBody>
      </p:sp>
      <p:sp>
        <p:nvSpPr>
          <p:cNvPr id="400" name="Google Shape;400;p61"/>
          <p:cNvSpPr/>
          <p:nvPr/>
        </p:nvSpPr>
        <p:spPr>
          <a:xfrm>
            <a:off x="4907452" y="1685068"/>
            <a:ext cx="3357300" cy="271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E3A8A"/>
              </a:buClr>
              <a:buSzPts val="929"/>
              <a:buFont typeface="Arial"/>
              <a:buNone/>
            </a:pPr>
            <a:r>
              <a:rPr lang="ja" sz="929" b="1" i="0" u="none" strike="noStrike" cap="none">
                <a:solidFill>
                  <a:srgbClr val="1E3A8A"/>
                </a:solidFill>
                <a:latin typeface="Zen Maru Gothic"/>
                <a:ea typeface="Zen Maru Gothic"/>
                <a:cs typeface="Zen Maru Gothic"/>
                <a:sym typeface="Zen Maru Gothic"/>
              </a:rPr>
              <a:t>類型②　声を上げたくても「上げられなかった」</a:t>
            </a:r>
            <a:endParaRPr sz="929" i="0" u="none" strike="noStrike" cap="none">
              <a:solidFill>
                <a:srgbClr val="000000"/>
              </a:solidFill>
              <a:latin typeface="Zen Maru Gothic"/>
              <a:ea typeface="Zen Maru Gothic"/>
              <a:cs typeface="Zen Maru Gothic"/>
              <a:sym typeface="Zen Maru Gothic"/>
            </a:endParaRPr>
          </a:p>
        </p:txBody>
      </p:sp>
      <p:sp>
        <p:nvSpPr>
          <p:cNvPr id="401" name="Google Shape;401;p61"/>
          <p:cNvSpPr/>
          <p:nvPr/>
        </p:nvSpPr>
        <p:spPr>
          <a:xfrm>
            <a:off x="4864957" y="2025026"/>
            <a:ext cx="3484800" cy="33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11827"/>
              </a:buClr>
              <a:buSzPts val="1255"/>
              <a:buFont typeface="Arial"/>
              <a:buNone/>
            </a:pPr>
            <a:r>
              <a:rPr lang="ja" sz="1255" b="1" i="0" u="none" strike="noStrike" cap="none">
                <a:solidFill>
                  <a:srgbClr val="111827"/>
                </a:solidFill>
                <a:latin typeface="Zen Maru Gothic"/>
                <a:ea typeface="Zen Maru Gothic"/>
                <a:cs typeface="Zen Maru Gothic"/>
                <a:sym typeface="Zen Maru Gothic"/>
              </a:rPr>
              <a:t>元ヤングケアラーによる振り返り</a:t>
            </a:r>
            <a:endParaRPr sz="1255" i="0" u="none" strike="noStrike" cap="none">
              <a:solidFill>
                <a:srgbClr val="000000"/>
              </a:solidFill>
              <a:latin typeface="Zen Maru Gothic"/>
              <a:ea typeface="Zen Maru Gothic"/>
              <a:cs typeface="Zen Maru Gothic"/>
              <a:sym typeface="Zen Maru Gothic"/>
            </a:endParaRPr>
          </a:p>
        </p:txBody>
      </p:sp>
      <p:cxnSp>
        <p:nvCxnSpPr>
          <p:cNvPr id="402" name="Google Shape;402;p61"/>
          <p:cNvCxnSpPr/>
          <p:nvPr/>
        </p:nvCxnSpPr>
        <p:spPr>
          <a:xfrm>
            <a:off x="4864957" y="2424476"/>
            <a:ext cx="3484800" cy="0"/>
          </a:xfrm>
          <a:prstGeom prst="straightConnector1">
            <a:avLst/>
          </a:prstGeom>
          <a:noFill/>
          <a:ln w="8850" cap="flat" cmpd="sng">
            <a:solidFill>
              <a:srgbClr val="D1D5DB"/>
            </a:solidFill>
            <a:prstDash val="solid"/>
            <a:round/>
            <a:headEnd type="none" w="sm" len="sm"/>
            <a:tailEnd type="none" w="sm" len="sm"/>
          </a:ln>
        </p:spPr>
      </p:cxnSp>
      <p:sp>
        <p:nvSpPr>
          <p:cNvPr id="403" name="Google Shape;403;p61"/>
          <p:cNvSpPr/>
          <p:nvPr/>
        </p:nvSpPr>
        <p:spPr>
          <a:xfrm>
            <a:off x="4864957" y="2509466"/>
            <a:ext cx="3484800" cy="18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E3A8A"/>
              </a:buClr>
              <a:buSzPts val="837"/>
              <a:buFont typeface="Arial"/>
              <a:buNone/>
            </a:pPr>
            <a:r>
              <a:rPr lang="ja" sz="837" b="1" i="0" u="none" strike="noStrike" cap="none">
                <a:solidFill>
                  <a:srgbClr val="1E3A8A"/>
                </a:solidFill>
                <a:latin typeface="Zen Maru Gothic"/>
                <a:ea typeface="Zen Maru Gothic"/>
                <a:cs typeface="Zen Maru Gothic"/>
                <a:sym typeface="Zen Maru Gothic"/>
              </a:rPr>
              <a:t>家庭の状況</a:t>
            </a:r>
            <a:endParaRPr sz="837" i="0" u="none" strike="noStrike" cap="none">
              <a:solidFill>
                <a:srgbClr val="000000"/>
              </a:solidFill>
              <a:latin typeface="Zen Maru Gothic"/>
              <a:ea typeface="Zen Maru Gothic"/>
              <a:cs typeface="Zen Maru Gothic"/>
              <a:sym typeface="Zen Maru Gothic"/>
            </a:endParaRPr>
          </a:p>
        </p:txBody>
      </p:sp>
      <p:sp>
        <p:nvSpPr>
          <p:cNvPr id="404" name="Google Shape;404;p61"/>
          <p:cNvSpPr/>
          <p:nvPr/>
        </p:nvSpPr>
        <p:spPr>
          <a:xfrm>
            <a:off x="4864957" y="2713441"/>
            <a:ext cx="3484800" cy="47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F2937"/>
              </a:buClr>
              <a:buSzPts val="883"/>
              <a:buFont typeface="Arial"/>
              <a:buNone/>
            </a:pPr>
            <a:r>
              <a:rPr lang="ja" sz="883" i="0" u="none" strike="noStrike" cap="none">
                <a:solidFill>
                  <a:srgbClr val="1F2937"/>
                </a:solidFill>
                <a:latin typeface="Zen Maru Gothic"/>
                <a:ea typeface="Zen Maru Gothic"/>
                <a:cs typeface="Zen Maru Gothic"/>
                <a:sym typeface="Zen Maru Gothic"/>
              </a:rPr>
              <a:t>母が精神疾患。学校では普通に過ごす一方、家では毎日「死にたい」と語る母の気持ちを受け止める日々を過ごしていた。</a:t>
            </a:r>
            <a:endParaRPr sz="883" i="0" u="none" strike="noStrike" cap="none">
              <a:solidFill>
                <a:srgbClr val="000000"/>
              </a:solidFill>
              <a:latin typeface="Zen Maru Gothic"/>
              <a:ea typeface="Zen Maru Gothic"/>
              <a:cs typeface="Zen Maru Gothic"/>
              <a:sym typeface="Zen Maru Gothic"/>
            </a:endParaRPr>
          </a:p>
        </p:txBody>
      </p:sp>
      <p:sp>
        <p:nvSpPr>
          <p:cNvPr id="405" name="Google Shape;405;p61"/>
          <p:cNvSpPr/>
          <p:nvPr/>
        </p:nvSpPr>
        <p:spPr>
          <a:xfrm>
            <a:off x="4864957" y="3217711"/>
            <a:ext cx="3484800" cy="18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E3A8A"/>
              </a:buClr>
              <a:buSzPts val="837"/>
              <a:buFont typeface="Arial"/>
              <a:buNone/>
            </a:pPr>
            <a:r>
              <a:rPr lang="ja" sz="837" b="1" i="0" u="none" strike="noStrike" cap="none">
                <a:solidFill>
                  <a:srgbClr val="1E3A8A"/>
                </a:solidFill>
                <a:latin typeface="Zen Maru Gothic"/>
                <a:ea typeface="Zen Maru Gothic"/>
                <a:cs typeface="Zen Maru Gothic"/>
                <a:sym typeface="Zen Maru Gothic"/>
              </a:rPr>
              <a:t>当時の本人の状態</a:t>
            </a:r>
            <a:endParaRPr sz="837" i="0" u="none" strike="noStrike" cap="none">
              <a:solidFill>
                <a:srgbClr val="000000"/>
              </a:solidFill>
              <a:latin typeface="Zen Maru Gothic"/>
              <a:ea typeface="Zen Maru Gothic"/>
              <a:cs typeface="Zen Maru Gothic"/>
              <a:sym typeface="Zen Maru Gothic"/>
            </a:endParaRPr>
          </a:p>
        </p:txBody>
      </p:sp>
      <p:sp>
        <p:nvSpPr>
          <p:cNvPr id="406" name="Google Shape;406;p61"/>
          <p:cNvSpPr/>
          <p:nvPr/>
        </p:nvSpPr>
        <p:spPr>
          <a:xfrm>
            <a:off x="4864957" y="3421686"/>
            <a:ext cx="3484800" cy="47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F2937"/>
              </a:buClr>
              <a:buSzPts val="883"/>
              <a:buFont typeface="Arial"/>
              <a:buNone/>
            </a:pPr>
            <a:r>
              <a:rPr lang="ja" sz="883" i="0" u="none" strike="noStrike" cap="none">
                <a:solidFill>
                  <a:srgbClr val="1F2937"/>
                </a:solidFill>
                <a:latin typeface="Zen Maru Gothic"/>
                <a:ea typeface="Zen Maru Gothic"/>
                <a:cs typeface="Zen Maru Gothic"/>
                <a:sym typeface="Zen Maru Gothic"/>
              </a:rPr>
              <a:t>自分が「ケアしている」という感覚はなく、ただ一日一日を必死に生きていた。何をしても楽しく感じられず、受験期に家族のことで体調を崩した。</a:t>
            </a:r>
            <a:endParaRPr sz="883" i="0" u="none" strike="noStrike" cap="none">
              <a:solidFill>
                <a:srgbClr val="000000"/>
              </a:solidFill>
              <a:latin typeface="Zen Maru Gothic"/>
              <a:ea typeface="Zen Maru Gothic"/>
              <a:cs typeface="Zen Maru Gothic"/>
              <a:sym typeface="Zen Maru Gothic"/>
            </a:endParaRPr>
          </a:p>
        </p:txBody>
      </p:sp>
      <p:sp>
        <p:nvSpPr>
          <p:cNvPr id="407" name="Google Shape;407;p61"/>
          <p:cNvSpPr/>
          <p:nvPr/>
        </p:nvSpPr>
        <p:spPr>
          <a:xfrm>
            <a:off x="4864957" y="3925956"/>
            <a:ext cx="3484800" cy="18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E3A8A"/>
              </a:buClr>
              <a:buSzPts val="837"/>
              <a:buFont typeface="Arial"/>
              <a:buNone/>
            </a:pPr>
            <a:r>
              <a:rPr lang="ja" sz="837" b="1" i="0" u="none" strike="noStrike" cap="none">
                <a:solidFill>
                  <a:srgbClr val="1E3A8A"/>
                </a:solidFill>
                <a:latin typeface="Zen Maru Gothic"/>
                <a:ea typeface="Zen Maru Gothic"/>
                <a:cs typeface="Zen Maru Gothic"/>
                <a:sym typeface="Zen Maru Gothic"/>
              </a:rPr>
              <a:t>なぜ声が上がらなかったか</a:t>
            </a:r>
            <a:endParaRPr sz="837" i="0" u="none" strike="noStrike" cap="none">
              <a:solidFill>
                <a:srgbClr val="000000"/>
              </a:solidFill>
              <a:latin typeface="Zen Maru Gothic"/>
              <a:ea typeface="Zen Maru Gothic"/>
              <a:cs typeface="Zen Maru Gothic"/>
              <a:sym typeface="Zen Maru Gothic"/>
            </a:endParaRPr>
          </a:p>
        </p:txBody>
      </p:sp>
      <p:sp>
        <p:nvSpPr>
          <p:cNvPr id="408" name="Google Shape;408;p61"/>
          <p:cNvSpPr/>
          <p:nvPr/>
        </p:nvSpPr>
        <p:spPr>
          <a:xfrm>
            <a:off x="4864957" y="4129931"/>
            <a:ext cx="3484800" cy="47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F2937"/>
              </a:buClr>
              <a:buSzPts val="883"/>
              <a:buFont typeface="Arial"/>
              <a:buNone/>
            </a:pPr>
            <a:r>
              <a:rPr lang="ja" sz="883" i="0" u="none" strike="noStrike" cap="none">
                <a:solidFill>
                  <a:srgbClr val="1F2937"/>
                </a:solidFill>
                <a:latin typeface="Zen Maru Gothic"/>
                <a:ea typeface="Zen Maru Gothic"/>
                <a:cs typeface="Zen Maru Gothic"/>
                <a:sym typeface="Zen Maru Gothic"/>
              </a:rPr>
              <a:t>周囲には話さず、友人にも教員にも気づかれなかった。相談しなかった理由は「自分の家族が周りと違うと思われることが怖かったから」。</a:t>
            </a:r>
            <a:endParaRPr sz="883" i="0" u="none" strike="noStrike" cap="none">
              <a:solidFill>
                <a:srgbClr val="000000"/>
              </a:solidFill>
              <a:latin typeface="Zen Maru Gothic"/>
              <a:ea typeface="Zen Maru Gothic"/>
              <a:cs typeface="Zen Maru Gothic"/>
              <a:sym typeface="Zen Maru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62"/>
          <p:cNvSpPr txBox="1">
            <a:spLocks noGrp="1"/>
          </p:cNvSpPr>
          <p:nvPr>
            <p:ph type="title"/>
          </p:nvPr>
        </p:nvSpPr>
        <p:spPr>
          <a:xfrm>
            <a:off x="269600" y="147523"/>
            <a:ext cx="8519400" cy="67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実践の中から見える若者、若者支援施策の課題</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（２）保護者世代にさまざまな責任が集中しやすい構造</a:t>
            </a:r>
            <a:endParaRPr sz="2600" b="1">
              <a:solidFill>
                <a:srgbClr val="12AD8D"/>
              </a:solidFill>
              <a:latin typeface="Zen Kaku Gothic New"/>
              <a:ea typeface="Zen Kaku Gothic New"/>
              <a:cs typeface="Zen Kaku Gothic New"/>
              <a:sym typeface="Zen Kaku Gothic New"/>
            </a:endParaRPr>
          </a:p>
        </p:txBody>
      </p:sp>
      <p:sp>
        <p:nvSpPr>
          <p:cNvPr id="414" name="Google Shape;414;p62"/>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415" name="Google Shape;415;p62"/>
          <p:cNvPicPr preferRelativeResize="0"/>
          <p:nvPr/>
        </p:nvPicPr>
        <p:blipFill rotWithShape="1">
          <a:blip r:embed="rId3">
            <a:alphaModFix/>
          </a:blip>
          <a:srcRect/>
          <a:stretch/>
        </p:blipFill>
        <p:spPr>
          <a:xfrm>
            <a:off x="7845376" y="35836"/>
            <a:ext cx="1268400" cy="443950"/>
          </a:xfrm>
          <a:prstGeom prst="rect">
            <a:avLst/>
          </a:prstGeom>
          <a:noFill/>
          <a:ln>
            <a:noFill/>
          </a:ln>
        </p:spPr>
      </p:pic>
      <p:sp>
        <p:nvSpPr>
          <p:cNvPr id="416" name="Google Shape;416;p6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15</a:t>
            </a:fld>
            <a:endParaRPr/>
          </a:p>
        </p:txBody>
      </p:sp>
      <p:sp>
        <p:nvSpPr>
          <p:cNvPr id="417" name="Google Shape;417;p62"/>
          <p:cNvSpPr txBox="1"/>
          <p:nvPr/>
        </p:nvSpPr>
        <p:spPr>
          <a:xfrm>
            <a:off x="503075" y="1147525"/>
            <a:ext cx="8168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dirty="0">
                <a:solidFill>
                  <a:srgbClr val="073763"/>
                </a:solidFill>
                <a:latin typeface="Zen Maru Gothic"/>
                <a:ea typeface="Zen Maru Gothic"/>
                <a:cs typeface="Zen Maru Gothic"/>
                <a:sym typeface="Zen Maru Gothic"/>
              </a:rPr>
              <a:t>とくにひとり親世帯について、家計を支えるための労働が必須であることに加え、子どもだけでなく</a:t>
            </a:r>
            <a:r>
              <a:rPr lang="ja-JP" altLang="en-US" b="1" dirty="0">
                <a:solidFill>
                  <a:srgbClr val="073763"/>
                </a:solidFill>
                <a:latin typeface="Zen Maru Gothic"/>
                <a:ea typeface="Zen Maru Gothic"/>
                <a:cs typeface="Zen Maru Gothic"/>
                <a:sym typeface="Zen Maru Gothic"/>
              </a:rPr>
              <a:t>自分</a:t>
            </a:r>
            <a:r>
              <a:rPr lang="ja" b="1" dirty="0">
                <a:solidFill>
                  <a:srgbClr val="073763"/>
                </a:solidFill>
                <a:latin typeface="Zen Maru Gothic"/>
                <a:ea typeface="Zen Maru Gothic"/>
                <a:cs typeface="Zen Maru Gothic"/>
                <a:sym typeface="Zen Maru Gothic"/>
              </a:rPr>
              <a:t>自身の父母に関する対応も担っているケースが</a:t>
            </a:r>
            <a:r>
              <a:rPr lang="ja-JP" altLang="en-US" b="1" dirty="0">
                <a:solidFill>
                  <a:srgbClr val="073763"/>
                </a:solidFill>
                <a:latin typeface="Zen Maru Gothic"/>
                <a:ea typeface="Zen Maru Gothic"/>
                <a:cs typeface="Zen Maru Gothic"/>
                <a:sym typeface="Zen Maru Gothic"/>
              </a:rPr>
              <a:t>多</a:t>
            </a:r>
            <a:r>
              <a:rPr lang="ja" b="1" dirty="0">
                <a:solidFill>
                  <a:srgbClr val="073763"/>
                </a:solidFill>
                <a:latin typeface="Zen Maru Gothic"/>
                <a:ea typeface="Zen Maru Gothic"/>
                <a:cs typeface="Zen Maru Gothic"/>
                <a:sym typeface="Zen Maru Gothic"/>
              </a:rPr>
              <a:t>い。これにより保護者本人が不調をきたし、働けなくなったり、精神的不調によって日常生活に支障</a:t>
            </a:r>
            <a:r>
              <a:rPr lang="ja-JP" altLang="en-US" b="1" dirty="0">
                <a:solidFill>
                  <a:srgbClr val="073763"/>
                </a:solidFill>
                <a:latin typeface="Zen Maru Gothic"/>
                <a:ea typeface="Zen Maru Gothic"/>
                <a:cs typeface="Zen Maru Gothic"/>
                <a:sym typeface="Zen Maru Gothic"/>
              </a:rPr>
              <a:t>がでることも少なくない。</a:t>
            </a:r>
            <a:endParaRPr b="1" dirty="0">
              <a:solidFill>
                <a:srgbClr val="073763"/>
              </a:solidFill>
              <a:latin typeface="Zen Maru Gothic"/>
              <a:ea typeface="Zen Maru Gothic"/>
              <a:cs typeface="Zen Maru Gothic"/>
              <a:sym typeface="Zen Maru Gothic"/>
            </a:endParaRPr>
          </a:p>
        </p:txBody>
      </p:sp>
      <p:sp>
        <p:nvSpPr>
          <p:cNvPr id="418" name="Google Shape;418;p62"/>
          <p:cNvSpPr txBox="1">
            <a:spLocks noGrp="1"/>
          </p:cNvSpPr>
          <p:nvPr>
            <p:ph type="title"/>
          </p:nvPr>
        </p:nvSpPr>
        <p:spPr>
          <a:xfrm>
            <a:off x="503075" y="2117311"/>
            <a:ext cx="8100000" cy="25674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chemeClr val="dk2"/>
              </a:buClr>
              <a:buSzPts val="1300"/>
              <a:buFont typeface="Zen Maru Gothic"/>
              <a:buChar char="●"/>
            </a:pPr>
            <a:r>
              <a:rPr lang="ja" sz="1300" b="1" dirty="0">
                <a:solidFill>
                  <a:schemeClr val="dk2"/>
                </a:solidFill>
                <a:latin typeface="Zen Maru Gothic"/>
                <a:ea typeface="Zen Maru Gothic"/>
                <a:cs typeface="Zen Maru Gothic"/>
                <a:sym typeface="Zen Maru Gothic"/>
              </a:rPr>
              <a:t>キッカケプログラムを利用している家庭の保護者が担っている役割（一部）</a:t>
            </a:r>
            <a:br>
              <a:rPr lang="ja" sz="1300" b="1" dirty="0">
                <a:solidFill>
                  <a:schemeClr val="dk2"/>
                </a:solidFill>
                <a:latin typeface="Zen Maru Gothic"/>
                <a:ea typeface="Zen Maru Gothic"/>
                <a:cs typeface="Zen Maru Gothic"/>
                <a:sym typeface="Zen Maru Gothic"/>
              </a:rPr>
            </a:br>
            <a:endParaRPr sz="1300" b="1" dirty="0">
              <a:solidFill>
                <a:schemeClr val="dk2"/>
              </a:solidFill>
              <a:latin typeface="Zen Maru Gothic"/>
              <a:ea typeface="Zen Maru Gothic"/>
              <a:cs typeface="Zen Maru Gothic"/>
              <a:sym typeface="Zen Maru Gothic"/>
            </a:endParaRPr>
          </a:p>
          <a:p>
            <a:pPr marL="914400" lvl="1" indent="-311150" algn="l" rtl="0">
              <a:spcBef>
                <a:spcPts val="0"/>
              </a:spcBef>
              <a:spcAft>
                <a:spcPts val="0"/>
              </a:spcAft>
              <a:buClr>
                <a:schemeClr val="dk2"/>
              </a:buClr>
              <a:buSzPts val="1300"/>
              <a:buFont typeface="Zen Maru Gothic"/>
              <a:buChar char="○"/>
            </a:pPr>
            <a:r>
              <a:rPr lang="ja" sz="1300" b="1" dirty="0">
                <a:solidFill>
                  <a:schemeClr val="dk2"/>
                </a:solidFill>
                <a:highlight>
                  <a:srgbClr val="CCF7ED"/>
                </a:highlight>
                <a:latin typeface="Zen Maru Gothic"/>
                <a:ea typeface="Zen Maru Gothic"/>
                <a:cs typeface="Zen Maru Gothic"/>
                <a:sym typeface="Zen Maru Gothic"/>
              </a:rPr>
              <a:t>家計を支えるための労働</a:t>
            </a:r>
            <a:br>
              <a:rPr lang="ja" sz="1300" b="1" dirty="0">
                <a:solidFill>
                  <a:schemeClr val="dk2"/>
                </a:solidFill>
                <a:latin typeface="Zen Maru Gothic"/>
                <a:ea typeface="Zen Maru Gothic"/>
                <a:cs typeface="Zen Maru Gothic"/>
                <a:sym typeface="Zen Maru Gothic"/>
              </a:rPr>
            </a:br>
            <a:endParaRPr sz="1300" b="1" dirty="0">
              <a:solidFill>
                <a:schemeClr val="dk2"/>
              </a:solidFill>
              <a:latin typeface="Zen Maru Gothic"/>
              <a:ea typeface="Zen Maru Gothic"/>
              <a:cs typeface="Zen Maru Gothic"/>
              <a:sym typeface="Zen Maru Gothic"/>
            </a:endParaRPr>
          </a:p>
          <a:p>
            <a:pPr marL="914400" lvl="1" indent="-311150" algn="l" rtl="0">
              <a:spcBef>
                <a:spcPts val="0"/>
              </a:spcBef>
              <a:spcAft>
                <a:spcPts val="0"/>
              </a:spcAft>
              <a:buClr>
                <a:schemeClr val="dk2"/>
              </a:buClr>
              <a:buSzPts val="1300"/>
              <a:buFont typeface="Zen Maru Gothic"/>
              <a:buChar char="○"/>
            </a:pPr>
            <a:r>
              <a:rPr lang="ja-JP" altLang="en-US" sz="1300" b="1" dirty="0">
                <a:solidFill>
                  <a:schemeClr val="dk2"/>
                </a:solidFill>
                <a:highlight>
                  <a:srgbClr val="CCF7ED"/>
                </a:highlight>
                <a:latin typeface="Zen Maru Gothic"/>
                <a:ea typeface="Zen Maru Gothic"/>
                <a:cs typeface="Zen Maru Gothic"/>
                <a:sym typeface="Zen Maru Gothic"/>
              </a:rPr>
              <a:t>自分</a:t>
            </a:r>
            <a:r>
              <a:rPr lang="ja" sz="1300" b="1" dirty="0">
                <a:solidFill>
                  <a:schemeClr val="dk2"/>
                </a:solidFill>
                <a:highlight>
                  <a:srgbClr val="CCF7ED"/>
                </a:highlight>
                <a:latin typeface="Zen Maru Gothic"/>
                <a:ea typeface="Zen Maru Gothic"/>
                <a:cs typeface="Zen Maru Gothic"/>
                <a:sym typeface="Zen Maru Gothic"/>
              </a:rPr>
              <a:t>自身の親（子どもにとっての祖父母世帯）の介護やサポート</a:t>
            </a:r>
            <a:endParaRPr sz="1300" b="1" dirty="0">
              <a:solidFill>
                <a:schemeClr val="dk2"/>
              </a:solidFill>
              <a:highlight>
                <a:srgbClr val="CCF7ED"/>
              </a:highlight>
              <a:latin typeface="Zen Maru Gothic"/>
              <a:ea typeface="Zen Maru Gothic"/>
              <a:cs typeface="Zen Maru Gothic"/>
              <a:sym typeface="Zen Maru Gothic"/>
            </a:endParaRPr>
          </a:p>
          <a:p>
            <a:pPr marL="1371600" lvl="2" indent="-311150" algn="l" rtl="0">
              <a:spcBef>
                <a:spcPts val="0"/>
              </a:spcBef>
              <a:spcAft>
                <a:spcPts val="0"/>
              </a:spcAft>
              <a:buClr>
                <a:schemeClr val="dk2"/>
              </a:buClr>
              <a:buSzPts val="1300"/>
              <a:buFont typeface="Zen Maru Gothic"/>
              <a:buChar char="■"/>
            </a:pPr>
            <a:r>
              <a:rPr lang="ja" sz="1300" dirty="0">
                <a:solidFill>
                  <a:schemeClr val="dk2"/>
                </a:solidFill>
                <a:latin typeface="Zen Maru Gothic"/>
                <a:ea typeface="Zen Maru Gothic"/>
                <a:cs typeface="Zen Maru Gothic"/>
                <a:sym typeface="Zen Maru Gothic"/>
              </a:rPr>
              <a:t>行政との手続き</a:t>
            </a:r>
            <a:endParaRPr sz="1300" dirty="0">
              <a:solidFill>
                <a:schemeClr val="dk2"/>
              </a:solidFill>
              <a:latin typeface="Zen Maru Gothic"/>
              <a:ea typeface="Zen Maru Gothic"/>
              <a:cs typeface="Zen Maru Gothic"/>
              <a:sym typeface="Zen Maru Gothic"/>
            </a:endParaRPr>
          </a:p>
          <a:p>
            <a:pPr marL="1371600" lvl="2" indent="-311150" algn="l" rtl="0">
              <a:spcBef>
                <a:spcPts val="0"/>
              </a:spcBef>
              <a:spcAft>
                <a:spcPts val="0"/>
              </a:spcAft>
              <a:buClr>
                <a:schemeClr val="dk2"/>
              </a:buClr>
              <a:buSzPts val="1300"/>
              <a:buFont typeface="Zen Maru Gothic"/>
              <a:buChar char="■"/>
            </a:pPr>
            <a:r>
              <a:rPr lang="ja" sz="1300" dirty="0">
                <a:solidFill>
                  <a:schemeClr val="dk2"/>
                </a:solidFill>
                <a:latin typeface="Zen Maru Gothic"/>
                <a:ea typeface="Zen Maru Gothic"/>
                <a:cs typeface="Zen Maru Gothic"/>
                <a:sym typeface="Zen Maru Gothic"/>
              </a:rPr>
              <a:t>介護施設等とのやり取り</a:t>
            </a:r>
            <a:endParaRPr sz="1300" dirty="0">
              <a:solidFill>
                <a:schemeClr val="dk2"/>
              </a:solidFill>
              <a:latin typeface="Zen Maru Gothic"/>
              <a:ea typeface="Zen Maru Gothic"/>
              <a:cs typeface="Zen Maru Gothic"/>
              <a:sym typeface="Zen Maru Gothic"/>
            </a:endParaRPr>
          </a:p>
          <a:p>
            <a:pPr marL="1371600" lvl="2" indent="-311150" algn="l" rtl="0">
              <a:spcBef>
                <a:spcPts val="0"/>
              </a:spcBef>
              <a:spcAft>
                <a:spcPts val="0"/>
              </a:spcAft>
              <a:buClr>
                <a:schemeClr val="dk2"/>
              </a:buClr>
              <a:buSzPts val="1300"/>
              <a:buFont typeface="Zen Maru Gothic"/>
              <a:buChar char="■"/>
            </a:pPr>
            <a:r>
              <a:rPr lang="ja" sz="1300" dirty="0">
                <a:solidFill>
                  <a:schemeClr val="dk2"/>
                </a:solidFill>
                <a:latin typeface="Zen Maru Gothic"/>
                <a:ea typeface="Zen Maru Gothic"/>
                <a:cs typeface="Zen Maru Gothic"/>
                <a:sym typeface="Zen Maru Gothic"/>
              </a:rPr>
              <a:t>自宅介護の実務（ストーマの付け替えなど含む）</a:t>
            </a:r>
            <a:br>
              <a:rPr lang="ja" sz="1300" dirty="0">
                <a:solidFill>
                  <a:schemeClr val="dk2"/>
                </a:solidFill>
                <a:latin typeface="Zen Maru Gothic"/>
                <a:ea typeface="Zen Maru Gothic"/>
                <a:cs typeface="Zen Maru Gothic"/>
                <a:sym typeface="Zen Maru Gothic"/>
              </a:rPr>
            </a:br>
            <a:endParaRPr sz="1300" dirty="0">
              <a:solidFill>
                <a:schemeClr val="dk2"/>
              </a:solidFill>
              <a:latin typeface="Zen Maru Gothic"/>
              <a:ea typeface="Zen Maru Gothic"/>
              <a:cs typeface="Zen Maru Gothic"/>
              <a:sym typeface="Zen Maru Gothic"/>
            </a:endParaRPr>
          </a:p>
          <a:p>
            <a:pPr marL="914400" lvl="1" indent="-311150" algn="l" rtl="0">
              <a:spcBef>
                <a:spcPts val="0"/>
              </a:spcBef>
              <a:spcAft>
                <a:spcPts val="0"/>
              </a:spcAft>
              <a:buClr>
                <a:schemeClr val="dk2"/>
              </a:buClr>
              <a:buSzPts val="1300"/>
              <a:buFont typeface="Zen Maru Gothic"/>
              <a:buChar char="○"/>
            </a:pPr>
            <a:r>
              <a:rPr lang="ja-JP" altLang="en-US" sz="1300" b="1" dirty="0">
                <a:solidFill>
                  <a:schemeClr val="dk2"/>
                </a:solidFill>
                <a:highlight>
                  <a:srgbClr val="CCF7ED"/>
                </a:highlight>
                <a:latin typeface="Zen Maru Gothic"/>
                <a:ea typeface="Zen Maru Gothic"/>
                <a:cs typeface="Zen Maru Gothic"/>
                <a:sym typeface="Zen Maru Gothic"/>
              </a:rPr>
              <a:t>自分</a:t>
            </a:r>
            <a:r>
              <a:rPr lang="ja" sz="1300" b="1" dirty="0">
                <a:solidFill>
                  <a:schemeClr val="dk2"/>
                </a:solidFill>
                <a:highlight>
                  <a:srgbClr val="CCF7ED"/>
                </a:highlight>
                <a:latin typeface="Zen Maru Gothic"/>
                <a:ea typeface="Zen Maru Gothic"/>
                <a:cs typeface="Zen Maru Gothic"/>
                <a:sym typeface="Zen Maru Gothic"/>
              </a:rPr>
              <a:t>自身の子どもの子育て</a:t>
            </a:r>
            <a:endParaRPr sz="1300" b="1" dirty="0">
              <a:solidFill>
                <a:schemeClr val="dk2"/>
              </a:solidFill>
              <a:highlight>
                <a:srgbClr val="CCF7ED"/>
              </a:highlight>
              <a:latin typeface="Zen Maru Gothic"/>
              <a:ea typeface="Zen Maru Gothic"/>
              <a:cs typeface="Zen Maru Gothic"/>
              <a:sym typeface="Zen Maru Gothic"/>
            </a:endParaRPr>
          </a:p>
          <a:p>
            <a:pPr marL="1371600" lvl="2" indent="-311150" algn="l" rtl="0">
              <a:spcBef>
                <a:spcPts val="0"/>
              </a:spcBef>
              <a:spcAft>
                <a:spcPts val="0"/>
              </a:spcAft>
              <a:buClr>
                <a:schemeClr val="dk2"/>
              </a:buClr>
              <a:buSzPts val="1300"/>
              <a:buFont typeface="Zen Maru Gothic"/>
              <a:buChar char="■"/>
            </a:pPr>
            <a:r>
              <a:rPr lang="ja" sz="1300" dirty="0">
                <a:solidFill>
                  <a:schemeClr val="dk2"/>
                </a:solidFill>
                <a:latin typeface="Zen Maru Gothic"/>
                <a:ea typeface="Zen Maru Gothic"/>
                <a:cs typeface="Zen Maru Gothic"/>
                <a:sym typeface="Zen Maru Gothic"/>
              </a:rPr>
              <a:t>学校や放課後デイサービス等への送り迎え</a:t>
            </a:r>
            <a:endParaRPr sz="1300" dirty="0">
              <a:solidFill>
                <a:schemeClr val="dk2"/>
              </a:solidFill>
              <a:latin typeface="Zen Maru Gothic"/>
              <a:ea typeface="Zen Maru Gothic"/>
              <a:cs typeface="Zen Maru Gothic"/>
              <a:sym typeface="Zen Maru Gothic"/>
            </a:endParaRPr>
          </a:p>
          <a:p>
            <a:pPr marL="1371600" lvl="2" indent="-311150" algn="l" rtl="0">
              <a:spcBef>
                <a:spcPts val="0"/>
              </a:spcBef>
              <a:spcAft>
                <a:spcPts val="0"/>
              </a:spcAft>
              <a:buClr>
                <a:schemeClr val="dk2"/>
              </a:buClr>
              <a:buSzPts val="1300"/>
              <a:buFont typeface="Zen Maru Gothic"/>
              <a:buChar char="■"/>
            </a:pPr>
            <a:r>
              <a:rPr lang="ja" sz="1300" dirty="0">
                <a:solidFill>
                  <a:schemeClr val="dk2"/>
                </a:solidFill>
                <a:latin typeface="Zen Maru Gothic"/>
                <a:ea typeface="Zen Maru Gothic"/>
                <a:cs typeface="Zen Maru Gothic"/>
                <a:sym typeface="Zen Maru Gothic"/>
              </a:rPr>
              <a:t>学校で予定される面談等行事への参加</a:t>
            </a:r>
            <a:endParaRPr sz="1300" dirty="0">
              <a:solidFill>
                <a:schemeClr val="dk2"/>
              </a:solidFill>
              <a:latin typeface="Zen Maru Gothic"/>
              <a:ea typeface="Zen Maru Gothic"/>
              <a:cs typeface="Zen Maru Gothic"/>
              <a:sym typeface="Zen Maru Gothic"/>
            </a:endParaRPr>
          </a:p>
          <a:p>
            <a:pPr marL="0" lvl="0" indent="0" algn="l" rtl="0">
              <a:spcBef>
                <a:spcPts val="0"/>
              </a:spcBef>
              <a:spcAft>
                <a:spcPts val="0"/>
              </a:spcAft>
              <a:buNone/>
            </a:pPr>
            <a:endParaRPr sz="1300" dirty="0">
              <a:solidFill>
                <a:schemeClr val="dk2"/>
              </a:solidFill>
              <a:latin typeface="Zen Maru Gothic"/>
              <a:ea typeface="Zen Maru Gothic"/>
              <a:cs typeface="Zen Maru Gothic"/>
              <a:sym typeface="Zen Maru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63"/>
          <p:cNvSpPr txBox="1">
            <a:spLocks noGrp="1"/>
          </p:cNvSpPr>
          <p:nvPr>
            <p:ph type="title"/>
          </p:nvPr>
        </p:nvSpPr>
        <p:spPr>
          <a:xfrm>
            <a:off x="269607" y="147537"/>
            <a:ext cx="8519400" cy="121694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300" b="1" dirty="0">
                <a:solidFill>
                  <a:schemeClr val="lt1"/>
                </a:solidFill>
                <a:highlight>
                  <a:srgbClr val="12AD8D"/>
                </a:highlight>
                <a:latin typeface="Zen Kaku Gothic New"/>
                <a:ea typeface="Zen Kaku Gothic New"/>
                <a:cs typeface="Zen Kaku Gothic New"/>
                <a:sym typeface="Zen Kaku Gothic New"/>
              </a:rPr>
              <a:t>実践の中から見える若者、若者支援施策の課題</a:t>
            </a:r>
            <a:endParaRPr sz="1300" b="1" dirty="0">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dirty="0">
                <a:solidFill>
                  <a:srgbClr val="12AD8D"/>
                </a:solidFill>
                <a:latin typeface="Zen Kaku Gothic New"/>
                <a:ea typeface="Zen Kaku Gothic New"/>
                <a:cs typeface="Zen Kaku Gothic New"/>
                <a:sym typeface="Zen Kaku Gothic New"/>
              </a:rPr>
              <a:t>（３）困難を背負って大人になる子どもたちに対する</a:t>
            </a:r>
            <a:endParaRPr sz="2600" b="1" dirty="0">
              <a:solidFill>
                <a:srgbClr val="12AD8D"/>
              </a:solidFill>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dirty="0">
                <a:solidFill>
                  <a:srgbClr val="12AD8D"/>
                </a:solidFill>
                <a:latin typeface="Zen Kaku Gothic New"/>
                <a:ea typeface="Zen Kaku Gothic New"/>
                <a:cs typeface="Zen Kaku Gothic New"/>
                <a:sym typeface="Zen Kaku Gothic New"/>
              </a:rPr>
              <a:t>	</a:t>
            </a:r>
            <a:r>
              <a:rPr lang="en-US" altLang="ja" sz="2600" b="1" dirty="0">
                <a:solidFill>
                  <a:srgbClr val="12AD8D"/>
                </a:solidFill>
                <a:latin typeface="Zen Kaku Gothic New"/>
                <a:ea typeface="Zen Kaku Gothic New"/>
                <a:cs typeface="Zen Kaku Gothic New"/>
                <a:sym typeface="Zen Kaku Gothic New"/>
              </a:rPr>
              <a:t> </a:t>
            </a:r>
            <a:r>
              <a:rPr lang="ja" sz="2600" b="1" dirty="0">
                <a:solidFill>
                  <a:srgbClr val="12AD8D"/>
                </a:solidFill>
                <a:latin typeface="Zen Kaku Gothic New"/>
                <a:ea typeface="Zen Kaku Gothic New"/>
                <a:cs typeface="Zen Kaku Gothic New"/>
                <a:sym typeface="Zen Kaku Gothic New"/>
              </a:rPr>
              <a:t>支援移行の難しさ</a:t>
            </a:r>
            <a:endParaRPr sz="2600" b="1" dirty="0">
              <a:solidFill>
                <a:srgbClr val="12AD8D"/>
              </a:solidFill>
              <a:latin typeface="Zen Kaku Gothic New"/>
              <a:ea typeface="Zen Kaku Gothic New"/>
              <a:cs typeface="Zen Kaku Gothic New"/>
              <a:sym typeface="Zen Kaku Gothic New"/>
            </a:endParaRPr>
          </a:p>
        </p:txBody>
      </p:sp>
      <p:sp>
        <p:nvSpPr>
          <p:cNvPr id="424" name="Google Shape;424;p63"/>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425" name="Google Shape;425;p63"/>
          <p:cNvPicPr preferRelativeResize="0"/>
          <p:nvPr/>
        </p:nvPicPr>
        <p:blipFill rotWithShape="1">
          <a:blip r:embed="rId3">
            <a:alphaModFix/>
          </a:blip>
          <a:srcRect/>
          <a:stretch/>
        </p:blipFill>
        <p:spPr>
          <a:xfrm>
            <a:off x="7845376" y="35836"/>
            <a:ext cx="1268400" cy="443950"/>
          </a:xfrm>
          <a:prstGeom prst="rect">
            <a:avLst/>
          </a:prstGeom>
          <a:noFill/>
          <a:ln>
            <a:noFill/>
          </a:ln>
        </p:spPr>
      </p:pic>
      <p:sp>
        <p:nvSpPr>
          <p:cNvPr id="426" name="Google Shape;426;p6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16</a:t>
            </a:fld>
            <a:endParaRPr/>
          </a:p>
        </p:txBody>
      </p:sp>
      <p:sp>
        <p:nvSpPr>
          <p:cNvPr id="427" name="Google Shape;427;p63"/>
          <p:cNvSpPr/>
          <p:nvPr/>
        </p:nvSpPr>
        <p:spPr>
          <a:xfrm>
            <a:off x="3728863" y="2091303"/>
            <a:ext cx="1500600" cy="14658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28" name="Google Shape;428;p63"/>
          <p:cNvSpPr/>
          <p:nvPr/>
        </p:nvSpPr>
        <p:spPr>
          <a:xfrm>
            <a:off x="992700" y="2091303"/>
            <a:ext cx="1500600" cy="14658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29" name="Google Shape;429;p63"/>
          <p:cNvSpPr/>
          <p:nvPr/>
        </p:nvSpPr>
        <p:spPr>
          <a:xfrm>
            <a:off x="6565300" y="2091303"/>
            <a:ext cx="1500600" cy="14658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0" name="Google Shape;430;p63"/>
          <p:cNvSpPr/>
          <p:nvPr/>
        </p:nvSpPr>
        <p:spPr>
          <a:xfrm>
            <a:off x="472350" y="2976003"/>
            <a:ext cx="2541300" cy="1717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Zen Maru Gothic"/>
              <a:ea typeface="Zen Maru Gothic"/>
              <a:cs typeface="Zen Maru Gothic"/>
              <a:sym typeface="Zen Maru Gothic"/>
            </a:endParaRPr>
          </a:p>
          <a:p>
            <a:pPr marL="0" lvl="0" indent="0" algn="ctr" rtl="0">
              <a:spcBef>
                <a:spcPts val="0"/>
              </a:spcBef>
              <a:spcAft>
                <a:spcPts val="0"/>
              </a:spcAft>
              <a:buNone/>
            </a:pPr>
            <a:r>
              <a:rPr lang="ja">
                <a:latin typeface="Zen Maru Gothic"/>
                <a:ea typeface="Zen Maru Gothic"/>
                <a:cs typeface="Zen Maru Gothic"/>
                <a:sym typeface="Zen Maru Gothic"/>
              </a:rPr>
              <a:t>日本語が話せない母親のために、高校卒業後すぐに母の住居手続きを一貫に担う19歳</a:t>
            </a:r>
            <a:endParaRPr>
              <a:latin typeface="Zen Maru Gothic"/>
              <a:ea typeface="Zen Maru Gothic"/>
              <a:cs typeface="Zen Maru Gothic"/>
              <a:sym typeface="Zen Maru Gothic"/>
            </a:endParaRPr>
          </a:p>
        </p:txBody>
      </p:sp>
      <p:sp>
        <p:nvSpPr>
          <p:cNvPr id="431" name="Google Shape;431;p63"/>
          <p:cNvSpPr/>
          <p:nvPr/>
        </p:nvSpPr>
        <p:spPr>
          <a:xfrm>
            <a:off x="3251213" y="2976003"/>
            <a:ext cx="2541300" cy="1717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Zen Maru Gothic"/>
              <a:ea typeface="Zen Maru Gothic"/>
              <a:cs typeface="Zen Maru Gothic"/>
              <a:sym typeface="Zen Maru Gothic"/>
            </a:endParaRPr>
          </a:p>
          <a:p>
            <a:pPr marL="0" lvl="0" indent="0" algn="ctr" rtl="0">
              <a:spcBef>
                <a:spcPts val="0"/>
              </a:spcBef>
              <a:spcAft>
                <a:spcPts val="0"/>
              </a:spcAft>
              <a:buNone/>
            </a:pPr>
            <a:endParaRPr>
              <a:latin typeface="Zen Maru Gothic"/>
              <a:ea typeface="Zen Maru Gothic"/>
              <a:cs typeface="Zen Maru Gothic"/>
              <a:sym typeface="Zen Maru Gothic"/>
            </a:endParaRPr>
          </a:p>
          <a:p>
            <a:pPr marL="0" lvl="0" indent="0" algn="ctr" rtl="0">
              <a:spcBef>
                <a:spcPts val="0"/>
              </a:spcBef>
              <a:spcAft>
                <a:spcPts val="0"/>
              </a:spcAft>
              <a:buNone/>
            </a:pPr>
            <a:r>
              <a:rPr lang="ja">
                <a:latin typeface="Zen Maru Gothic"/>
                <a:ea typeface="Zen Maru Gothic"/>
                <a:cs typeface="Zen Maru Gothic"/>
                <a:sym typeface="Zen Maru Gothic"/>
              </a:rPr>
              <a:t>高齢かつ末期がんを患い余命宣告を受けている父の終活のために行政書士と手続きを進める18歳</a:t>
            </a:r>
            <a:endParaRPr>
              <a:latin typeface="Zen Maru Gothic"/>
              <a:ea typeface="Zen Maru Gothic"/>
              <a:cs typeface="Zen Maru Gothic"/>
              <a:sym typeface="Zen Maru Gothic"/>
            </a:endParaRPr>
          </a:p>
        </p:txBody>
      </p:sp>
      <p:sp>
        <p:nvSpPr>
          <p:cNvPr id="432" name="Google Shape;432;p63"/>
          <p:cNvSpPr/>
          <p:nvPr/>
        </p:nvSpPr>
        <p:spPr>
          <a:xfrm>
            <a:off x="6030087" y="2976000"/>
            <a:ext cx="2658600" cy="1717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Zen Maru Gothic"/>
              <a:ea typeface="Zen Maru Gothic"/>
              <a:cs typeface="Zen Maru Gothic"/>
              <a:sym typeface="Zen Maru Gothic"/>
            </a:endParaRPr>
          </a:p>
          <a:p>
            <a:pPr marL="0" lvl="0" indent="0" algn="ctr" rtl="0">
              <a:spcBef>
                <a:spcPts val="0"/>
              </a:spcBef>
              <a:spcAft>
                <a:spcPts val="0"/>
              </a:spcAft>
              <a:buNone/>
            </a:pPr>
            <a:endParaRPr>
              <a:latin typeface="Zen Maru Gothic"/>
              <a:ea typeface="Zen Maru Gothic"/>
              <a:cs typeface="Zen Maru Gothic"/>
              <a:sym typeface="Zen Maru Gothic"/>
            </a:endParaRPr>
          </a:p>
          <a:p>
            <a:pPr marL="0" lvl="0" indent="0" algn="ctr" rtl="0">
              <a:spcBef>
                <a:spcPts val="0"/>
              </a:spcBef>
              <a:spcAft>
                <a:spcPts val="0"/>
              </a:spcAft>
              <a:buNone/>
            </a:pPr>
            <a:r>
              <a:rPr lang="ja">
                <a:latin typeface="Zen Maru Gothic"/>
                <a:ea typeface="Zen Maru Gothic"/>
                <a:cs typeface="Zen Maru Gothic"/>
                <a:sym typeface="Zen Maru Gothic"/>
              </a:rPr>
              <a:t>母が解離性同一性障害、父が若年性アルツハイマー、妹が重度知的障害を抱え生活保護を受けている家族のために就職を考えたASD診断のある18歳</a:t>
            </a:r>
            <a:endParaRPr>
              <a:latin typeface="Zen Maru Gothic"/>
              <a:ea typeface="Zen Maru Gothic"/>
              <a:cs typeface="Zen Maru Gothic"/>
              <a:sym typeface="Zen Maru Gothic"/>
            </a:endParaRPr>
          </a:p>
        </p:txBody>
      </p:sp>
      <p:sp>
        <p:nvSpPr>
          <p:cNvPr id="433" name="Google Shape;433;p63"/>
          <p:cNvSpPr txBox="1"/>
          <p:nvPr/>
        </p:nvSpPr>
        <p:spPr>
          <a:xfrm>
            <a:off x="463875" y="1277625"/>
            <a:ext cx="8207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dirty="0">
                <a:solidFill>
                  <a:srgbClr val="073763"/>
                </a:solidFill>
                <a:latin typeface="Zen Maru Gothic"/>
                <a:ea typeface="Zen Maru Gothic"/>
                <a:cs typeface="Zen Maru Gothic"/>
                <a:sym typeface="Zen Maru Gothic"/>
              </a:rPr>
              <a:t>「いつでも受け入れてくれる居場所」だけでなく、</a:t>
            </a:r>
            <a:r>
              <a:rPr lang="ja" b="1" dirty="0">
                <a:solidFill>
                  <a:srgbClr val="073763"/>
                </a:solidFill>
                <a:highlight>
                  <a:srgbClr val="CCF7ED"/>
                </a:highlight>
                <a:latin typeface="Zen Maru Gothic"/>
                <a:ea typeface="Zen Maru Gothic"/>
                <a:cs typeface="Zen Maru Gothic"/>
                <a:sym typeface="Zen Maru Gothic"/>
              </a:rPr>
              <a:t>本人たちが抱える課題の物理的支援および解決の手助けをしてくれる機関との接続が要</a:t>
            </a:r>
            <a:r>
              <a:rPr lang="ja" b="1" dirty="0">
                <a:solidFill>
                  <a:srgbClr val="073763"/>
                </a:solidFill>
                <a:latin typeface="Zen Maru Gothic"/>
                <a:ea typeface="Zen Maru Gothic"/>
                <a:cs typeface="Zen Maru Gothic"/>
                <a:sym typeface="Zen Maru Gothic"/>
              </a:rPr>
              <a:t>となるが、行政内でも柔軟な引継ぎや支援接続はなされにくい</a:t>
            </a:r>
            <a:r>
              <a:rPr lang="ja-JP" altLang="en-US" b="1" dirty="0">
                <a:solidFill>
                  <a:srgbClr val="073763"/>
                </a:solidFill>
                <a:latin typeface="Zen Maru Gothic"/>
                <a:ea typeface="Zen Maru Gothic"/>
                <a:cs typeface="Zen Maru Gothic"/>
                <a:sym typeface="Zen Maru Gothic"/>
              </a:rPr>
              <a:t>。</a:t>
            </a:r>
            <a:endParaRPr b="1" dirty="0">
              <a:solidFill>
                <a:srgbClr val="073763"/>
              </a:solidFill>
              <a:latin typeface="Zen Maru Gothic"/>
              <a:ea typeface="Zen Maru Gothic"/>
              <a:cs typeface="Zen Maru Gothic"/>
              <a:sym typeface="Zen Maru Gothic"/>
            </a:endParaRPr>
          </a:p>
        </p:txBody>
      </p:sp>
      <p:pic>
        <p:nvPicPr>
          <p:cNvPr id="434" name="Google Shape;434;p63" title="lonely-student-walking-alone-l.png"/>
          <p:cNvPicPr preferRelativeResize="0"/>
          <p:nvPr/>
        </p:nvPicPr>
        <p:blipFill rotWithShape="1">
          <a:blip r:embed="rId4">
            <a:alphaModFix/>
          </a:blip>
          <a:srcRect t="9833" r="36629" b="9833"/>
          <a:stretch/>
        </p:blipFill>
        <p:spPr>
          <a:xfrm>
            <a:off x="1063812" y="2178300"/>
            <a:ext cx="1358400" cy="1291800"/>
          </a:xfrm>
          <a:prstGeom prst="ellipse">
            <a:avLst/>
          </a:prstGeom>
          <a:noFill/>
          <a:ln>
            <a:noFill/>
          </a:ln>
        </p:spPr>
      </p:pic>
      <p:pic>
        <p:nvPicPr>
          <p:cNvPr id="435" name="Google Shape;435;p63" title="young-carer-boy-heavy-burden-l.png"/>
          <p:cNvPicPr preferRelativeResize="0"/>
          <p:nvPr/>
        </p:nvPicPr>
        <p:blipFill rotWithShape="1">
          <a:blip r:embed="rId5">
            <a:alphaModFix/>
          </a:blip>
          <a:srcRect l="9434" r="16520" b="6130"/>
          <a:stretch/>
        </p:blipFill>
        <p:spPr>
          <a:xfrm>
            <a:off x="6636402" y="2178300"/>
            <a:ext cx="1358400" cy="1291800"/>
          </a:xfrm>
          <a:prstGeom prst="ellipse">
            <a:avLst/>
          </a:prstGeom>
          <a:noFill/>
          <a:ln>
            <a:noFill/>
          </a:ln>
        </p:spPr>
      </p:pic>
      <p:pic>
        <p:nvPicPr>
          <p:cNvPr id="436" name="Google Shape;436;p63" title="girl-cooking-and-caregiving-l.png"/>
          <p:cNvPicPr preferRelativeResize="0"/>
          <p:nvPr/>
        </p:nvPicPr>
        <p:blipFill rotWithShape="1">
          <a:blip r:embed="rId6">
            <a:alphaModFix/>
          </a:blip>
          <a:srcRect l="11867" r="11867"/>
          <a:stretch/>
        </p:blipFill>
        <p:spPr>
          <a:xfrm>
            <a:off x="3823343" y="2178300"/>
            <a:ext cx="1313400" cy="1291800"/>
          </a:xfrm>
          <a:prstGeom prst="ellipse">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64"/>
          <p:cNvSpPr txBox="1">
            <a:spLocks noGrp="1"/>
          </p:cNvSpPr>
          <p:nvPr>
            <p:ph type="title"/>
          </p:nvPr>
        </p:nvSpPr>
        <p:spPr>
          <a:xfrm>
            <a:off x="311700" y="2113288"/>
            <a:ext cx="8520600" cy="841800"/>
          </a:xfrm>
          <a:prstGeom prst="rect">
            <a:avLst/>
          </a:prstGeom>
          <a:gradFill>
            <a:gsLst>
              <a:gs pos="0">
                <a:srgbClr val="12AB8D"/>
              </a:gs>
              <a:gs pos="100000">
                <a:srgbClr val="2FBFCE">
                  <a:alpha val="82745"/>
                </a:srgbClr>
              </a:gs>
            </a:gsLst>
            <a:path path="circle">
              <a:fillToRect l="100000" b="100000"/>
            </a:path>
            <a:tileRect t="-100000" r="-100000"/>
          </a:gradFill>
        </p:spPr>
        <p:txBody>
          <a:bodyPr spcFirstLastPara="1" wrap="square" lIns="91425" tIns="91425" rIns="91425" bIns="91425" anchor="ctr" anchorCtr="0">
            <a:normAutofit/>
          </a:bodyPr>
          <a:lstStyle/>
          <a:p>
            <a:pPr marL="0" lvl="0" indent="0" algn="ctr" rtl="0">
              <a:spcBef>
                <a:spcPts val="0"/>
              </a:spcBef>
              <a:spcAft>
                <a:spcPts val="0"/>
              </a:spcAft>
              <a:buNone/>
            </a:pPr>
            <a:r>
              <a:rPr lang="ja">
                <a:solidFill>
                  <a:schemeClr val="lt1"/>
                </a:solidFill>
              </a:rPr>
              <a:t>自治体と民間団体との役割分担について</a:t>
            </a:r>
            <a:endParaRPr>
              <a:solidFill>
                <a:schemeClr val="lt1"/>
              </a:solidFill>
            </a:endParaRPr>
          </a:p>
        </p:txBody>
      </p:sp>
      <p:sp>
        <p:nvSpPr>
          <p:cNvPr id="442" name="Google Shape;442;p6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5"/>
          <p:cNvSpPr txBox="1">
            <a:spLocks noGrp="1"/>
          </p:cNvSpPr>
          <p:nvPr>
            <p:ph type="title"/>
          </p:nvPr>
        </p:nvSpPr>
        <p:spPr>
          <a:xfrm>
            <a:off x="269607" y="147537"/>
            <a:ext cx="8519400" cy="57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自治体と民間団体との役割分担をどのように考えているか</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「課題整理と課題解決」、「定期検診と治療」</a:t>
            </a:r>
            <a:endParaRPr sz="2600" b="1">
              <a:solidFill>
                <a:srgbClr val="12AD8D"/>
              </a:solidFill>
              <a:latin typeface="Zen Kaku Gothic New"/>
              <a:ea typeface="Zen Kaku Gothic New"/>
              <a:cs typeface="Zen Kaku Gothic New"/>
              <a:sym typeface="Zen Kaku Gothic New"/>
            </a:endParaRPr>
          </a:p>
        </p:txBody>
      </p:sp>
      <p:sp>
        <p:nvSpPr>
          <p:cNvPr id="448" name="Google Shape;448;p65"/>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449" name="Google Shape;449;p65"/>
          <p:cNvPicPr preferRelativeResize="0"/>
          <p:nvPr/>
        </p:nvPicPr>
        <p:blipFill rotWithShape="1">
          <a:blip r:embed="rId3">
            <a:alphaModFix/>
          </a:blip>
          <a:srcRect/>
          <a:stretch/>
        </p:blipFill>
        <p:spPr>
          <a:xfrm>
            <a:off x="7845376" y="35836"/>
            <a:ext cx="1268400" cy="443950"/>
          </a:xfrm>
          <a:prstGeom prst="rect">
            <a:avLst/>
          </a:prstGeom>
          <a:noFill/>
          <a:ln>
            <a:noFill/>
          </a:ln>
        </p:spPr>
      </p:pic>
      <p:sp>
        <p:nvSpPr>
          <p:cNvPr id="450" name="Google Shape;450;p6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18</a:t>
            </a:fld>
            <a:endParaRPr/>
          </a:p>
        </p:txBody>
      </p:sp>
      <p:sp>
        <p:nvSpPr>
          <p:cNvPr id="451" name="Google Shape;451;p65"/>
          <p:cNvSpPr/>
          <p:nvPr/>
        </p:nvSpPr>
        <p:spPr>
          <a:xfrm>
            <a:off x="1660339" y="1854182"/>
            <a:ext cx="1140600" cy="182400"/>
          </a:xfrm>
          <a:prstGeom prst="chevron">
            <a:avLst>
              <a:gd name="adj" fmla="val 50000"/>
            </a:avLst>
          </a:prstGeom>
          <a:solidFill>
            <a:srgbClr val="888888"/>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FFFF"/>
                </a:solidFill>
                <a:latin typeface="Zen Kaku Gothic Antique"/>
                <a:ea typeface="Zen Kaku Gothic Antique"/>
                <a:cs typeface="Zen Kaku Gothic Antique"/>
                <a:sym typeface="Zen Kaku Gothic Antique"/>
              </a:rPr>
              <a:t>誘い出し</a:t>
            </a:r>
            <a:endParaRPr sz="888" b="1" i="0" u="none" strike="noStrike" cap="none">
              <a:solidFill>
                <a:srgbClr val="FFFFFF"/>
              </a:solidFill>
              <a:latin typeface="Zen Kaku Gothic Antique"/>
              <a:ea typeface="Zen Kaku Gothic Antique"/>
              <a:cs typeface="Zen Kaku Gothic Antique"/>
              <a:sym typeface="Zen Kaku Gothic Antique"/>
            </a:endParaRPr>
          </a:p>
        </p:txBody>
      </p:sp>
      <p:sp>
        <p:nvSpPr>
          <p:cNvPr id="452" name="Google Shape;452;p65"/>
          <p:cNvSpPr/>
          <p:nvPr/>
        </p:nvSpPr>
        <p:spPr>
          <a:xfrm>
            <a:off x="2675917" y="2502473"/>
            <a:ext cx="1580700" cy="2282400"/>
          </a:xfrm>
          <a:prstGeom prst="rect">
            <a:avLst/>
          </a:prstGeom>
          <a:solidFill>
            <a:srgbClr val="EEEEEE">
              <a:alpha val="32550"/>
            </a:srgbClr>
          </a:solidFill>
          <a:ln>
            <a:noFill/>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453" name="Google Shape;453;p65"/>
          <p:cNvSpPr/>
          <p:nvPr/>
        </p:nvSpPr>
        <p:spPr>
          <a:xfrm>
            <a:off x="656549" y="3434272"/>
            <a:ext cx="1680900" cy="391800"/>
          </a:xfrm>
          <a:prstGeom prst="rect">
            <a:avLst/>
          </a:prstGeom>
          <a:solidFill>
            <a:srgbClr val="00AB8D">
              <a:alpha val="20000"/>
            </a:srgbClr>
          </a:solidFill>
          <a:ln>
            <a:noFill/>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454" name="Google Shape;454;p65"/>
          <p:cNvSpPr/>
          <p:nvPr/>
        </p:nvSpPr>
        <p:spPr>
          <a:xfrm>
            <a:off x="656571" y="3826100"/>
            <a:ext cx="1678800" cy="1017300"/>
          </a:xfrm>
          <a:prstGeom prst="rect">
            <a:avLst/>
          </a:prstGeom>
          <a:solidFill>
            <a:srgbClr val="EEEEEE">
              <a:alpha val="32550"/>
            </a:srgbClr>
          </a:solidFill>
          <a:ln>
            <a:noFill/>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455" name="Google Shape;455;p65"/>
          <p:cNvSpPr/>
          <p:nvPr/>
        </p:nvSpPr>
        <p:spPr>
          <a:xfrm>
            <a:off x="4338087" y="2502563"/>
            <a:ext cx="1140600" cy="2282400"/>
          </a:xfrm>
          <a:prstGeom prst="rect">
            <a:avLst/>
          </a:prstGeom>
          <a:solidFill>
            <a:srgbClr val="00AB8D">
              <a:alpha val="20000"/>
            </a:srgbClr>
          </a:solidFill>
          <a:ln>
            <a:noFill/>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456" name="Google Shape;456;p65"/>
          <p:cNvSpPr/>
          <p:nvPr/>
        </p:nvSpPr>
        <p:spPr>
          <a:xfrm>
            <a:off x="656549" y="2488717"/>
            <a:ext cx="1678800" cy="950700"/>
          </a:xfrm>
          <a:prstGeom prst="rect">
            <a:avLst/>
          </a:prstGeom>
          <a:solidFill>
            <a:srgbClr val="EEEEEE">
              <a:alpha val="32550"/>
            </a:srgbClr>
          </a:solidFill>
          <a:ln>
            <a:noFill/>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457" name="Google Shape;457;p65"/>
          <p:cNvSpPr/>
          <p:nvPr/>
        </p:nvSpPr>
        <p:spPr>
          <a:xfrm>
            <a:off x="5779147" y="2502566"/>
            <a:ext cx="1199100" cy="2282400"/>
          </a:xfrm>
          <a:prstGeom prst="rect">
            <a:avLst/>
          </a:prstGeom>
          <a:solidFill>
            <a:srgbClr val="00AB8D">
              <a:alpha val="20000"/>
            </a:srgbClr>
          </a:solidFill>
          <a:ln>
            <a:noFill/>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458" name="Google Shape;458;p65"/>
          <p:cNvSpPr/>
          <p:nvPr/>
        </p:nvSpPr>
        <p:spPr>
          <a:xfrm>
            <a:off x="7010959" y="2502572"/>
            <a:ext cx="1507800" cy="2282400"/>
          </a:xfrm>
          <a:prstGeom prst="rect">
            <a:avLst/>
          </a:prstGeom>
          <a:solidFill>
            <a:srgbClr val="EEEEEE">
              <a:alpha val="32550"/>
            </a:srgbClr>
          </a:solidFill>
          <a:ln>
            <a:noFill/>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cxnSp>
        <p:nvCxnSpPr>
          <p:cNvPr id="459" name="Google Shape;459;p65"/>
          <p:cNvCxnSpPr>
            <a:endCxn id="453" idx="3"/>
          </p:cNvCxnSpPr>
          <p:nvPr/>
        </p:nvCxnSpPr>
        <p:spPr>
          <a:xfrm>
            <a:off x="658649" y="3621172"/>
            <a:ext cx="1678800" cy="9000"/>
          </a:xfrm>
          <a:prstGeom prst="straightConnector1">
            <a:avLst/>
          </a:prstGeom>
          <a:noFill/>
          <a:ln w="16925" cap="flat" cmpd="sng">
            <a:solidFill>
              <a:srgbClr val="9E9E9E"/>
            </a:solidFill>
            <a:prstDash val="dash"/>
            <a:round/>
            <a:headEnd type="none" w="sm" len="sm"/>
            <a:tailEnd type="none" w="sm" len="sm"/>
          </a:ln>
        </p:spPr>
      </p:cxnSp>
      <p:sp>
        <p:nvSpPr>
          <p:cNvPr id="460" name="Google Shape;460;p65"/>
          <p:cNvSpPr/>
          <p:nvPr/>
        </p:nvSpPr>
        <p:spPr>
          <a:xfrm>
            <a:off x="1356356" y="3366541"/>
            <a:ext cx="249600" cy="511800"/>
          </a:xfrm>
          <a:prstGeom prst="upDownArrow">
            <a:avLst>
              <a:gd name="adj1" fmla="val 50000"/>
              <a:gd name="adj2" fmla="val 50000"/>
            </a:avLst>
          </a:prstGeom>
          <a:solidFill>
            <a:srgbClr val="12AB8D">
              <a:alpha val="65100"/>
            </a:srgbClr>
          </a:solidFill>
          <a:ln w="8475" cap="flat" cmpd="sng">
            <a:solidFill>
              <a:srgbClr val="FFFFFF"/>
            </a:solidFill>
            <a:prstDash val="solid"/>
            <a:round/>
            <a:headEnd type="none" w="sm" len="sm"/>
            <a:tailEnd type="none" w="sm" len="sm"/>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pic>
        <p:nvPicPr>
          <p:cNvPr id="461" name="Google Shape;461;p65"/>
          <p:cNvPicPr preferRelativeResize="0"/>
          <p:nvPr/>
        </p:nvPicPr>
        <p:blipFill rotWithShape="1">
          <a:blip r:embed="rId4">
            <a:alphaModFix/>
          </a:blip>
          <a:srcRect/>
          <a:stretch/>
        </p:blipFill>
        <p:spPr>
          <a:xfrm>
            <a:off x="4535584" y="3473264"/>
            <a:ext cx="855647" cy="234889"/>
          </a:xfrm>
          <a:prstGeom prst="rect">
            <a:avLst/>
          </a:prstGeom>
          <a:noFill/>
          <a:ln>
            <a:noFill/>
          </a:ln>
        </p:spPr>
      </p:pic>
      <p:sp>
        <p:nvSpPr>
          <p:cNvPr id="462" name="Google Shape;462;p65"/>
          <p:cNvSpPr/>
          <p:nvPr/>
        </p:nvSpPr>
        <p:spPr>
          <a:xfrm>
            <a:off x="774138" y="3228381"/>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学校教育課</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463" name="Google Shape;463;p65"/>
          <p:cNvSpPr/>
          <p:nvPr/>
        </p:nvSpPr>
        <p:spPr>
          <a:xfrm>
            <a:off x="777254" y="2909598"/>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心の相談</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464" name="Google Shape;464;p65"/>
          <p:cNvSpPr/>
          <p:nvPr/>
        </p:nvSpPr>
        <p:spPr>
          <a:xfrm>
            <a:off x="1576852" y="3235692"/>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SSW</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465" name="Google Shape;465;p65"/>
          <p:cNvSpPr/>
          <p:nvPr/>
        </p:nvSpPr>
        <p:spPr>
          <a:xfrm>
            <a:off x="1576852" y="2909598"/>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先生</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cxnSp>
        <p:nvCxnSpPr>
          <p:cNvPr id="466" name="Google Shape;466;p65"/>
          <p:cNvCxnSpPr>
            <a:stCxn id="467" idx="2"/>
            <a:endCxn id="463" idx="0"/>
          </p:cNvCxnSpPr>
          <p:nvPr/>
        </p:nvCxnSpPr>
        <p:spPr>
          <a:xfrm rot="5400000">
            <a:off x="1187501" y="2615299"/>
            <a:ext cx="208800" cy="379800"/>
          </a:xfrm>
          <a:prstGeom prst="bentConnector3">
            <a:avLst>
              <a:gd name="adj1" fmla="val 50029"/>
            </a:avLst>
          </a:prstGeom>
          <a:noFill/>
          <a:ln w="8475" cap="flat" cmpd="sng">
            <a:solidFill>
              <a:srgbClr val="595959"/>
            </a:solidFill>
            <a:prstDash val="solid"/>
            <a:round/>
            <a:headEnd type="none" w="sm" len="sm"/>
            <a:tailEnd type="triangle" w="med" len="med"/>
          </a:ln>
        </p:spPr>
      </p:cxnSp>
      <p:cxnSp>
        <p:nvCxnSpPr>
          <p:cNvPr id="468" name="Google Shape;468;p65"/>
          <p:cNvCxnSpPr>
            <a:stCxn id="467" idx="2"/>
            <a:endCxn id="465" idx="0"/>
          </p:cNvCxnSpPr>
          <p:nvPr/>
        </p:nvCxnSpPr>
        <p:spPr>
          <a:xfrm rot="-5400000" flipH="1">
            <a:off x="1587251" y="2595349"/>
            <a:ext cx="208800" cy="419700"/>
          </a:xfrm>
          <a:prstGeom prst="bentConnector3">
            <a:avLst>
              <a:gd name="adj1" fmla="val 50029"/>
            </a:avLst>
          </a:prstGeom>
          <a:noFill/>
          <a:ln w="8475" cap="flat" cmpd="sng">
            <a:solidFill>
              <a:srgbClr val="595959"/>
            </a:solidFill>
            <a:prstDash val="solid"/>
            <a:round/>
            <a:headEnd type="none" w="sm" len="sm"/>
            <a:tailEnd type="triangle" w="med" len="med"/>
          </a:ln>
        </p:spPr>
      </p:cxnSp>
      <p:cxnSp>
        <p:nvCxnSpPr>
          <p:cNvPr id="469" name="Google Shape;469;p65"/>
          <p:cNvCxnSpPr>
            <a:stCxn id="463" idx="2"/>
            <a:endCxn id="462" idx="0"/>
          </p:cNvCxnSpPr>
          <p:nvPr/>
        </p:nvCxnSpPr>
        <p:spPr>
          <a:xfrm flipH="1">
            <a:off x="1098854" y="3060498"/>
            <a:ext cx="3000" cy="168000"/>
          </a:xfrm>
          <a:prstGeom prst="straightConnector1">
            <a:avLst/>
          </a:prstGeom>
          <a:noFill/>
          <a:ln w="8475" cap="flat" cmpd="sng">
            <a:solidFill>
              <a:srgbClr val="595959"/>
            </a:solidFill>
            <a:prstDash val="solid"/>
            <a:round/>
            <a:headEnd type="none" w="sm" len="sm"/>
            <a:tailEnd type="triangle" w="med" len="med"/>
          </a:ln>
        </p:spPr>
      </p:cxnSp>
      <p:cxnSp>
        <p:nvCxnSpPr>
          <p:cNvPr id="470" name="Google Shape;470;p65"/>
          <p:cNvCxnSpPr>
            <a:stCxn id="465" idx="2"/>
            <a:endCxn id="464" idx="0"/>
          </p:cNvCxnSpPr>
          <p:nvPr/>
        </p:nvCxnSpPr>
        <p:spPr>
          <a:xfrm>
            <a:off x="1901452" y="3060498"/>
            <a:ext cx="0" cy="175200"/>
          </a:xfrm>
          <a:prstGeom prst="straightConnector1">
            <a:avLst/>
          </a:prstGeom>
          <a:noFill/>
          <a:ln w="8475" cap="flat" cmpd="sng">
            <a:solidFill>
              <a:srgbClr val="595959"/>
            </a:solidFill>
            <a:prstDash val="solid"/>
            <a:round/>
            <a:headEnd type="none" w="sm" len="sm"/>
            <a:tailEnd type="triangle" w="med" len="med"/>
          </a:ln>
        </p:spPr>
      </p:cxnSp>
      <p:sp>
        <p:nvSpPr>
          <p:cNvPr id="471" name="Google Shape;471;p65"/>
          <p:cNvSpPr/>
          <p:nvPr/>
        </p:nvSpPr>
        <p:spPr>
          <a:xfrm>
            <a:off x="774138" y="3865947"/>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相談員</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472" name="Google Shape;472;p65"/>
          <p:cNvSpPr/>
          <p:nvPr/>
        </p:nvSpPr>
        <p:spPr>
          <a:xfrm>
            <a:off x="1576852" y="3865947"/>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444"/>
              <a:buFont typeface="Arial"/>
              <a:buNone/>
            </a:pPr>
            <a:r>
              <a:rPr lang="ja" sz="444" b="0" i="0" u="none" strike="noStrike" cap="none">
                <a:solidFill>
                  <a:srgbClr val="000000"/>
                </a:solidFill>
                <a:latin typeface="Zen Kaku Gothic New Medium"/>
                <a:ea typeface="Zen Kaku Gothic New Medium"/>
                <a:cs typeface="Zen Kaku Gothic New Medium"/>
                <a:sym typeface="Zen Kaku Gothic New Medium"/>
              </a:rPr>
              <a:t>CW</a:t>
            </a:r>
            <a:endParaRPr sz="444"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473" name="Google Shape;473;p65"/>
          <p:cNvSpPr/>
          <p:nvPr/>
        </p:nvSpPr>
        <p:spPr>
          <a:xfrm>
            <a:off x="777254" y="4184730"/>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444"/>
              <a:buFont typeface="Arial"/>
              <a:buNone/>
            </a:pPr>
            <a:r>
              <a:rPr lang="ja" sz="444" b="0" i="0" u="none" strike="noStrike" cap="none">
                <a:solidFill>
                  <a:srgbClr val="000000"/>
                </a:solidFill>
                <a:latin typeface="Zen Kaku Gothic New Medium"/>
                <a:ea typeface="Zen Kaku Gothic New Medium"/>
                <a:cs typeface="Zen Kaku Gothic New Medium"/>
                <a:sym typeface="Zen Kaku Gothic New Medium"/>
              </a:rPr>
              <a:t>こども家庭課</a:t>
            </a:r>
            <a:endParaRPr sz="444"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474" name="Google Shape;474;p65"/>
          <p:cNvSpPr/>
          <p:nvPr/>
        </p:nvSpPr>
        <p:spPr>
          <a:xfrm>
            <a:off x="1576852" y="4184730"/>
            <a:ext cx="649200" cy="150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444"/>
              <a:buFont typeface="Arial"/>
              <a:buNone/>
            </a:pPr>
            <a:r>
              <a:rPr lang="ja" sz="444" b="0" i="0" u="none" strike="noStrike" cap="none">
                <a:solidFill>
                  <a:srgbClr val="000000"/>
                </a:solidFill>
                <a:latin typeface="Zen Kaku Gothic New Medium"/>
                <a:ea typeface="Zen Kaku Gothic New Medium"/>
                <a:cs typeface="Zen Kaku Gothic New Medium"/>
                <a:sym typeface="Zen Kaku Gothic New Medium"/>
              </a:rPr>
              <a:t>保護課</a:t>
            </a:r>
            <a:endParaRPr sz="444" b="0" i="0" u="none" strike="noStrike" cap="none">
              <a:solidFill>
                <a:srgbClr val="000000"/>
              </a:solidFill>
              <a:latin typeface="Zen Kaku Gothic New Medium"/>
              <a:ea typeface="Zen Kaku Gothic New Medium"/>
              <a:cs typeface="Zen Kaku Gothic New Medium"/>
              <a:sym typeface="Zen Kaku Gothic New Medium"/>
            </a:endParaRPr>
          </a:p>
        </p:txBody>
      </p:sp>
      <p:pic>
        <p:nvPicPr>
          <p:cNvPr id="467" name="Google Shape;467;p65"/>
          <p:cNvPicPr preferRelativeResize="0"/>
          <p:nvPr/>
        </p:nvPicPr>
        <p:blipFill rotWithShape="1">
          <a:blip r:embed="rId5">
            <a:alphaModFix/>
          </a:blip>
          <a:srcRect b="21942"/>
          <a:stretch/>
        </p:blipFill>
        <p:spPr>
          <a:xfrm>
            <a:off x="1178611" y="2372980"/>
            <a:ext cx="606381" cy="327819"/>
          </a:xfrm>
          <a:prstGeom prst="rect">
            <a:avLst/>
          </a:prstGeom>
          <a:noFill/>
          <a:ln>
            <a:noFill/>
          </a:ln>
        </p:spPr>
      </p:pic>
      <p:pic>
        <p:nvPicPr>
          <p:cNvPr id="475" name="Google Shape;475;p65"/>
          <p:cNvPicPr preferRelativeResize="0"/>
          <p:nvPr/>
        </p:nvPicPr>
        <p:blipFill rotWithShape="1">
          <a:blip r:embed="rId6">
            <a:alphaModFix amt="96000"/>
          </a:blip>
          <a:srcRect/>
          <a:stretch/>
        </p:blipFill>
        <p:spPr>
          <a:xfrm>
            <a:off x="1717076" y="2299172"/>
            <a:ext cx="579094" cy="491402"/>
          </a:xfrm>
          <a:prstGeom prst="rect">
            <a:avLst/>
          </a:prstGeom>
          <a:noFill/>
          <a:ln>
            <a:noFill/>
          </a:ln>
        </p:spPr>
      </p:pic>
      <p:pic>
        <p:nvPicPr>
          <p:cNvPr id="476" name="Google Shape;476;p65"/>
          <p:cNvPicPr preferRelativeResize="0"/>
          <p:nvPr/>
        </p:nvPicPr>
        <p:blipFill rotWithShape="1">
          <a:blip r:embed="rId7">
            <a:alphaModFix/>
          </a:blip>
          <a:srcRect/>
          <a:stretch/>
        </p:blipFill>
        <p:spPr>
          <a:xfrm>
            <a:off x="1597458" y="4430035"/>
            <a:ext cx="520132" cy="495764"/>
          </a:xfrm>
          <a:prstGeom prst="rect">
            <a:avLst/>
          </a:prstGeom>
          <a:noFill/>
          <a:ln>
            <a:noFill/>
          </a:ln>
        </p:spPr>
      </p:pic>
      <p:cxnSp>
        <p:nvCxnSpPr>
          <p:cNvPr id="477" name="Google Shape;477;p65"/>
          <p:cNvCxnSpPr>
            <a:endCxn id="473" idx="2"/>
          </p:cNvCxnSpPr>
          <p:nvPr/>
        </p:nvCxnSpPr>
        <p:spPr>
          <a:xfrm rot="10800000">
            <a:off x="1101854" y="4335630"/>
            <a:ext cx="379500" cy="235200"/>
          </a:xfrm>
          <a:prstGeom prst="bentConnector2">
            <a:avLst/>
          </a:prstGeom>
          <a:noFill/>
          <a:ln w="8475" cap="flat" cmpd="sng">
            <a:solidFill>
              <a:srgbClr val="595959"/>
            </a:solidFill>
            <a:prstDash val="solid"/>
            <a:round/>
            <a:headEnd type="none" w="sm" len="sm"/>
            <a:tailEnd type="triangle" w="med" len="med"/>
          </a:ln>
        </p:spPr>
      </p:cxnSp>
      <p:cxnSp>
        <p:nvCxnSpPr>
          <p:cNvPr id="478" name="Google Shape;478;p65"/>
          <p:cNvCxnSpPr>
            <a:endCxn id="474" idx="2"/>
          </p:cNvCxnSpPr>
          <p:nvPr/>
        </p:nvCxnSpPr>
        <p:spPr>
          <a:xfrm rot="10800000" flipH="1">
            <a:off x="1481452" y="4335630"/>
            <a:ext cx="420000" cy="235200"/>
          </a:xfrm>
          <a:prstGeom prst="bentConnector2">
            <a:avLst/>
          </a:prstGeom>
          <a:noFill/>
          <a:ln w="8475" cap="flat" cmpd="sng">
            <a:solidFill>
              <a:srgbClr val="595959"/>
            </a:solidFill>
            <a:prstDash val="solid"/>
            <a:round/>
            <a:headEnd type="none" w="sm" len="sm"/>
            <a:tailEnd type="triangle" w="med" len="med"/>
          </a:ln>
        </p:spPr>
      </p:cxnSp>
      <p:cxnSp>
        <p:nvCxnSpPr>
          <p:cNvPr id="479" name="Google Shape;479;p65"/>
          <p:cNvCxnSpPr>
            <a:stCxn id="473" idx="0"/>
            <a:endCxn id="471" idx="2"/>
          </p:cNvCxnSpPr>
          <p:nvPr/>
        </p:nvCxnSpPr>
        <p:spPr>
          <a:xfrm rot="10800000">
            <a:off x="1098854" y="4016730"/>
            <a:ext cx="3000" cy="168000"/>
          </a:xfrm>
          <a:prstGeom prst="straightConnector1">
            <a:avLst/>
          </a:prstGeom>
          <a:noFill/>
          <a:ln w="8475" cap="flat" cmpd="sng">
            <a:solidFill>
              <a:srgbClr val="595959"/>
            </a:solidFill>
            <a:prstDash val="solid"/>
            <a:round/>
            <a:headEnd type="none" w="sm" len="sm"/>
            <a:tailEnd type="triangle" w="med" len="med"/>
          </a:ln>
        </p:spPr>
      </p:cxnSp>
      <p:cxnSp>
        <p:nvCxnSpPr>
          <p:cNvPr id="480" name="Google Shape;480;p65"/>
          <p:cNvCxnSpPr>
            <a:stCxn id="474" idx="0"/>
            <a:endCxn id="472" idx="2"/>
          </p:cNvCxnSpPr>
          <p:nvPr/>
        </p:nvCxnSpPr>
        <p:spPr>
          <a:xfrm rot="10800000">
            <a:off x="1901452" y="4016730"/>
            <a:ext cx="0" cy="168000"/>
          </a:xfrm>
          <a:prstGeom prst="straightConnector1">
            <a:avLst/>
          </a:prstGeom>
          <a:noFill/>
          <a:ln w="8475" cap="flat" cmpd="sng">
            <a:solidFill>
              <a:srgbClr val="595959"/>
            </a:solidFill>
            <a:prstDash val="solid"/>
            <a:round/>
            <a:headEnd type="none" w="sm" len="sm"/>
            <a:tailEnd type="triangle" w="med" len="med"/>
          </a:ln>
        </p:spPr>
      </p:cxnSp>
      <p:sp>
        <p:nvSpPr>
          <p:cNvPr id="481" name="Google Shape;481;p65"/>
          <p:cNvSpPr/>
          <p:nvPr/>
        </p:nvSpPr>
        <p:spPr>
          <a:xfrm rot="5400000">
            <a:off x="1700251" y="3470402"/>
            <a:ext cx="1643400" cy="206400"/>
          </a:xfrm>
          <a:prstGeom prst="triangle">
            <a:avLst>
              <a:gd name="adj" fmla="val 50000"/>
            </a:avLst>
          </a:prstGeom>
          <a:solidFill>
            <a:srgbClr val="EEEEEE"/>
          </a:solidFill>
          <a:ln w="8475" cap="flat" cmpd="sng">
            <a:solidFill>
              <a:srgbClr val="FFFFFF"/>
            </a:solidFill>
            <a:prstDash val="solid"/>
            <a:round/>
            <a:headEnd type="none" w="sm" len="sm"/>
            <a:tailEnd type="none" w="sm" len="sm"/>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482" name="Google Shape;482;p65"/>
          <p:cNvSpPr/>
          <p:nvPr/>
        </p:nvSpPr>
        <p:spPr>
          <a:xfrm rot="5400000">
            <a:off x="4830494" y="3434170"/>
            <a:ext cx="1643400" cy="206400"/>
          </a:xfrm>
          <a:prstGeom prst="triangle">
            <a:avLst>
              <a:gd name="adj" fmla="val 50000"/>
            </a:avLst>
          </a:prstGeom>
          <a:solidFill>
            <a:srgbClr val="EEEEEE"/>
          </a:solidFill>
          <a:ln w="8475" cap="flat" cmpd="sng">
            <a:solidFill>
              <a:srgbClr val="FFFFFF"/>
            </a:solidFill>
            <a:prstDash val="solid"/>
            <a:round/>
            <a:headEnd type="none" w="sm" len="sm"/>
            <a:tailEnd type="none" w="sm" len="sm"/>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pic>
        <p:nvPicPr>
          <p:cNvPr id="483" name="Google Shape;483;p65"/>
          <p:cNvPicPr preferRelativeResize="0"/>
          <p:nvPr/>
        </p:nvPicPr>
        <p:blipFill rotWithShape="1">
          <a:blip r:embed="rId8">
            <a:alphaModFix/>
          </a:blip>
          <a:srcRect l="52137" t="21661" b="16906"/>
          <a:stretch/>
        </p:blipFill>
        <p:spPr>
          <a:xfrm>
            <a:off x="4800477" y="4142181"/>
            <a:ext cx="327183" cy="391827"/>
          </a:xfrm>
          <a:prstGeom prst="rect">
            <a:avLst/>
          </a:prstGeom>
          <a:noFill/>
          <a:ln>
            <a:noFill/>
          </a:ln>
        </p:spPr>
      </p:pic>
      <p:pic>
        <p:nvPicPr>
          <p:cNvPr id="484" name="Google Shape;484;p65"/>
          <p:cNvPicPr preferRelativeResize="0"/>
          <p:nvPr/>
        </p:nvPicPr>
        <p:blipFill rotWithShape="1">
          <a:blip r:embed="rId9">
            <a:alphaModFix/>
          </a:blip>
          <a:srcRect/>
          <a:stretch/>
        </p:blipFill>
        <p:spPr>
          <a:xfrm>
            <a:off x="4821546" y="2500776"/>
            <a:ext cx="263621" cy="330810"/>
          </a:xfrm>
          <a:prstGeom prst="rect">
            <a:avLst/>
          </a:prstGeom>
          <a:noFill/>
          <a:ln>
            <a:noFill/>
          </a:ln>
        </p:spPr>
      </p:pic>
      <p:cxnSp>
        <p:nvCxnSpPr>
          <p:cNvPr id="485" name="Google Shape;485;p65"/>
          <p:cNvCxnSpPr>
            <a:stCxn id="483" idx="1"/>
          </p:cNvCxnSpPr>
          <p:nvPr/>
        </p:nvCxnSpPr>
        <p:spPr>
          <a:xfrm rot="10800000">
            <a:off x="3921777" y="4338094"/>
            <a:ext cx="878700" cy="0"/>
          </a:xfrm>
          <a:prstGeom prst="straightConnector1">
            <a:avLst/>
          </a:prstGeom>
          <a:noFill/>
          <a:ln w="8475" cap="flat" cmpd="sng">
            <a:solidFill>
              <a:srgbClr val="00AB8D"/>
            </a:solidFill>
            <a:prstDash val="solid"/>
            <a:round/>
            <a:headEnd type="none" w="sm" len="sm"/>
            <a:tailEnd type="triangle" w="med" len="med"/>
          </a:ln>
        </p:spPr>
      </p:cxnSp>
      <p:cxnSp>
        <p:nvCxnSpPr>
          <p:cNvPr id="486" name="Google Shape;486;p65"/>
          <p:cNvCxnSpPr>
            <a:stCxn id="484" idx="1"/>
          </p:cNvCxnSpPr>
          <p:nvPr/>
        </p:nvCxnSpPr>
        <p:spPr>
          <a:xfrm flipH="1">
            <a:off x="4029246" y="2666182"/>
            <a:ext cx="792300" cy="1200"/>
          </a:xfrm>
          <a:prstGeom prst="straightConnector1">
            <a:avLst/>
          </a:prstGeom>
          <a:noFill/>
          <a:ln w="8475" cap="flat" cmpd="sng">
            <a:solidFill>
              <a:srgbClr val="00AB8D"/>
            </a:solidFill>
            <a:prstDash val="solid"/>
            <a:round/>
            <a:headEnd type="none" w="sm" len="sm"/>
            <a:tailEnd type="triangle" w="med" len="med"/>
          </a:ln>
        </p:spPr>
      </p:cxnSp>
      <p:pic>
        <p:nvPicPr>
          <p:cNvPr id="487" name="Google Shape;487;p65"/>
          <p:cNvPicPr preferRelativeResize="0"/>
          <p:nvPr/>
        </p:nvPicPr>
        <p:blipFill rotWithShape="1">
          <a:blip r:embed="rId4">
            <a:alphaModFix/>
          </a:blip>
          <a:srcRect/>
          <a:stretch/>
        </p:blipFill>
        <p:spPr>
          <a:xfrm>
            <a:off x="1040919" y="3515257"/>
            <a:ext cx="855647" cy="234889"/>
          </a:xfrm>
          <a:prstGeom prst="rect">
            <a:avLst/>
          </a:prstGeom>
          <a:noFill/>
          <a:ln>
            <a:noFill/>
          </a:ln>
        </p:spPr>
      </p:pic>
      <p:pic>
        <p:nvPicPr>
          <p:cNvPr id="488" name="Google Shape;488;p65"/>
          <p:cNvPicPr preferRelativeResize="0"/>
          <p:nvPr/>
        </p:nvPicPr>
        <p:blipFill rotWithShape="1">
          <a:blip r:embed="rId4">
            <a:alphaModFix/>
          </a:blip>
          <a:srcRect/>
          <a:stretch/>
        </p:blipFill>
        <p:spPr>
          <a:xfrm>
            <a:off x="5904581" y="2599873"/>
            <a:ext cx="855647" cy="234889"/>
          </a:xfrm>
          <a:prstGeom prst="rect">
            <a:avLst/>
          </a:prstGeom>
          <a:noFill/>
          <a:ln>
            <a:noFill/>
          </a:ln>
        </p:spPr>
      </p:pic>
      <p:cxnSp>
        <p:nvCxnSpPr>
          <p:cNvPr id="489" name="Google Shape;489;p65"/>
          <p:cNvCxnSpPr>
            <a:stCxn id="484" idx="2"/>
            <a:endCxn id="461" idx="0"/>
          </p:cNvCxnSpPr>
          <p:nvPr/>
        </p:nvCxnSpPr>
        <p:spPr>
          <a:xfrm>
            <a:off x="4953357" y="2831587"/>
            <a:ext cx="10200" cy="641700"/>
          </a:xfrm>
          <a:prstGeom prst="straightConnector1">
            <a:avLst/>
          </a:prstGeom>
          <a:noFill/>
          <a:ln w="8475" cap="flat" cmpd="sng">
            <a:solidFill>
              <a:srgbClr val="00AB8D"/>
            </a:solidFill>
            <a:prstDash val="solid"/>
            <a:round/>
            <a:headEnd type="none" w="sm" len="sm"/>
            <a:tailEnd type="triangle" w="med" len="med"/>
          </a:ln>
        </p:spPr>
      </p:cxnSp>
      <p:cxnSp>
        <p:nvCxnSpPr>
          <p:cNvPr id="490" name="Google Shape;490;p65"/>
          <p:cNvCxnSpPr>
            <a:stCxn id="483" idx="0"/>
            <a:endCxn id="461" idx="2"/>
          </p:cNvCxnSpPr>
          <p:nvPr/>
        </p:nvCxnSpPr>
        <p:spPr>
          <a:xfrm rot="10800000">
            <a:off x="4963468" y="3708081"/>
            <a:ext cx="600" cy="434100"/>
          </a:xfrm>
          <a:prstGeom prst="straightConnector1">
            <a:avLst/>
          </a:prstGeom>
          <a:noFill/>
          <a:ln w="8475" cap="flat" cmpd="sng">
            <a:solidFill>
              <a:srgbClr val="00AB8D"/>
            </a:solidFill>
            <a:prstDash val="solid"/>
            <a:round/>
            <a:headEnd type="none" w="sm" len="sm"/>
            <a:tailEnd type="triangle" w="med" len="med"/>
          </a:ln>
        </p:spPr>
      </p:cxnSp>
      <p:pic>
        <p:nvPicPr>
          <p:cNvPr id="491" name="Google Shape;491;p65"/>
          <p:cNvPicPr preferRelativeResize="0"/>
          <p:nvPr/>
        </p:nvPicPr>
        <p:blipFill rotWithShape="1">
          <a:blip r:embed="rId9">
            <a:alphaModFix/>
          </a:blip>
          <a:srcRect/>
          <a:stretch/>
        </p:blipFill>
        <p:spPr>
          <a:xfrm>
            <a:off x="6200586" y="3558670"/>
            <a:ext cx="263621" cy="330810"/>
          </a:xfrm>
          <a:prstGeom prst="rect">
            <a:avLst/>
          </a:prstGeom>
          <a:noFill/>
          <a:ln>
            <a:noFill/>
          </a:ln>
        </p:spPr>
      </p:pic>
      <p:pic>
        <p:nvPicPr>
          <p:cNvPr id="492" name="Google Shape;492;p65"/>
          <p:cNvPicPr preferRelativeResize="0"/>
          <p:nvPr/>
        </p:nvPicPr>
        <p:blipFill rotWithShape="1">
          <a:blip r:embed="rId10">
            <a:alphaModFix/>
          </a:blip>
          <a:srcRect/>
          <a:stretch/>
        </p:blipFill>
        <p:spPr>
          <a:xfrm>
            <a:off x="6225945" y="4142115"/>
            <a:ext cx="305463" cy="315617"/>
          </a:xfrm>
          <a:prstGeom prst="rect">
            <a:avLst/>
          </a:prstGeom>
          <a:noFill/>
          <a:ln>
            <a:noFill/>
          </a:ln>
        </p:spPr>
      </p:pic>
      <p:sp>
        <p:nvSpPr>
          <p:cNvPr id="493" name="Google Shape;493;p65"/>
          <p:cNvSpPr/>
          <p:nvPr/>
        </p:nvSpPr>
        <p:spPr>
          <a:xfrm>
            <a:off x="6312492" y="4455339"/>
            <a:ext cx="682500" cy="1509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英語</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494" name="Google Shape;494;p65"/>
          <p:cNvSpPr/>
          <p:nvPr/>
        </p:nvSpPr>
        <p:spPr>
          <a:xfrm>
            <a:off x="5860669" y="4493095"/>
            <a:ext cx="682500" cy="1509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イラスト</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cxnSp>
        <p:nvCxnSpPr>
          <p:cNvPr id="495" name="Google Shape;495;p65"/>
          <p:cNvCxnSpPr>
            <a:stCxn id="488" idx="2"/>
            <a:endCxn id="491" idx="0"/>
          </p:cNvCxnSpPr>
          <p:nvPr/>
        </p:nvCxnSpPr>
        <p:spPr>
          <a:xfrm>
            <a:off x="6332404" y="2834762"/>
            <a:ext cx="0" cy="723900"/>
          </a:xfrm>
          <a:prstGeom prst="straightConnector1">
            <a:avLst/>
          </a:prstGeom>
          <a:noFill/>
          <a:ln w="8475" cap="flat" cmpd="sng">
            <a:solidFill>
              <a:srgbClr val="00AB8D"/>
            </a:solidFill>
            <a:prstDash val="solid"/>
            <a:round/>
            <a:headEnd type="triangle" w="med" len="med"/>
            <a:tailEnd type="none" w="sm" len="sm"/>
          </a:ln>
        </p:spPr>
      </p:cxnSp>
      <p:sp>
        <p:nvSpPr>
          <p:cNvPr id="496" name="Google Shape;496;p65"/>
          <p:cNvSpPr/>
          <p:nvPr/>
        </p:nvSpPr>
        <p:spPr>
          <a:xfrm rot="5400000">
            <a:off x="6884492" y="2492287"/>
            <a:ext cx="201900" cy="400200"/>
          </a:xfrm>
          <a:prstGeom prst="upDownArrow">
            <a:avLst>
              <a:gd name="adj1" fmla="val 50000"/>
              <a:gd name="adj2" fmla="val 50000"/>
            </a:avLst>
          </a:prstGeom>
          <a:solidFill>
            <a:srgbClr val="12AB8D">
              <a:alpha val="65100"/>
            </a:srgbClr>
          </a:solidFill>
          <a:ln w="8475" cap="flat" cmpd="sng">
            <a:solidFill>
              <a:srgbClr val="FFFFFF"/>
            </a:solidFill>
            <a:prstDash val="solid"/>
            <a:round/>
            <a:headEnd type="none" w="sm" len="sm"/>
            <a:tailEnd type="none" w="sm" len="sm"/>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cxnSp>
        <p:nvCxnSpPr>
          <p:cNvPr id="497" name="Google Shape;497;p65"/>
          <p:cNvCxnSpPr>
            <a:stCxn id="491" idx="2"/>
          </p:cNvCxnSpPr>
          <p:nvPr/>
        </p:nvCxnSpPr>
        <p:spPr>
          <a:xfrm rot="-5400000" flipH="1">
            <a:off x="6561596" y="3660281"/>
            <a:ext cx="211200" cy="669600"/>
          </a:xfrm>
          <a:prstGeom prst="bentConnector2">
            <a:avLst/>
          </a:prstGeom>
          <a:noFill/>
          <a:ln w="8475" cap="flat" cmpd="sng">
            <a:solidFill>
              <a:srgbClr val="00AB8D"/>
            </a:solidFill>
            <a:prstDash val="solid"/>
            <a:round/>
            <a:headEnd type="none" w="sm" len="sm"/>
            <a:tailEnd type="triangle" w="med" len="med"/>
          </a:ln>
        </p:spPr>
      </p:cxnSp>
      <p:sp>
        <p:nvSpPr>
          <p:cNvPr id="498" name="Google Shape;498;p65"/>
          <p:cNvSpPr txBox="1"/>
          <p:nvPr/>
        </p:nvSpPr>
        <p:spPr>
          <a:xfrm>
            <a:off x="6151049" y="2016684"/>
            <a:ext cx="2870100" cy="437700"/>
          </a:xfrm>
          <a:prstGeom prst="rect">
            <a:avLst/>
          </a:prstGeom>
          <a:noFill/>
          <a:ln>
            <a:noFill/>
          </a:ln>
        </p:spPr>
        <p:txBody>
          <a:bodyPr spcFirstLastPara="1" wrap="square" lIns="81250" tIns="81250" rIns="81250" bIns="81250" anchor="t" anchorCtr="0">
            <a:spAutoFit/>
          </a:bodyPr>
          <a:lstStyle/>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0000"/>
                </a:solidFill>
                <a:latin typeface="Arial"/>
                <a:ea typeface="Arial"/>
                <a:cs typeface="Arial"/>
                <a:sym typeface="Arial"/>
              </a:rPr>
              <a:t>地域・外部資源に</a:t>
            </a:r>
            <a:endParaRPr sz="888"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0000"/>
                </a:solidFill>
                <a:latin typeface="Arial"/>
                <a:ea typeface="Arial"/>
                <a:cs typeface="Arial"/>
                <a:sym typeface="Arial"/>
              </a:rPr>
              <a:t>子ども自ら踏み出せるよう支援</a:t>
            </a:r>
            <a:endParaRPr sz="888" b="1" i="0" u="none" strike="noStrike" cap="none">
              <a:solidFill>
                <a:srgbClr val="FF0000"/>
              </a:solidFill>
              <a:latin typeface="Arial"/>
              <a:ea typeface="Arial"/>
              <a:cs typeface="Arial"/>
              <a:sym typeface="Arial"/>
            </a:endParaRPr>
          </a:p>
        </p:txBody>
      </p:sp>
      <p:sp>
        <p:nvSpPr>
          <p:cNvPr id="499" name="Google Shape;499;p65"/>
          <p:cNvSpPr txBox="1"/>
          <p:nvPr/>
        </p:nvSpPr>
        <p:spPr>
          <a:xfrm>
            <a:off x="811480" y="2008576"/>
            <a:ext cx="1762500" cy="437700"/>
          </a:xfrm>
          <a:prstGeom prst="rect">
            <a:avLst/>
          </a:prstGeom>
          <a:noFill/>
          <a:ln>
            <a:noFill/>
          </a:ln>
        </p:spPr>
        <p:txBody>
          <a:bodyPr spcFirstLastPara="1" wrap="square" lIns="81250" tIns="81250" rIns="81250" bIns="81250" anchor="t" anchorCtr="0">
            <a:spAutoFit/>
          </a:bodyPr>
          <a:lstStyle/>
          <a:p>
            <a:pPr marL="0" marR="0" lvl="0" indent="0" algn="l" rtl="0">
              <a:lnSpc>
                <a:spcPct val="100000"/>
              </a:lnSpc>
              <a:spcBef>
                <a:spcPts val="0"/>
              </a:spcBef>
              <a:spcAft>
                <a:spcPts val="0"/>
              </a:spcAft>
              <a:buClr>
                <a:srgbClr val="000000"/>
              </a:buClr>
              <a:buSzPts val="977"/>
              <a:buFont typeface="Arial"/>
              <a:buNone/>
            </a:pPr>
            <a:r>
              <a:rPr lang="ja" sz="888" b="1" i="0" u="none" strike="noStrike" cap="none">
                <a:solidFill>
                  <a:srgbClr val="FF0000"/>
                </a:solidFill>
                <a:latin typeface="Arial"/>
                <a:ea typeface="Arial"/>
                <a:cs typeface="Arial"/>
                <a:sym typeface="Arial"/>
              </a:rPr>
              <a:t>オンラインだから踏み出せる</a:t>
            </a:r>
            <a:endParaRPr sz="888" b="1" i="0" u="none" strike="noStrike" cap="none">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77"/>
              <a:buFont typeface="Arial"/>
              <a:buNone/>
            </a:pPr>
            <a:r>
              <a:rPr lang="ja" sz="888" b="1" i="0" u="none" strike="noStrike" cap="none">
                <a:solidFill>
                  <a:srgbClr val="FF0000"/>
                </a:solidFill>
                <a:latin typeface="Arial"/>
                <a:ea typeface="Arial"/>
                <a:cs typeface="Arial"/>
                <a:sym typeface="Arial"/>
              </a:rPr>
              <a:t>一歩目のつながりをつくる</a:t>
            </a:r>
            <a:endParaRPr sz="888" b="1" i="0" u="none" strike="noStrike" cap="none">
              <a:solidFill>
                <a:srgbClr val="FF0000"/>
              </a:solidFill>
              <a:latin typeface="Arial"/>
              <a:ea typeface="Arial"/>
              <a:cs typeface="Arial"/>
              <a:sym typeface="Arial"/>
            </a:endParaRPr>
          </a:p>
        </p:txBody>
      </p:sp>
      <p:pic>
        <p:nvPicPr>
          <p:cNvPr id="500" name="Google Shape;500;p65"/>
          <p:cNvPicPr preferRelativeResize="0"/>
          <p:nvPr/>
        </p:nvPicPr>
        <p:blipFill rotWithShape="1">
          <a:blip r:embed="rId11">
            <a:alphaModFix/>
          </a:blip>
          <a:srcRect/>
          <a:stretch/>
        </p:blipFill>
        <p:spPr>
          <a:xfrm>
            <a:off x="7432681" y="2881388"/>
            <a:ext cx="780472" cy="424166"/>
          </a:xfrm>
          <a:prstGeom prst="rect">
            <a:avLst/>
          </a:prstGeom>
          <a:noFill/>
          <a:ln>
            <a:noFill/>
          </a:ln>
        </p:spPr>
      </p:pic>
      <p:pic>
        <p:nvPicPr>
          <p:cNvPr id="501" name="Google Shape;501;p65"/>
          <p:cNvPicPr preferRelativeResize="0"/>
          <p:nvPr/>
        </p:nvPicPr>
        <p:blipFill rotWithShape="1">
          <a:blip r:embed="rId6">
            <a:alphaModFix amt="96000"/>
          </a:blip>
          <a:srcRect/>
          <a:stretch/>
        </p:blipFill>
        <p:spPr>
          <a:xfrm>
            <a:off x="7526152" y="3899426"/>
            <a:ext cx="682266" cy="556122"/>
          </a:xfrm>
          <a:prstGeom prst="rect">
            <a:avLst/>
          </a:prstGeom>
          <a:noFill/>
          <a:ln>
            <a:noFill/>
          </a:ln>
        </p:spPr>
      </p:pic>
      <p:sp>
        <p:nvSpPr>
          <p:cNvPr id="502" name="Google Shape;502;p65"/>
          <p:cNvSpPr/>
          <p:nvPr/>
        </p:nvSpPr>
        <p:spPr>
          <a:xfrm>
            <a:off x="7481516" y="4505863"/>
            <a:ext cx="878700" cy="1188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進路サポート機関</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503" name="Google Shape;503;p65"/>
          <p:cNvSpPr/>
          <p:nvPr/>
        </p:nvSpPr>
        <p:spPr>
          <a:xfrm>
            <a:off x="7584309" y="3472246"/>
            <a:ext cx="492900" cy="1188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無料塾</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504" name="Google Shape;504;p65"/>
          <p:cNvSpPr/>
          <p:nvPr/>
        </p:nvSpPr>
        <p:spPr>
          <a:xfrm>
            <a:off x="2753812" y="1858295"/>
            <a:ext cx="3862800" cy="182400"/>
          </a:xfrm>
          <a:prstGeom prst="chevron">
            <a:avLst>
              <a:gd name="adj" fmla="val 50000"/>
            </a:avLst>
          </a:prstGeom>
          <a:solidFill>
            <a:srgbClr val="888888"/>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FFFF"/>
                </a:solidFill>
                <a:latin typeface="Zen Kaku Gothic Antique"/>
                <a:ea typeface="Zen Kaku Gothic Antique"/>
                <a:cs typeface="Zen Kaku Gothic Antique"/>
                <a:sym typeface="Zen Kaku Gothic Antique"/>
              </a:rPr>
              <a:t>子ども・保護者への支援</a:t>
            </a:r>
            <a:endParaRPr sz="888" b="1" i="0" u="none" strike="noStrike" cap="none">
              <a:solidFill>
                <a:srgbClr val="FFFFFF"/>
              </a:solidFill>
              <a:latin typeface="Zen Kaku Gothic Antique"/>
              <a:ea typeface="Zen Kaku Gothic Antique"/>
              <a:cs typeface="Zen Kaku Gothic Antique"/>
              <a:sym typeface="Zen Kaku Gothic Antique"/>
            </a:endParaRPr>
          </a:p>
        </p:txBody>
      </p:sp>
      <p:sp>
        <p:nvSpPr>
          <p:cNvPr id="505" name="Google Shape;505;p65"/>
          <p:cNvSpPr/>
          <p:nvPr/>
        </p:nvSpPr>
        <p:spPr>
          <a:xfrm>
            <a:off x="6616245" y="1859357"/>
            <a:ext cx="1939500" cy="182400"/>
          </a:xfrm>
          <a:prstGeom prst="chevron">
            <a:avLst>
              <a:gd name="adj" fmla="val 50000"/>
            </a:avLst>
          </a:prstGeom>
          <a:solidFill>
            <a:srgbClr val="888888"/>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FFFF"/>
                </a:solidFill>
                <a:latin typeface="Zen Kaku Gothic Antique"/>
                <a:ea typeface="Zen Kaku Gothic Antique"/>
                <a:cs typeface="Zen Kaku Gothic Antique"/>
                <a:sym typeface="Zen Kaku Gothic Antique"/>
              </a:rPr>
              <a:t>孤立・孤独の再現を防ぐ</a:t>
            </a:r>
            <a:endParaRPr sz="444" b="0" i="0" u="none" strike="noStrike" cap="none">
              <a:solidFill>
                <a:srgbClr val="FFFFFF"/>
              </a:solidFill>
              <a:latin typeface="Zen Kaku Gothic Antique"/>
              <a:ea typeface="Zen Kaku Gothic Antique"/>
              <a:cs typeface="Zen Kaku Gothic Antique"/>
              <a:sym typeface="Zen Kaku Gothic Antique"/>
            </a:endParaRPr>
          </a:p>
        </p:txBody>
      </p:sp>
      <p:sp>
        <p:nvSpPr>
          <p:cNvPr id="506" name="Google Shape;506;p65"/>
          <p:cNvSpPr/>
          <p:nvPr/>
        </p:nvSpPr>
        <p:spPr>
          <a:xfrm>
            <a:off x="7494784" y="3345473"/>
            <a:ext cx="666900" cy="1188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子ども食堂</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507" name="Google Shape;507;p65"/>
          <p:cNvSpPr txBox="1"/>
          <p:nvPr/>
        </p:nvSpPr>
        <p:spPr>
          <a:xfrm>
            <a:off x="6489438" y="3899425"/>
            <a:ext cx="576300" cy="205200"/>
          </a:xfrm>
          <a:prstGeom prst="rect">
            <a:avLst/>
          </a:prstGeom>
          <a:noFill/>
          <a:ln>
            <a:noFill/>
          </a:ln>
        </p:spPr>
        <p:txBody>
          <a:bodyPr spcFirstLastPara="1" wrap="square" lIns="60925" tIns="60925" rIns="60925" bIns="60925" anchor="t" anchorCtr="0">
            <a:spAutoFit/>
          </a:bodyPr>
          <a:lstStyle/>
          <a:p>
            <a:pPr marL="0" marR="0" lvl="0" indent="0" algn="l" rtl="0">
              <a:lnSpc>
                <a:spcPct val="100000"/>
              </a:lnSpc>
              <a:spcBef>
                <a:spcPts val="0"/>
              </a:spcBef>
              <a:spcAft>
                <a:spcPts val="0"/>
              </a:spcAft>
              <a:buClr>
                <a:srgbClr val="000000"/>
              </a:buClr>
              <a:buSzPts val="533"/>
              <a:buFont typeface="Arial"/>
              <a:buNone/>
            </a:pPr>
            <a:r>
              <a:rPr lang="ja" sz="533" b="0" i="0" u="none" strike="noStrike" cap="none">
                <a:solidFill>
                  <a:srgbClr val="FF0000"/>
                </a:solidFill>
                <a:latin typeface="Arial"/>
                <a:ea typeface="Arial"/>
                <a:cs typeface="Arial"/>
                <a:sym typeface="Arial"/>
              </a:rPr>
              <a:t>参加を促す</a:t>
            </a:r>
            <a:endParaRPr sz="533" b="0" i="0" u="none" strike="noStrike" cap="none">
              <a:solidFill>
                <a:srgbClr val="FF0000"/>
              </a:solidFill>
              <a:latin typeface="Arial"/>
              <a:ea typeface="Arial"/>
              <a:cs typeface="Arial"/>
              <a:sym typeface="Arial"/>
            </a:endParaRPr>
          </a:p>
        </p:txBody>
      </p:sp>
      <p:sp>
        <p:nvSpPr>
          <p:cNvPr id="508" name="Google Shape;508;p65"/>
          <p:cNvSpPr txBox="1"/>
          <p:nvPr/>
        </p:nvSpPr>
        <p:spPr>
          <a:xfrm>
            <a:off x="4204770" y="2499578"/>
            <a:ext cx="576300" cy="205200"/>
          </a:xfrm>
          <a:prstGeom prst="rect">
            <a:avLst/>
          </a:prstGeom>
          <a:noFill/>
          <a:ln>
            <a:noFill/>
          </a:ln>
        </p:spPr>
        <p:txBody>
          <a:bodyPr spcFirstLastPara="1" wrap="square" lIns="60925" tIns="60925" rIns="60925" bIns="60925" anchor="t" anchorCtr="0">
            <a:spAutoFit/>
          </a:bodyPr>
          <a:lstStyle/>
          <a:p>
            <a:pPr marL="0" marR="0" lvl="0" indent="0" algn="l" rtl="0">
              <a:lnSpc>
                <a:spcPct val="100000"/>
              </a:lnSpc>
              <a:spcBef>
                <a:spcPts val="0"/>
              </a:spcBef>
              <a:spcAft>
                <a:spcPts val="0"/>
              </a:spcAft>
              <a:buClr>
                <a:srgbClr val="000000"/>
              </a:buClr>
              <a:buSzPts val="533"/>
              <a:buFont typeface="Arial"/>
              <a:buNone/>
            </a:pPr>
            <a:r>
              <a:rPr lang="ja" sz="533" b="0" i="0" u="none" strike="noStrike" cap="none">
                <a:solidFill>
                  <a:srgbClr val="FF0000"/>
                </a:solidFill>
                <a:latin typeface="Arial"/>
                <a:ea typeface="Arial"/>
                <a:cs typeface="Arial"/>
                <a:sym typeface="Arial"/>
              </a:rPr>
              <a:t>支援</a:t>
            </a:r>
            <a:endParaRPr sz="533" b="0" i="0" u="none" strike="noStrike" cap="none">
              <a:solidFill>
                <a:srgbClr val="FF0000"/>
              </a:solidFill>
              <a:latin typeface="Arial"/>
              <a:ea typeface="Arial"/>
              <a:cs typeface="Arial"/>
              <a:sym typeface="Arial"/>
            </a:endParaRPr>
          </a:p>
        </p:txBody>
      </p:sp>
      <p:sp>
        <p:nvSpPr>
          <p:cNvPr id="509" name="Google Shape;509;p65"/>
          <p:cNvSpPr txBox="1"/>
          <p:nvPr/>
        </p:nvSpPr>
        <p:spPr>
          <a:xfrm>
            <a:off x="4234661" y="4159141"/>
            <a:ext cx="576300" cy="205200"/>
          </a:xfrm>
          <a:prstGeom prst="rect">
            <a:avLst/>
          </a:prstGeom>
          <a:noFill/>
          <a:ln>
            <a:noFill/>
          </a:ln>
        </p:spPr>
        <p:txBody>
          <a:bodyPr spcFirstLastPara="1" wrap="square" lIns="60925" tIns="60925" rIns="60925" bIns="60925" anchor="t" anchorCtr="0">
            <a:spAutoFit/>
          </a:bodyPr>
          <a:lstStyle/>
          <a:p>
            <a:pPr marL="0" marR="0" lvl="0" indent="0" algn="l" rtl="0">
              <a:lnSpc>
                <a:spcPct val="100000"/>
              </a:lnSpc>
              <a:spcBef>
                <a:spcPts val="0"/>
              </a:spcBef>
              <a:spcAft>
                <a:spcPts val="0"/>
              </a:spcAft>
              <a:buClr>
                <a:srgbClr val="000000"/>
              </a:buClr>
              <a:buSzPts val="533"/>
              <a:buFont typeface="Arial"/>
              <a:buNone/>
            </a:pPr>
            <a:r>
              <a:rPr lang="ja" sz="533" b="0" i="0" u="none" strike="noStrike" cap="none">
                <a:solidFill>
                  <a:srgbClr val="FF0000"/>
                </a:solidFill>
                <a:latin typeface="Arial"/>
                <a:ea typeface="Arial"/>
                <a:cs typeface="Arial"/>
                <a:sym typeface="Arial"/>
              </a:rPr>
              <a:t>支援</a:t>
            </a:r>
            <a:endParaRPr sz="533" b="0" i="0" u="none" strike="noStrike" cap="none">
              <a:solidFill>
                <a:srgbClr val="FF0000"/>
              </a:solidFill>
              <a:latin typeface="Arial"/>
              <a:ea typeface="Arial"/>
              <a:cs typeface="Arial"/>
              <a:sym typeface="Arial"/>
            </a:endParaRPr>
          </a:p>
        </p:txBody>
      </p:sp>
      <p:pic>
        <p:nvPicPr>
          <p:cNvPr id="510" name="Google Shape;510;p65"/>
          <p:cNvPicPr preferRelativeResize="0"/>
          <p:nvPr/>
        </p:nvPicPr>
        <p:blipFill rotWithShape="1">
          <a:blip r:embed="rId12">
            <a:alphaModFix/>
          </a:blip>
          <a:srcRect t="19322"/>
          <a:stretch/>
        </p:blipFill>
        <p:spPr>
          <a:xfrm>
            <a:off x="3090047" y="4227301"/>
            <a:ext cx="476121" cy="377122"/>
          </a:xfrm>
          <a:prstGeom prst="rect">
            <a:avLst/>
          </a:prstGeom>
          <a:noFill/>
          <a:ln>
            <a:noFill/>
          </a:ln>
        </p:spPr>
      </p:pic>
      <p:pic>
        <p:nvPicPr>
          <p:cNvPr id="511" name="Google Shape;511;p65"/>
          <p:cNvPicPr preferRelativeResize="0"/>
          <p:nvPr/>
        </p:nvPicPr>
        <p:blipFill rotWithShape="1">
          <a:blip r:embed="rId7">
            <a:alphaModFix/>
          </a:blip>
          <a:srcRect/>
          <a:stretch/>
        </p:blipFill>
        <p:spPr>
          <a:xfrm>
            <a:off x="3270021" y="2833454"/>
            <a:ext cx="357294" cy="327116"/>
          </a:xfrm>
          <a:prstGeom prst="rect">
            <a:avLst/>
          </a:prstGeom>
          <a:noFill/>
          <a:ln>
            <a:noFill/>
          </a:ln>
        </p:spPr>
      </p:pic>
      <p:pic>
        <p:nvPicPr>
          <p:cNvPr id="512" name="Google Shape;512;p65"/>
          <p:cNvPicPr preferRelativeResize="0"/>
          <p:nvPr/>
        </p:nvPicPr>
        <p:blipFill rotWithShape="1">
          <a:blip r:embed="rId7">
            <a:alphaModFix/>
          </a:blip>
          <a:srcRect/>
          <a:stretch/>
        </p:blipFill>
        <p:spPr>
          <a:xfrm>
            <a:off x="3448501" y="4181216"/>
            <a:ext cx="394770" cy="388746"/>
          </a:xfrm>
          <a:prstGeom prst="rect">
            <a:avLst/>
          </a:prstGeom>
          <a:noFill/>
          <a:ln>
            <a:noFill/>
          </a:ln>
        </p:spPr>
      </p:pic>
      <p:pic>
        <p:nvPicPr>
          <p:cNvPr id="513" name="Google Shape;513;p65"/>
          <p:cNvPicPr preferRelativeResize="0"/>
          <p:nvPr/>
        </p:nvPicPr>
        <p:blipFill rotWithShape="1">
          <a:blip r:embed="rId6">
            <a:alphaModFix amt="96000"/>
          </a:blip>
          <a:srcRect/>
          <a:stretch/>
        </p:blipFill>
        <p:spPr>
          <a:xfrm>
            <a:off x="2851266" y="2909022"/>
            <a:ext cx="397798" cy="324236"/>
          </a:xfrm>
          <a:prstGeom prst="rect">
            <a:avLst/>
          </a:prstGeom>
          <a:noFill/>
          <a:ln>
            <a:noFill/>
          </a:ln>
        </p:spPr>
      </p:pic>
      <p:sp>
        <p:nvSpPr>
          <p:cNvPr id="514" name="Google Shape;514;p65"/>
          <p:cNvSpPr/>
          <p:nvPr/>
        </p:nvSpPr>
        <p:spPr>
          <a:xfrm>
            <a:off x="2803886" y="3177186"/>
            <a:ext cx="492900" cy="1188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学校</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cxnSp>
        <p:nvCxnSpPr>
          <p:cNvPr id="515" name="Google Shape;515;p65"/>
          <p:cNvCxnSpPr>
            <a:stCxn id="516" idx="2"/>
            <a:endCxn id="510" idx="0"/>
          </p:cNvCxnSpPr>
          <p:nvPr/>
        </p:nvCxnSpPr>
        <p:spPr>
          <a:xfrm rot="-5400000" flipH="1">
            <a:off x="2870870" y="3769962"/>
            <a:ext cx="561600" cy="352800"/>
          </a:xfrm>
          <a:prstGeom prst="bentConnector3">
            <a:avLst>
              <a:gd name="adj1" fmla="val 49998"/>
            </a:avLst>
          </a:prstGeom>
          <a:noFill/>
          <a:ln w="8475" cap="flat" cmpd="sng">
            <a:solidFill>
              <a:srgbClr val="595959"/>
            </a:solidFill>
            <a:prstDash val="dash"/>
            <a:round/>
            <a:headEnd type="none" w="sm" len="sm"/>
            <a:tailEnd type="none" w="sm" len="sm"/>
          </a:ln>
        </p:spPr>
      </p:cxnSp>
      <p:cxnSp>
        <p:nvCxnSpPr>
          <p:cNvPr id="517" name="Google Shape;517;p65"/>
          <p:cNvCxnSpPr>
            <a:stCxn id="518" idx="2"/>
            <a:endCxn id="510" idx="0"/>
          </p:cNvCxnSpPr>
          <p:nvPr/>
        </p:nvCxnSpPr>
        <p:spPr>
          <a:xfrm rot="5400000">
            <a:off x="3212357" y="3781212"/>
            <a:ext cx="561600" cy="330300"/>
          </a:xfrm>
          <a:prstGeom prst="bentConnector3">
            <a:avLst>
              <a:gd name="adj1" fmla="val 49998"/>
            </a:avLst>
          </a:prstGeom>
          <a:noFill/>
          <a:ln w="8475" cap="flat" cmpd="sng">
            <a:solidFill>
              <a:srgbClr val="595959"/>
            </a:solidFill>
            <a:prstDash val="solid"/>
            <a:round/>
            <a:headEnd type="none" w="sm" len="sm"/>
            <a:tailEnd type="none" w="sm" len="sm"/>
          </a:ln>
        </p:spPr>
      </p:cxnSp>
      <p:cxnSp>
        <p:nvCxnSpPr>
          <p:cNvPr id="519" name="Google Shape;519;p65"/>
          <p:cNvCxnSpPr>
            <a:stCxn id="520" idx="2"/>
            <a:endCxn id="510" idx="0"/>
          </p:cNvCxnSpPr>
          <p:nvPr/>
        </p:nvCxnSpPr>
        <p:spPr>
          <a:xfrm>
            <a:off x="3328201" y="3665562"/>
            <a:ext cx="0" cy="561600"/>
          </a:xfrm>
          <a:prstGeom prst="straightConnector1">
            <a:avLst/>
          </a:prstGeom>
          <a:noFill/>
          <a:ln w="8475" cap="flat" cmpd="sng">
            <a:solidFill>
              <a:srgbClr val="595959"/>
            </a:solidFill>
            <a:prstDash val="solid"/>
            <a:round/>
            <a:headEnd type="none" w="sm" len="sm"/>
            <a:tailEnd type="triangle" w="med" len="med"/>
          </a:ln>
        </p:spPr>
      </p:cxnSp>
      <p:cxnSp>
        <p:nvCxnSpPr>
          <p:cNvPr id="521" name="Google Shape;521;p65"/>
          <p:cNvCxnSpPr>
            <a:stCxn id="514" idx="2"/>
            <a:endCxn id="516" idx="0"/>
          </p:cNvCxnSpPr>
          <p:nvPr/>
        </p:nvCxnSpPr>
        <p:spPr>
          <a:xfrm rot="5400000">
            <a:off x="2891486" y="3379836"/>
            <a:ext cx="242700" cy="75000"/>
          </a:xfrm>
          <a:prstGeom prst="bentConnector3">
            <a:avLst>
              <a:gd name="adj1" fmla="val 50018"/>
            </a:avLst>
          </a:prstGeom>
          <a:noFill/>
          <a:ln w="8475" cap="flat" cmpd="sng">
            <a:solidFill>
              <a:srgbClr val="595959"/>
            </a:solidFill>
            <a:prstDash val="solid"/>
            <a:round/>
            <a:headEnd type="none" w="sm" len="sm"/>
            <a:tailEnd type="triangle" w="med" len="med"/>
          </a:ln>
        </p:spPr>
      </p:cxnSp>
      <p:cxnSp>
        <p:nvCxnSpPr>
          <p:cNvPr id="522" name="Google Shape;522;p65"/>
          <p:cNvCxnSpPr>
            <a:stCxn id="520" idx="0"/>
            <a:endCxn id="523" idx="2"/>
          </p:cNvCxnSpPr>
          <p:nvPr/>
        </p:nvCxnSpPr>
        <p:spPr>
          <a:xfrm rot="-5400000">
            <a:off x="3238651" y="3316512"/>
            <a:ext cx="311700" cy="132600"/>
          </a:xfrm>
          <a:prstGeom prst="bentConnector3">
            <a:avLst>
              <a:gd name="adj1" fmla="val 49993"/>
            </a:avLst>
          </a:prstGeom>
          <a:noFill/>
          <a:ln w="8475" cap="flat" cmpd="sng">
            <a:solidFill>
              <a:srgbClr val="595959"/>
            </a:solidFill>
            <a:prstDash val="dash"/>
            <a:round/>
            <a:headEnd type="none" w="sm" len="sm"/>
            <a:tailEnd type="triangle" w="med" len="med"/>
          </a:ln>
        </p:spPr>
      </p:cxnSp>
      <p:cxnSp>
        <p:nvCxnSpPr>
          <p:cNvPr id="524" name="Google Shape;524;p65"/>
          <p:cNvCxnSpPr>
            <a:stCxn id="523" idx="2"/>
            <a:endCxn id="518" idx="0"/>
          </p:cNvCxnSpPr>
          <p:nvPr/>
        </p:nvCxnSpPr>
        <p:spPr>
          <a:xfrm rot="-5400000" flipH="1">
            <a:off x="3403705" y="3284238"/>
            <a:ext cx="311700" cy="197400"/>
          </a:xfrm>
          <a:prstGeom prst="bentConnector3">
            <a:avLst>
              <a:gd name="adj1" fmla="val 49993"/>
            </a:avLst>
          </a:prstGeom>
          <a:noFill/>
          <a:ln w="8475" cap="flat" cmpd="sng">
            <a:solidFill>
              <a:srgbClr val="595959"/>
            </a:solidFill>
            <a:prstDash val="dash"/>
            <a:round/>
            <a:headEnd type="none" w="sm" len="sm"/>
            <a:tailEnd type="none" w="sm" len="sm"/>
          </a:ln>
        </p:spPr>
      </p:cxnSp>
      <p:sp>
        <p:nvSpPr>
          <p:cNvPr id="516" name="Google Shape;516;p65"/>
          <p:cNvSpPr/>
          <p:nvPr/>
        </p:nvSpPr>
        <p:spPr>
          <a:xfrm>
            <a:off x="2817920" y="3538662"/>
            <a:ext cx="314700" cy="126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SSW</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520" name="Google Shape;520;p65"/>
          <p:cNvSpPr/>
          <p:nvPr/>
        </p:nvSpPr>
        <p:spPr>
          <a:xfrm>
            <a:off x="3149551" y="3538662"/>
            <a:ext cx="357300" cy="126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相談員</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518" name="Google Shape;518;p65"/>
          <p:cNvSpPr/>
          <p:nvPr/>
        </p:nvSpPr>
        <p:spPr>
          <a:xfrm>
            <a:off x="3523757" y="3538662"/>
            <a:ext cx="269100" cy="126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622"/>
              <a:buFont typeface="Arial"/>
              <a:buNone/>
            </a:pPr>
            <a:r>
              <a:rPr lang="ja" sz="622" b="0" i="0" u="none" strike="noStrike" cap="none">
                <a:solidFill>
                  <a:srgbClr val="000000"/>
                </a:solidFill>
                <a:latin typeface="Zen Kaku Gothic New Medium"/>
                <a:ea typeface="Zen Kaku Gothic New Medium"/>
                <a:cs typeface="Zen Kaku Gothic New Medium"/>
                <a:sym typeface="Zen Kaku Gothic New Medium"/>
              </a:rPr>
              <a:t>CW</a:t>
            </a:r>
            <a:endParaRPr sz="622"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523" name="Google Shape;523;p65"/>
          <p:cNvSpPr/>
          <p:nvPr/>
        </p:nvSpPr>
        <p:spPr>
          <a:xfrm>
            <a:off x="3214405" y="3108288"/>
            <a:ext cx="492900" cy="1188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家</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cxnSp>
        <p:nvCxnSpPr>
          <p:cNvPr id="525" name="Google Shape;525;p65"/>
          <p:cNvCxnSpPr>
            <a:stCxn id="516" idx="1"/>
            <a:endCxn id="526" idx="1"/>
          </p:cNvCxnSpPr>
          <p:nvPr/>
        </p:nvCxnSpPr>
        <p:spPr>
          <a:xfrm rot="10800000" flipH="1">
            <a:off x="2817920" y="2695512"/>
            <a:ext cx="34800" cy="906600"/>
          </a:xfrm>
          <a:prstGeom prst="bentConnector3">
            <a:avLst>
              <a:gd name="adj1" fmla="val -610577"/>
            </a:avLst>
          </a:prstGeom>
          <a:noFill/>
          <a:ln w="8475" cap="flat" cmpd="sng">
            <a:solidFill>
              <a:srgbClr val="595959"/>
            </a:solidFill>
            <a:prstDash val="dash"/>
            <a:round/>
            <a:headEnd type="none" w="sm" len="sm"/>
            <a:tailEnd type="triangle" w="med" len="med"/>
          </a:ln>
        </p:spPr>
      </p:cxnSp>
      <p:sp>
        <p:nvSpPr>
          <p:cNvPr id="527" name="Google Shape;527;p65"/>
          <p:cNvSpPr/>
          <p:nvPr/>
        </p:nvSpPr>
        <p:spPr>
          <a:xfrm>
            <a:off x="3815355" y="3538662"/>
            <a:ext cx="357300" cy="126900"/>
          </a:xfrm>
          <a:prstGeom prst="roundRect">
            <a:avLst>
              <a:gd name="adj" fmla="val 6691"/>
            </a:avLst>
          </a:prstGeom>
          <a:solidFill>
            <a:srgbClr val="FFFFFF"/>
          </a:solidFill>
          <a:ln w="8475" cap="flat" cmpd="sng">
            <a:solidFill>
              <a:srgbClr val="434343"/>
            </a:solidFill>
            <a:prstDash val="solid"/>
            <a:round/>
            <a:headEnd type="none" w="sm" len="sm"/>
            <a:tailEnd type="none" w="sm" len="sm"/>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533"/>
              <a:buFont typeface="Arial"/>
              <a:buNone/>
            </a:pPr>
            <a:r>
              <a:rPr lang="ja" sz="533" b="0" i="0" u="none" strike="noStrike" cap="none">
                <a:solidFill>
                  <a:srgbClr val="000000"/>
                </a:solidFill>
                <a:latin typeface="Zen Kaku Gothic New Medium"/>
                <a:ea typeface="Zen Kaku Gothic New Medium"/>
                <a:cs typeface="Zen Kaku Gothic New Medium"/>
                <a:sym typeface="Zen Kaku Gothic New Medium"/>
              </a:rPr>
              <a:t>自治体</a:t>
            </a:r>
            <a:endParaRPr sz="533" b="0" i="0" u="none" strike="noStrike" cap="none">
              <a:solidFill>
                <a:srgbClr val="000000"/>
              </a:solidFill>
              <a:latin typeface="Zen Kaku Gothic New Medium"/>
              <a:ea typeface="Zen Kaku Gothic New Medium"/>
              <a:cs typeface="Zen Kaku Gothic New Medium"/>
              <a:sym typeface="Zen Kaku Gothic New Medium"/>
            </a:endParaRPr>
          </a:p>
        </p:txBody>
      </p:sp>
      <p:cxnSp>
        <p:nvCxnSpPr>
          <p:cNvPr id="528" name="Google Shape;528;p65"/>
          <p:cNvCxnSpPr>
            <a:stCxn id="526" idx="3"/>
            <a:endCxn id="527" idx="0"/>
          </p:cNvCxnSpPr>
          <p:nvPr/>
        </p:nvCxnSpPr>
        <p:spPr>
          <a:xfrm>
            <a:off x="3519428" y="2695475"/>
            <a:ext cx="474600" cy="843300"/>
          </a:xfrm>
          <a:prstGeom prst="bentConnector2">
            <a:avLst/>
          </a:prstGeom>
          <a:noFill/>
          <a:ln w="8475" cap="flat" cmpd="sng">
            <a:solidFill>
              <a:srgbClr val="595959"/>
            </a:solidFill>
            <a:prstDash val="dash"/>
            <a:round/>
            <a:headEnd type="triangle" w="med" len="med"/>
            <a:tailEnd type="none" w="sm" len="sm"/>
          </a:ln>
        </p:spPr>
      </p:cxnSp>
      <p:pic>
        <p:nvPicPr>
          <p:cNvPr id="526" name="Google Shape;526;p65"/>
          <p:cNvPicPr preferRelativeResize="0"/>
          <p:nvPr/>
        </p:nvPicPr>
        <p:blipFill rotWithShape="1">
          <a:blip r:embed="rId5">
            <a:alphaModFix/>
          </a:blip>
          <a:srcRect b="21942"/>
          <a:stretch/>
        </p:blipFill>
        <p:spPr>
          <a:xfrm>
            <a:off x="2852616" y="2503841"/>
            <a:ext cx="666812" cy="383268"/>
          </a:xfrm>
          <a:prstGeom prst="rect">
            <a:avLst/>
          </a:prstGeom>
          <a:noFill/>
          <a:ln>
            <a:noFill/>
          </a:ln>
        </p:spPr>
      </p:pic>
      <p:sp>
        <p:nvSpPr>
          <p:cNvPr id="529" name="Google Shape;529;p65"/>
          <p:cNvSpPr/>
          <p:nvPr/>
        </p:nvSpPr>
        <p:spPr>
          <a:xfrm rot="5400000">
            <a:off x="4211183" y="3398642"/>
            <a:ext cx="201900" cy="400200"/>
          </a:xfrm>
          <a:prstGeom prst="upDownArrow">
            <a:avLst>
              <a:gd name="adj1" fmla="val 50000"/>
              <a:gd name="adj2" fmla="val 50000"/>
            </a:avLst>
          </a:prstGeom>
          <a:solidFill>
            <a:srgbClr val="12AB8D">
              <a:alpha val="65100"/>
            </a:srgbClr>
          </a:solidFill>
          <a:ln w="8475" cap="flat" cmpd="sng">
            <a:solidFill>
              <a:srgbClr val="FFFFFF"/>
            </a:solidFill>
            <a:prstDash val="solid"/>
            <a:round/>
            <a:headEnd type="none" w="sm" len="sm"/>
            <a:tailEnd type="none" w="sm" len="sm"/>
          </a:ln>
        </p:spPr>
        <p:txBody>
          <a:bodyPr spcFirstLastPara="1" wrap="square" lIns="60925" tIns="60925" rIns="60925" bIns="60925" anchor="ctr" anchorCtr="0">
            <a:noAutofit/>
          </a:bodyPr>
          <a:lstStyle/>
          <a:p>
            <a:pPr marL="0" marR="0" lvl="0" indent="0" algn="l" rtl="0">
              <a:lnSpc>
                <a:spcPct val="100000"/>
              </a:lnSpc>
              <a:spcBef>
                <a:spcPts val="0"/>
              </a:spcBef>
              <a:spcAft>
                <a:spcPts val="0"/>
              </a:spcAft>
              <a:buClr>
                <a:srgbClr val="000000"/>
              </a:buClr>
              <a:buSzPts val="1244"/>
              <a:buFont typeface="Arial"/>
              <a:buNone/>
            </a:pPr>
            <a:endParaRPr sz="1244" b="0" i="0" u="none" strike="noStrike" cap="none">
              <a:solidFill>
                <a:srgbClr val="000000"/>
              </a:solidFill>
              <a:latin typeface="Arial"/>
              <a:ea typeface="Arial"/>
              <a:cs typeface="Arial"/>
              <a:sym typeface="Arial"/>
            </a:endParaRPr>
          </a:p>
        </p:txBody>
      </p:sp>
      <p:sp>
        <p:nvSpPr>
          <p:cNvPr id="530" name="Google Shape;530;p65"/>
          <p:cNvSpPr txBox="1"/>
          <p:nvPr/>
        </p:nvSpPr>
        <p:spPr>
          <a:xfrm>
            <a:off x="329704" y="833072"/>
            <a:ext cx="8484600" cy="507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333333"/>
              </a:solidFill>
              <a:latin typeface="BIZ UDPGothic"/>
              <a:ea typeface="BIZ UDPGothic"/>
              <a:cs typeface="BIZ UDPGothic"/>
              <a:sym typeface="BIZ UDPGothic"/>
            </a:endParaRPr>
          </a:p>
        </p:txBody>
      </p:sp>
      <p:sp>
        <p:nvSpPr>
          <p:cNvPr id="531" name="Google Shape;531;p65"/>
          <p:cNvSpPr txBox="1"/>
          <p:nvPr/>
        </p:nvSpPr>
        <p:spPr>
          <a:xfrm>
            <a:off x="3366499" y="2036115"/>
            <a:ext cx="3687300" cy="437700"/>
          </a:xfrm>
          <a:prstGeom prst="rect">
            <a:avLst/>
          </a:prstGeom>
          <a:noFill/>
          <a:ln>
            <a:noFill/>
          </a:ln>
        </p:spPr>
        <p:txBody>
          <a:bodyPr spcFirstLastPara="1" wrap="square" lIns="81250" tIns="81250" rIns="81250" bIns="81250" anchor="t" anchorCtr="0">
            <a:spAutoFit/>
          </a:bodyPr>
          <a:lstStyle/>
          <a:p>
            <a:pPr marL="0" marR="0" lvl="0" indent="0" algn="l" rtl="0">
              <a:lnSpc>
                <a:spcPct val="100000"/>
              </a:lnSpc>
              <a:spcBef>
                <a:spcPts val="0"/>
              </a:spcBef>
              <a:spcAft>
                <a:spcPts val="0"/>
              </a:spcAft>
              <a:buClr>
                <a:srgbClr val="000000"/>
              </a:buClr>
              <a:buSzPts val="977"/>
              <a:buFont typeface="Arial"/>
              <a:buNone/>
            </a:pPr>
            <a:endParaRPr sz="888" b="1" i="0" u="none" strike="noStrike" cap="none">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77"/>
              <a:buFont typeface="Arial"/>
              <a:buNone/>
            </a:pPr>
            <a:endParaRPr sz="888" b="1" i="0" u="none" strike="noStrike" cap="none">
              <a:solidFill>
                <a:srgbClr val="FF0000"/>
              </a:solidFill>
              <a:latin typeface="Arial"/>
              <a:ea typeface="Arial"/>
              <a:cs typeface="Arial"/>
              <a:sym typeface="Arial"/>
            </a:endParaRPr>
          </a:p>
        </p:txBody>
      </p:sp>
      <p:sp>
        <p:nvSpPr>
          <p:cNvPr id="532" name="Google Shape;532;p65"/>
          <p:cNvSpPr/>
          <p:nvPr/>
        </p:nvSpPr>
        <p:spPr>
          <a:xfrm>
            <a:off x="663233" y="1859361"/>
            <a:ext cx="1053900" cy="182400"/>
          </a:xfrm>
          <a:prstGeom prst="homePlate">
            <a:avLst>
              <a:gd name="adj" fmla="val 50000"/>
            </a:avLst>
          </a:prstGeom>
          <a:solidFill>
            <a:srgbClr val="888888"/>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FFFF"/>
                </a:solidFill>
                <a:latin typeface="Zen Kaku Gothic Antique"/>
                <a:ea typeface="Zen Kaku Gothic Antique"/>
                <a:cs typeface="Zen Kaku Gothic Antique"/>
                <a:sym typeface="Zen Kaku Gothic Antique"/>
              </a:rPr>
              <a:t>見つけ出し</a:t>
            </a:r>
            <a:endParaRPr sz="888" b="1" i="0" u="none" strike="noStrike" cap="none">
              <a:solidFill>
                <a:srgbClr val="FFFFFF"/>
              </a:solidFill>
              <a:latin typeface="Zen Kaku Gothic Antique"/>
              <a:ea typeface="Zen Kaku Gothic Antique"/>
              <a:cs typeface="Zen Kaku Gothic Antique"/>
              <a:sym typeface="Zen Kaku Gothic Antique"/>
            </a:endParaRPr>
          </a:p>
        </p:txBody>
      </p:sp>
      <p:sp>
        <p:nvSpPr>
          <p:cNvPr id="533" name="Google Shape;533;p65"/>
          <p:cNvSpPr txBox="1"/>
          <p:nvPr/>
        </p:nvSpPr>
        <p:spPr>
          <a:xfrm>
            <a:off x="2588791" y="2015234"/>
            <a:ext cx="3941400" cy="437700"/>
          </a:xfrm>
          <a:prstGeom prst="rect">
            <a:avLst/>
          </a:prstGeom>
          <a:noFill/>
          <a:ln>
            <a:noFill/>
          </a:ln>
        </p:spPr>
        <p:txBody>
          <a:bodyPr spcFirstLastPara="1" wrap="square" lIns="81250" tIns="81250" rIns="81250" bIns="81250" anchor="t" anchorCtr="0">
            <a:spAutoFit/>
          </a:bodyPr>
          <a:lstStyle/>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0000"/>
                </a:solidFill>
                <a:latin typeface="Arial"/>
                <a:ea typeface="Arial"/>
                <a:cs typeface="Arial"/>
                <a:sym typeface="Arial"/>
              </a:rPr>
              <a:t>一人ひとりの子ども・家庭の状態を見立てながら</a:t>
            </a:r>
            <a:endParaRPr sz="888"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88"/>
              <a:buFont typeface="Arial"/>
              <a:buNone/>
            </a:pPr>
            <a:r>
              <a:rPr lang="ja" sz="888" b="1" i="0" u="none" strike="noStrike" cap="none">
                <a:solidFill>
                  <a:srgbClr val="FF0000"/>
                </a:solidFill>
                <a:latin typeface="Arial"/>
                <a:ea typeface="Arial"/>
                <a:cs typeface="Arial"/>
                <a:sym typeface="Arial"/>
              </a:rPr>
              <a:t>生活支援・学習支援を通じて社会性や人との繋がりを育む</a:t>
            </a:r>
            <a:endParaRPr sz="888" b="1" i="0" u="none" strike="noStrike" cap="none">
              <a:solidFill>
                <a:srgbClr val="FF0000"/>
              </a:solidFill>
              <a:latin typeface="Arial"/>
              <a:ea typeface="Arial"/>
              <a:cs typeface="Arial"/>
              <a:sym typeface="Arial"/>
            </a:endParaRPr>
          </a:p>
        </p:txBody>
      </p:sp>
      <p:sp>
        <p:nvSpPr>
          <p:cNvPr id="534" name="Google Shape;534;p65"/>
          <p:cNvSpPr/>
          <p:nvPr/>
        </p:nvSpPr>
        <p:spPr>
          <a:xfrm>
            <a:off x="7441447" y="3607644"/>
            <a:ext cx="770700" cy="1188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専門的な学び</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sp>
        <p:nvSpPr>
          <p:cNvPr id="535" name="Google Shape;535;p65"/>
          <p:cNvSpPr txBox="1"/>
          <p:nvPr/>
        </p:nvSpPr>
        <p:spPr>
          <a:xfrm>
            <a:off x="7337867" y="2637686"/>
            <a:ext cx="969900" cy="166800"/>
          </a:xfrm>
          <a:prstGeom prst="rect">
            <a:avLst/>
          </a:prstGeom>
          <a:solidFill>
            <a:srgbClr val="E06666"/>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1" i="0" u="none" strike="noStrike" cap="none">
                <a:solidFill>
                  <a:srgbClr val="FFFFFF"/>
                </a:solidFill>
                <a:latin typeface="BIZ UDPGothic"/>
                <a:ea typeface="BIZ UDPGothic"/>
                <a:cs typeface="BIZ UDPGothic"/>
                <a:sym typeface="BIZ UDPGothic"/>
              </a:rPr>
              <a:t>コミュニティ</a:t>
            </a:r>
            <a:endParaRPr sz="711" b="1" i="0" u="none" strike="noStrike" cap="none">
              <a:solidFill>
                <a:srgbClr val="FFFFFF"/>
              </a:solidFill>
              <a:latin typeface="BIZ UDPGothic"/>
              <a:ea typeface="BIZ UDPGothic"/>
              <a:cs typeface="BIZ UDPGothic"/>
              <a:sym typeface="BIZ UDPGothic"/>
            </a:endParaRPr>
          </a:p>
        </p:txBody>
      </p:sp>
      <p:sp>
        <p:nvSpPr>
          <p:cNvPr id="536" name="Google Shape;536;p65"/>
          <p:cNvSpPr txBox="1"/>
          <p:nvPr/>
        </p:nvSpPr>
        <p:spPr>
          <a:xfrm>
            <a:off x="7354169" y="3811170"/>
            <a:ext cx="969900" cy="166800"/>
          </a:xfrm>
          <a:prstGeom prst="rect">
            <a:avLst/>
          </a:prstGeom>
          <a:solidFill>
            <a:srgbClr val="0BA1EE"/>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1" i="0" u="none" strike="noStrike" cap="none">
                <a:solidFill>
                  <a:srgbClr val="FFFFFF"/>
                </a:solidFill>
                <a:latin typeface="BIZ UDPGothic"/>
                <a:ea typeface="BIZ UDPGothic"/>
                <a:cs typeface="BIZ UDPGothic"/>
                <a:sym typeface="BIZ UDPGothic"/>
              </a:rPr>
              <a:t>進路サポート</a:t>
            </a:r>
            <a:endParaRPr sz="711" b="1" i="0" u="none" strike="noStrike" cap="none">
              <a:solidFill>
                <a:srgbClr val="FFFFFF"/>
              </a:solidFill>
              <a:latin typeface="BIZ UDPGothic"/>
              <a:ea typeface="BIZ UDPGothic"/>
              <a:cs typeface="BIZ UDPGothic"/>
              <a:sym typeface="BIZ UDPGothic"/>
            </a:endParaRPr>
          </a:p>
        </p:txBody>
      </p:sp>
      <p:sp>
        <p:nvSpPr>
          <p:cNvPr id="537" name="Google Shape;537;p65"/>
          <p:cNvSpPr/>
          <p:nvPr/>
        </p:nvSpPr>
        <p:spPr>
          <a:xfrm>
            <a:off x="7399875" y="4394020"/>
            <a:ext cx="878700" cy="118800"/>
          </a:xfrm>
          <a:prstGeom prst="roundRect">
            <a:avLst>
              <a:gd name="adj" fmla="val 6691"/>
            </a:avLst>
          </a:prstGeom>
          <a:noFill/>
          <a:ln>
            <a:noFill/>
          </a:ln>
        </p:spPr>
        <p:txBody>
          <a:bodyPr spcFirstLastPara="1" wrap="square" lIns="60925" tIns="60925" rIns="60925" bIns="60925" anchor="ctr" anchorCtr="0">
            <a:noAutofit/>
          </a:bodyPr>
          <a:lstStyle/>
          <a:p>
            <a:pPr marL="0" marR="0" lvl="0" indent="0" algn="ctr" rtl="0">
              <a:lnSpc>
                <a:spcPct val="100000"/>
              </a:lnSpc>
              <a:spcBef>
                <a:spcPts val="0"/>
              </a:spcBef>
              <a:spcAft>
                <a:spcPts val="0"/>
              </a:spcAft>
              <a:buClr>
                <a:srgbClr val="000000"/>
              </a:buClr>
              <a:buSzPts val="711"/>
              <a:buFont typeface="Arial"/>
              <a:buNone/>
            </a:pPr>
            <a:r>
              <a:rPr lang="ja" sz="711" b="0" i="0" u="none" strike="noStrike" cap="none">
                <a:solidFill>
                  <a:srgbClr val="000000"/>
                </a:solidFill>
                <a:latin typeface="Zen Kaku Gothic New Medium"/>
                <a:ea typeface="Zen Kaku Gothic New Medium"/>
                <a:cs typeface="Zen Kaku Gothic New Medium"/>
                <a:sym typeface="Zen Kaku Gothic New Medium"/>
              </a:rPr>
              <a:t>学校</a:t>
            </a:r>
            <a:endParaRPr sz="711" b="0" i="0" u="none" strike="noStrike" cap="none">
              <a:solidFill>
                <a:srgbClr val="000000"/>
              </a:solidFill>
              <a:latin typeface="Zen Kaku Gothic New Medium"/>
              <a:ea typeface="Zen Kaku Gothic New Medium"/>
              <a:cs typeface="Zen Kaku Gothic New Medium"/>
              <a:sym typeface="Zen Kaku Gothic New Medium"/>
            </a:endParaRPr>
          </a:p>
        </p:txBody>
      </p:sp>
      <p:pic>
        <p:nvPicPr>
          <p:cNvPr id="538" name="Google Shape;538;p65"/>
          <p:cNvPicPr preferRelativeResize="0"/>
          <p:nvPr/>
        </p:nvPicPr>
        <p:blipFill rotWithShape="1">
          <a:blip r:embed="rId5">
            <a:alphaModFix/>
          </a:blip>
          <a:srcRect b="21942"/>
          <a:stretch/>
        </p:blipFill>
        <p:spPr>
          <a:xfrm>
            <a:off x="6619415" y="3381797"/>
            <a:ext cx="666812" cy="383268"/>
          </a:xfrm>
          <a:prstGeom prst="rect">
            <a:avLst/>
          </a:prstGeom>
          <a:noFill/>
          <a:ln>
            <a:noFill/>
          </a:ln>
        </p:spPr>
      </p:pic>
      <p:sp>
        <p:nvSpPr>
          <p:cNvPr id="539" name="Google Shape;539;p65"/>
          <p:cNvSpPr txBox="1"/>
          <p:nvPr/>
        </p:nvSpPr>
        <p:spPr>
          <a:xfrm>
            <a:off x="468450" y="788472"/>
            <a:ext cx="8207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dirty="0">
                <a:solidFill>
                  <a:srgbClr val="073763"/>
                </a:solidFill>
                <a:latin typeface="Zen Maru Gothic"/>
                <a:ea typeface="Zen Maru Gothic"/>
                <a:cs typeface="Zen Maru Gothic"/>
                <a:sym typeface="Zen Maru Gothic"/>
              </a:rPr>
              <a:t>困難を抱える子どもたちに対して、オンラインでの関わりを起点に家庭の状態を見立てながら支援を重ね、いざ支援希求が出た際に課題解決できるよう、平時から役割を理解したうえでの連携が重要</a:t>
            </a:r>
            <a:r>
              <a:rPr lang="ja-JP" altLang="en-US" b="1" dirty="0">
                <a:solidFill>
                  <a:srgbClr val="073763"/>
                </a:solidFill>
                <a:latin typeface="Zen Maru Gothic"/>
                <a:ea typeface="Zen Maru Gothic"/>
                <a:cs typeface="Zen Maru Gothic"/>
                <a:sym typeface="Zen Maru Gothic"/>
              </a:rPr>
              <a:t>。</a:t>
            </a:r>
            <a:endParaRPr b="1" dirty="0">
              <a:solidFill>
                <a:srgbClr val="073763"/>
              </a:solidFill>
              <a:latin typeface="Zen Maru Gothic"/>
              <a:ea typeface="Zen Maru Gothic"/>
              <a:cs typeface="Zen Maru Gothic"/>
              <a:sym typeface="Zen Maru Gothic"/>
            </a:endParaRPr>
          </a:p>
        </p:txBody>
      </p:sp>
      <p:sp>
        <p:nvSpPr>
          <p:cNvPr id="540" name="Google Shape;540;p65"/>
          <p:cNvSpPr/>
          <p:nvPr/>
        </p:nvSpPr>
        <p:spPr>
          <a:xfrm>
            <a:off x="663200" y="1496366"/>
            <a:ext cx="5487900" cy="311700"/>
          </a:xfrm>
          <a:prstGeom prst="homePlate">
            <a:avLst>
              <a:gd name="adj" fmla="val 50000"/>
            </a:avLst>
          </a:prstGeom>
          <a:solidFill>
            <a:schemeClr val="dk2"/>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888"/>
              <a:buFont typeface="Arial"/>
              <a:buNone/>
            </a:pPr>
            <a:r>
              <a:rPr lang="ja" sz="888" b="1">
                <a:solidFill>
                  <a:srgbClr val="FFFFFF"/>
                </a:solidFill>
                <a:latin typeface="Zen Kaku Gothic Antique"/>
                <a:ea typeface="Zen Kaku Gothic Antique"/>
                <a:cs typeface="Zen Kaku Gothic Antique"/>
                <a:sym typeface="Zen Kaku Gothic Antique"/>
              </a:rPr>
              <a:t>課題整理・定期健診（家庭の状態に寄り添い、課題感や希望の言語化を手伝う）</a:t>
            </a:r>
            <a:endParaRPr sz="888" b="1" i="0" u="none" strike="noStrike" cap="none">
              <a:solidFill>
                <a:srgbClr val="FFFFFF"/>
              </a:solidFill>
              <a:latin typeface="Zen Kaku Gothic Antique"/>
              <a:ea typeface="Zen Kaku Gothic Antique"/>
              <a:cs typeface="Zen Kaku Gothic Antique"/>
              <a:sym typeface="Zen Kaku Gothic Antique"/>
            </a:endParaRPr>
          </a:p>
        </p:txBody>
      </p:sp>
      <p:sp>
        <p:nvSpPr>
          <p:cNvPr id="541" name="Google Shape;541;p65"/>
          <p:cNvSpPr/>
          <p:nvPr/>
        </p:nvSpPr>
        <p:spPr>
          <a:xfrm>
            <a:off x="6151050" y="1494565"/>
            <a:ext cx="2428200" cy="311700"/>
          </a:xfrm>
          <a:prstGeom prst="homePlate">
            <a:avLst>
              <a:gd name="adj" fmla="val 50000"/>
            </a:avLst>
          </a:prstGeom>
          <a:solidFill>
            <a:schemeClr val="dk2"/>
          </a:solidFill>
          <a:ln>
            <a:noFill/>
          </a:ln>
        </p:spPr>
        <p:txBody>
          <a:bodyPr spcFirstLastPara="1" wrap="square" lIns="81250" tIns="81250" rIns="81250" bIns="81250" anchor="ctr" anchorCtr="0">
            <a:noAutofit/>
          </a:bodyPr>
          <a:lstStyle/>
          <a:p>
            <a:pPr marL="0" marR="0" lvl="0" indent="0" algn="ctr" rtl="0">
              <a:lnSpc>
                <a:spcPct val="100000"/>
              </a:lnSpc>
              <a:spcBef>
                <a:spcPts val="0"/>
              </a:spcBef>
              <a:spcAft>
                <a:spcPts val="0"/>
              </a:spcAft>
              <a:buClr>
                <a:srgbClr val="000000"/>
              </a:buClr>
              <a:buSzPts val="888"/>
              <a:buFont typeface="Arial"/>
              <a:buNone/>
            </a:pPr>
            <a:r>
              <a:rPr lang="ja" sz="888" b="1">
                <a:solidFill>
                  <a:srgbClr val="FFFFFF"/>
                </a:solidFill>
                <a:latin typeface="Zen Kaku Gothic Antique"/>
                <a:ea typeface="Zen Kaku Gothic Antique"/>
                <a:cs typeface="Zen Kaku Gothic Antique"/>
                <a:sym typeface="Zen Kaku Gothic Antique"/>
              </a:rPr>
              <a:t>課題解決・治療</a:t>
            </a:r>
            <a:endParaRPr sz="888" b="1" i="0" u="none" strike="noStrike" cap="none">
              <a:solidFill>
                <a:srgbClr val="FFFFFF"/>
              </a:solidFill>
              <a:latin typeface="Zen Kaku Gothic Antique"/>
              <a:ea typeface="Zen Kaku Gothic Antique"/>
              <a:cs typeface="Zen Kaku Gothic Antique"/>
              <a:sym typeface="Zen Kaku Gothic Antiqu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66"/>
          <p:cNvSpPr txBox="1">
            <a:spLocks noGrp="1"/>
          </p:cNvSpPr>
          <p:nvPr>
            <p:ph type="title"/>
          </p:nvPr>
        </p:nvSpPr>
        <p:spPr>
          <a:xfrm>
            <a:off x="311700" y="2113288"/>
            <a:ext cx="8520600" cy="841800"/>
          </a:xfrm>
          <a:prstGeom prst="rect">
            <a:avLst/>
          </a:prstGeom>
          <a:gradFill>
            <a:gsLst>
              <a:gs pos="0">
                <a:srgbClr val="12AB8D"/>
              </a:gs>
              <a:gs pos="100000">
                <a:srgbClr val="2FBFCE">
                  <a:alpha val="82745"/>
                </a:srgbClr>
              </a:gs>
            </a:gsLst>
            <a:path path="circle">
              <a:fillToRect l="100000" b="100000"/>
            </a:path>
            <a:tileRect t="-100000" r="-100000"/>
          </a:gradFill>
        </p:spPr>
        <p:txBody>
          <a:bodyPr spcFirstLastPara="1" wrap="square" lIns="91425" tIns="91425" rIns="91425" bIns="91425" anchor="ctr" anchorCtr="0">
            <a:normAutofit/>
          </a:bodyPr>
          <a:lstStyle/>
          <a:p>
            <a:pPr marL="0" lvl="0" indent="0" algn="ctr" rtl="0">
              <a:spcBef>
                <a:spcPts val="0"/>
              </a:spcBef>
              <a:spcAft>
                <a:spcPts val="0"/>
              </a:spcAft>
              <a:buNone/>
            </a:pPr>
            <a:r>
              <a:rPr lang="ja">
                <a:solidFill>
                  <a:schemeClr val="lt1"/>
                </a:solidFill>
              </a:rPr>
              <a:t>若者支援に関する政策への提言として</a:t>
            </a:r>
            <a:endParaRPr>
              <a:solidFill>
                <a:schemeClr val="lt1"/>
              </a:solidFill>
            </a:endParaRPr>
          </a:p>
        </p:txBody>
      </p:sp>
      <p:sp>
        <p:nvSpPr>
          <p:cNvPr id="547" name="Google Shape;547;p6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9"/>
          <p:cNvSpPr txBox="1">
            <a:spLocks noGrp="1"/>
          </p:cNvSpPr>
          <p:nvPr>
            <p:ph type="title"/>
          </p:nvPr>
        </p:nvSpPr>
        <p:spPr>
          <a:xfrm>
            <a:off x="311700" y="2150850"/>
            <a:ext cx="8520600" cy="841800"/>
          </a:xfrm>
          <a:prstGeom prst="rect">
            <a:avLst/>
          </a:prstGeom>
          <a:gradFill>
            <a:gsLst>
              <a:gs pos="0">
                <a:srgbClr val="12AB8D"/>
              </a:gs>
              <a:gs pos="100000">
                <a:srgbClr val="2FBFCE">
                  <a:alpha val="82745"/>
                </a:srgbClr>
              </a:gs>
            </a:gsLst>
            <a:path path="circle">
              <a:fillToRect l="100000" b="100000"/>
            </a:path>
            <a:tileRect t="-100000" r="-100000"/>
          </a:gradFill>
        </p:spPr>
        <p:txBody>
          <a:bodyPr spcFirstLastPara="1" wrap="square" lIns="91425" tIns="91425" rIns="91425" bIns="91425" anchor="ctr" anchorCtr="0">
            <a:normAutofit/>
          </a:bodyPr>
          <a:lstStyle/>
          <a:p>
            <a:pPr marL="0" lvl="0" indent="0" algn="ctr" rtl="0">
              <a:spcBef>
                <a:spcPts val="0"/>
              </a:spcBef>
              <a:spcAft>
                <a:spcPts val="0"/>
              </a:spcAft>
              <a:buNone/>
            </a:pPr>
            <a:r>
              <a:rPr lang="ja">
                <a:solidFill>
                  <a:schemeClr val="lt1"/>
                </a:solidFill>
              </a:rPr>
              <a:t>話者・組織・事業紹介</a:t>
            </a:r>
            <a:endParaRPr>
              <a:solidFill>
                <a:schemeClr val="lt1"/>
              </a:solidFill>
            </a:endParaRPr>
          </a:p>
        </p:txBody>
      </p:sp>
      <p:sp>
        <p:nvSpPr>
          <p:cNvPr id="215" name="Google Shape;215;p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67"/>
          <p:cNvSpPr/>
          <p:nvPr/>
        </p:nvSpPr>
        <p:spPr>
          <a:xfrm>
            <a:off x="4621775" y="1209637"/>
            <a:ext cx="4060500" cy="574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3" name="Google Shape;553;p67"/>
          <p:cNvSpPr/>
          <p:nvPr/>
        </p:nvSpPr>
        <p:spPr>
          <a:xfrm>
            <a:off x="372975" y="1209637"/>
            <a:ext cx="4035900" cy="574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4" name="Google Shape;554;p67"/>
          <p:cNvSpPr txBox="1">
            <a:spLocks noGrp="1"/>
          </p:cNvSpPr>
          <p:nvPr>
            <p:ph type="title"/>
          </p:nvPr>
        </p:nvSpPr>
        <p:spPr>
          <a:xfrm>
            <a:off x="269607" y="147537"/>
            <a:ext cx="8519400" cy="57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若者支援に関する政策への提言として</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教育・福祉の連携と世帯包括的支援のモデル構築</a:t>
            </a:r>
            <a:endParaRPr sz="2600" b="1">
              <a:solidFill>
                <a:srgbClr val="12AD8D"/>
              </a:solidFill>
              <a:latin typeface="Zen Kaku Gothic New"/>
              <a:ea typeface="Zen Kaku Gothic New"/>
              <a:cs typeface="Zen Kaku Gothic New"/>
              <a:sym typeface="Zen Kaku Gothic New"/>
            </a:endParaRPr>
          </a:p>
        </p:txBody>
      </p:sp>
      <p:sp>
        <p:nvSpPr>
          <p:cNvPr id="555" name="Google Shape;555;p67"/>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556" name="Google Shape;556;p67"/>
          <p:cNvPicPr preferRelativeResize="0"/>
          <p:nvPr/>
        </p:nvPicPr>
        <p:blipFill rotWithShape="1">
          <a:blip r:embed="rId3">
            <a:alphaModFix/>
          </a:blip>
          <a:srcRect/>
          <a:stretch/>
        </p:blipFill>
        <p:spPr>
          <a:xfrm>
            <a:off x="7845376" y="35836"/>
            <a:ext cx="1268400" cy="443950"/>
          </a:xfrm>
          <a:prstGeom prst="rect">
            <a:avLst/>
          </a:prstGeom>
          <a:noFill/>
          <a:ln>
            <a:noFill/>
          </a:ln>
        </p:spPr>
      </p:pic>
      <p:sp>
        <p:nvSpPr>
          <p:cNvPr id="557" name="Google Shape;557;p67"/>
          <p:cNvSpPr txBox="1">
            <a:spLocks noGrp="1"/>
          </p:cNvSpPr>
          <p:nvPr>
            <p:ph type="title"/>
          </p:nvPr>
        </p:nvSpPr>
        <p:spPr>
          <a:xfrm>
            <a:off x="361625" y="1214358"/>
            <a:ext cx="4035900" cy="3699600"/>
          </a:xfrm>
          <a:prstGeom prst="rect">
            <a:avLst/>
          </a:prstGeom>
          <a:ln w="9525" cap="flat" cmpd="sng">
            <a:solidFill>
              <a:srgbClr val="D9D9D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 sz="1300" b="1" dirty="0">
                <a:solidFill>
                  <a:schemeClr val="dk2"/>
                </a:solidFill>
                <a:latin typeface="Zen Maru Gothic"/>
                <a:ea typeface="Zen Maru Gothic"/>
                <a:cs typeface="Zen Maru Gothic"/>
                <a:sym typeface="Zen Maru Gothic"/>
              </a:rPr>
              <a:t>　1.　教育・福祉の連携による</a:t>
            </a:r>
            <a:br>
              <a:rPr lang="ja" sz="1300" b="1" dirty="0">
                <a:solidFill>
                  <a:schemeClr val="dk2"/>
                </a:solidFill>
                <a:latin typeface="Zen Maru Gothic"/>
                <a:ea typeface="Zen Maru Gothic"/>
                <a:cs typeface="Zen Maru Gothic"/>
                <a:sym typeface="Zen Maru Gothic"/>
              </a:rPr>
            </a:br>
            <a:r>
              <a:rPr lang="ja-JP" altLang="en-US" sz="1300" b="1" dirty="0">
                <a:solidFill>
                  <a:schemeClr val="dk2"/>
                </a:solidFill>
                <a:latin typeface="Zen Maru Gothic"/>
                <a:ea typeface="Zen Maru Gothic"/>
                <a:cs typeface="Zen Maru Gothic"/>
                <a:sym typeface="Zen Maru Gothic"/>
              </a:rPr>
              <a:t>　　</a:t>
            </a:r>
            <a:r>
              <a:rPr lang="ja" sz="1300" b="1" dirty="0">
                <a:solidFill>
                  <a:schemeClr val="dk2"/>
                </a:solidFill>
                <a:latin typeface="Zen Maru Gothic"/>
                <a:ea typeface="Zen Maru Gothic"/>
                <a:cs typeface="Zen Maru Gothic"/>
                <a:sym typeface="Zen Maru Gothic"/>
              </a:rPr>
              <a:t>「早期発見・早期支援」の確立</a:t>
            </a:r>
            <a:br>
              <a:rPr lang="ja" sz="1300" b="1" dirty="0">
                <a:solidFill>
                  <a:schemeClr val="dk2"/>
                </a:solidFill>
                <a:latin typeface="Zen Maru Gothic"/>
                <a:ea typeface="Zen Maru Gothic"/>
                <a:cs typeface="Zen Maru Gothic"/>
                <a:sym typeface="Zen Maru Gothic"/>
              </a:rPr>
            </a:br>
            <a:endParaRPr sz="1300" b="1" dirty="0">
              <a:solidFill>
                <a:schemeClr val="dk2"/>
              </a:solidFill>
              <a:latin typeface="Zen Maru Gothic"/>
              <a:ea typeface="Zen Maru Gothic"/>
              <a:cs typeface="Zen Maru Gothic"/>
              <a:sym typeface="Zen Maru Gothic"/>
            </a:endParaRPr>
          </a:p>
          <a:p>
            <a:pPr marL="457200" lvl="0" indent="-298450" algn="l" rtl="0">
              <a:spcBef>
                <a:spcPts val="0"/>
              </a:spcBef>
              <a:spcAft>
                <a:spcPts val="0"/>
              </a:spcAft>
              <a:buClr>
                <a:schemeClr val="dk2"/>
              </a:buClr>
              <a:buSzPts val="1100"/>
              <a:buFont typeface="Zen Maru Gothic"/>
              <a:buChar char="●"/>
            </a:pPr>
            <a:r>
              <a:rPr lang="ja" sz="1100" b="1" dirty="0">
                <a:solidFill>
                  <a:schemeClr val="dk2"/>
                </a:solidFill>
                <a:latin typeface="Zen Maru Gothic"/>
                <a:ea typeface="Zen Maru Gothic"/>
                <a:cs typeface="Zen Maru Gothic"/>
                <a:sym typeface="Zen Maru Gothic"/>
              </a:rPr>
              <a:t>現状と課題：</a:t>
            </a:r>
            <a:endParaRPr sz="1100" b="1"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latin typeface="Zen Maru Gothic"/>
                <a:ea typeface="Zen Maru Gothic"/>
                <a:cs typeface="Zen Maru Gothic"/>
                <a:sym typeface="Zen Maru Gothic"/>
              </a:rPr>
              <a:t>児童生徒と最大の接点を持つ教育現場（学校）において、教員の業務過多がボトルネックとなり、ヤングケアラー等の困難を抱える児童の「実態把握」および「支援機関への接続」が極めて困難な状況にある。</a:t>
            </a:r>
            <a:endParaRPr sz="1100" dirty="0">
              <a:solidFill>
                <a:schemeClr val="dk2"/>
              </a:solidFill>
              <a:latin typeface="Zen Maru Gothic"/>
              <a:ea typeface="Zen Maru Gothic"/>
              <a:cs typeface="Zen Maru Gothic"/>
              <a:sym typeface="Zen Maru Gothic"/>
            </a:endParaRPr>
          </a:p>
          <a:p>
            <a:pPr marL="457200" lvl="0" indent="-298450" algn="l" rtl="0">
              <a:spcBef>
                <a:spcPts val="0"/>
              </a:spcBef>
              <a:spcAft>
                <a:spcPts val="0"/>
              </a:spcAft>
              <a:buClr>
                <a:schemeClr val="dk2"/>
              </a:buClr>
              <a:buSzPts val="1100"/>
              <a:buFont typeface="Zen Maru Gothic"/>
              <a:buChar char="●"/>
            </a:pPr>
            <a:r>
              <a:rPr lang="ja" sz="1100" b="1" dirty="0">
                <a:solidFill>
                  <a:schemeClr val="dk2"/>
                </a:solidFill>
                <a:latin typeface="Zen Maru Gothic"/>
                <a:ea typeface="Zen Maru Gothic"/>
                <a:cs typeface="Zen Maru Gothic"/>
                <a:sym typeface="Zen Maru Gothic"/>
              </a:rPr>
              <a:t>戦略的対策：</a:t>
            </a:r>
            <a:endParaRPr sz="1100" b="1"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highlight>
                  <a:srgbClr val="CCF7ED"/>
                </a:highlight>
                <a:latin typeface="Zen Maru Gothic"/>
                <a:ea typeface="Zen Maru Gothic"/>
                <a:cs typeface="Zen Maru Gothic"/>
                <a:sym typeface="Zen Maru Gothic"/>
              </a:rPr>
              <a:t>専門職のリソース最適化</a:t>
            </a:r>
            <a:r>
              <a:rPr lang="ja" sz="1100" dirty="0">
                <a:solidFill>
                  <a:schemeClr val="dk2"/>
                </a:solidFill>
                <a:latin typeface="Zen Maru Gothic"/>
                <a:ea typeface="Zen Maru Gothic"/>
                <a:cs typeface="Zen Maru Gothic"/>
                <a:sym typeface="Zen Maru Gothic"/>
              </a:rPr>
              <a:t>：</a:t>
            </a:r>
            <a:br>
              <a:rPr lang="ja" sz="1100" dirty="0">
                <a:solidFill>
                  <a:schemeClr val="dk2"/>
                </a:solidFill>
                <a:latin typeface="Zen Maru Gothic"/>
                <a:ea typeface="Zen Maru Gothic"/>
                <a:cs typeface="Zen Maru Gothic"/>
                <a:sym typeface="Zen Maru Gothic"/>
              </a:rPr>
            </a:br>
            <a:r>
              <a:rPr lang="ja" sz="1100" dirty="0">
                <a:solidFill>
                  <a:schemeClr val="dk2"/>
                </a:solidFill>
                <a:latin typeface="Zen Maru Gothic"/>
                <a:ea typeface="Zen Maru Gothic"/>
                <a:cs typeface="Zen Maru Gothic"/>
                <a:sym typeface="Zen Maru Gothic"/>
              </a:rPr>
              <a:t> SC（スクールカウンセラー）やSSW（スクールソーシャルワーカー）が、学校現場で抽出された「要配慮児童」に対して即時かつ柔軟にアセスメントを実施できる体制を構築する。</a:t>
            </a:r>
            <a:endParaRPr sz="1100"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highlight>
                  <a:srgbClr val="CCF7ED"/>
                </a:highlight>
                <a:latin typeface="Zen Maru Gothic"/>
                <a:ea typeface="Zen Maru Gothic"/>
                <a:cs typeface="Zen Maru Gothic"/>
                <a:sym typeface="Zen Maru Gothic"/>
              </a:rPr>
              <a:t>公的スキームの活用</a:t>
            </a:r>
            <a:r>
              <a:rPr lang="ja" sz="1100" dirty="0">
                <a:solidFill>
                  <a:schemeClr val="dk2"/>
                </a:solidFill>
                <a:latin typeface="Zen Maru Gothic"/>
                <a:ea typeface="Zen Maru Gothic"/>
                <a:cs typeface="Zen Maru Gothic"/>
                <a:sym typeface="Zen Maru Gothic"/>
              </a:rPr>
              <a:t>：</a:t>
            </a:r>
            <a:br>
              <a:rPr lang="ja" sz="1100" dirty="0">
                <a:solidFill>
                  <a:schemeClr val="dk2"/>
                </a:solidFill>
                <a:latin typeface="Zen Maru Gothic"/>
                <a:ea typeface="Zen Maru Gothic"/>
                <a:cs typeface="Zen Maru Gothic"/>
                <a:sym typeface="Zen Maru Gothic"/>
              </a:rPr>
            </a:br>
            <a:r>
              <a:rPr lang="ja" sz="1100" dirty="0">
                <a:solidFill>
                  <a:schemeClr val="dk2"/>
                </a:solidFill>
                <a:latin typeface="Zen Maru Gothic"/>
                <a:ea typeface="Zen Maru Gothic"/>
                <a:cs typeface="Zen Maru Gothic"/>
                <a:sym typeface="Zen Maru Gothic"/>
              </a:rPr>
              <a:t> こども家庭庁の「地域における不登校のこどもへの切れ目ない支援事業」等を活用し、教育と福祉のセクターを跨いだ、制度的な連携モデルを実装する。</a:t>
            </a:r>
            <a:endParaRPr sz="1100" dirty="0">
              <a:solidFill>
                <a:schemeClr val="dk2"/>
              </a:solidFill>
              <a:latin typeface="Zen Maru Gothic"/>
              <a:ea typeface="Zen Maru Gothic"/>
              <a:cs typeface="Zen Maru Gothic"/>
              <a:sym typeface="Zen Maru Gothic"/>
            </a:endParaRPr>
          </a:p>
        </p:txBody>
      </p:sp>
      <p:sp>
        <p:nvSpPr>
          <p:cNvPr id="558" name="Google Shape;558;p6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20</a:t>
            </a:fld>
            <a:endParaRPr/>
          </a:p>
        </p:txBody>
      </p:sp>
      <p:sp>
        <p:nvSpPr>
          <p:cNvPr id="559" name="Google Shape;559;p67"/>
          <p:cNvSpPr txBox="1">
            <a:spLocks noGrp="1"/>
          </p:cNvSpPr>
          <p:nvPr>
            <p:ph type="title"/>
          </p:nvPr>
        </p:nvSpPr>
        <p:spPr>
          <a:xfrm>
            <a:off x="4646448" y="1214358"/>
            <a:ext cx="4035900" cy="3699600"/>
          </a:xfrm>
          <a:prstGeom prst="rect">
            <a:avLst/>
          </a:prstGeom>
          <a:ln w="9525" cap="flat" cmpd="sng">
            <a:solidFill>
              <a:srgbClr val="D9D9D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 sz="1300" b="1" dirty="0">
                <a:solidFill>
                  <a:schemeClr val="dk2"/>
                </a:solidFill>
                <a:latin typeface="Zen Maru Gothic"/>
                <a:ea typeface="Zen Maru Gothic"/>
                <a:cs typeface="Zen Maru Gothic"/>
                <a:sym typeface="Zen Maru Gothic"/>
              </a:rPr>
              <a:t>　2. 「保護者支援（親サポート）」も見据えた</a:t>
            </a:r>
            <a:br>
              <a:rPr lang="ja" sz="1300" b="1" dirty="0">
                <a:solidFill>
                  <a:schemeClr val="dk2"/>
                </a:solidFill>
                <a:latin typeface="Zen Maru Gothic"/>
                <a:ea typeface="Zen Maru Gothic"/>
                <a:cs typeface="Zen Maru Gothic"/>
                <a:sym typeface="Zen Maru Gothic"/>
              </a:rPr>
            </a:br>
            <a:r>
              <a:rPr lang="ja-JP" altLang="en-US" sz="1300" b="1" dirty="0">
                <a:solidFill>
                  <a:schemeClr val="dk2"/>
                </a:solidFill>
                <a:latin typeface="Zen Maru Gothic"/>
                <a:ea typeface="Zen Maru Gothic"/>
                <a:cs typeface="Zen Maru Gothic"/>
                <a:sym typeface="Zen Maru Gothic"/>
              </a:rPr>
              <a:t>　　　</a:t>
            </a:r>
            <a:r>
              <a:rPr lang="ja" sz="1300" b="1" dirty="0">
                <a:solidFill>
                  <a:schemeClr val="dk2"/>
                </a:solidFill>
                <a:latin typeface="Zen Maru Gothic"/>
                <a:ea typeface="Zen Maru Gothic"/>
                <a:cs typeface="Zen Maru Gothic"/>
                <a:sym typeface="Zen Maru Gothic"/>
              </a:rPr>
              <a:t>包括的相談支援の実現</a:t>
            </a:r>
            <a:br>
              <a:rPr lang="ja" sz="1300" b="1" dirty="0">
                <a:solidFill>
                  <a:schemeClr val="dk2"/>
                </a:solidFill>
                <a:latin typeface="Zen Maru Gothic"/>
                <a:ea typeface="Zen Maru Gothic"/>
                <a:cs typeface="Zen Maru Gothic"/>
                <a:sym typeface="Zen Maru Gothic"/>
              </a:rPr>
            </a:br>
            <a:endParaRPr sz="1300" b="1" dirty="0">
              <a:solidFill>
                <a:schemeClr val="dk2"/>
              </a:solidFill>
              <a:latin typeface="Zen Maru Gothic"/>
              <a:ea typeface="Zen Maru Gothic"/>
              <a:cs typeface="Zen Maru Gothic"/>
              <a:sym typeface="Zen Maru Gothic"/>
            </a:endParaRPr>
          </a:p>
          <a:p>
            <a:pPr marL="457200" lvl="0" indent="-298450" algn="l" rtl="0">
              <a:spcBef>
                <a:spcPts val="0"/>
              </a:spcBef>
              <a:spcAft>
                <a:spcPts val="0"/>
              </a:spcAft>
              <a:buClr>
                <a:schemeClr val="dk2"/>
              </a:buClr>
              <a:buSzPts val="1100"/>
              <a:buFont typeface="Zen Maru Gothic"/>
              <a:buChar char="●"/>
            </a:pPr>
            <a:r>
              <a:rPr lang="ja" sz="1100" b="1" dirty="0">
                <a:solidFill>
                  <a:schemeClr val="dk2"/>
                </a:solidFill>
                <a:latin typeface="Zen Maru Gothic"/>
                <a:ea typeface="Zen Maru Gothic"/>
                <a:cs typeface="Zen Maru Gothic"/>
                <a:sym typeface="Zen Maru Gothic"/>
              </a:rPr>
              <a:t>現状と課題：</a:t>
            </a:r>
            <a:endParaRPr sz="1100" b="1"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latin typeface="Zen Maru Gothic"/>
                <a:ea typeface="Zen Maru Gothic"/>
                <a:cs typeface="Zen Maru Gothic"/>
                <a:sym typeface="Zen Maru Gothic"/>
              </a:rPr>
              <a:t>現行の支援制度は申請主義や縦割りの弊害により、保護者にとって受給心理的・手続き的なハードルが高い。結果として、家庭内のケア負担が児童へ転嫁される「ヤングケアラー化」を招いている。</a:t>
            </a:r>
            <a:endParaRPr sz="1100" dirty="0">
              <a:solidFill>
                <a:schemeClr val="dk2"/>
              </a:solidFill>
              <a:latin typeface="Zen Maru Gothic"/>
              <a:ea typeface="Zen Maru Gothic"/>
              <a:cs typeface="Zen Maru Gothic"/>
              <a:sym typeface="Zen Maru Gothic"/>
            </a:endParaRPr>
          </a:p>
          <a:p>
            <a:pPr marL="457200" lvl="0" indent="-298450" algn="l" rtl="0">
              <a:spcBef>
                <a:spcPts val="0"/>
              </a:spcBef>
              <a:spcAft>
                <a:spcPts val="0"/>
              </a:spcAft>
              <a:buClr>
                <a:schemeClr val="dk2"/>
              </a:buClr>
              <a:buSzPts val="1100"/>
              <a:buFont typeface="Zen Maru Gothic"/>
              <a:buChar char="●"/>
            </a:pPr>
            <a:r>
              <a:rPr lang="ja" sz="1100" b="1" dirty="0">
                <a:solidFill>
                  <a:schemeClr val="dk2"/>
                </a:solidFill>
                <a:latin typeface="Zen Maru Gothic"/>
                <a:ea typeface="Zen Maru Gothic"/>
                <a:cs typeface="Zen Maru Gothic"/>
                <a:sym typeface="Zen Maru Gothic"/>
              </a:rPr>
              <a:t>戦略的対策：</a:t>
            </a:r>
            <a:endParaRPr sz="1100" b="1"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highlight>
                  <a:srgbClr val="CCF7ED"/>
                </a:highlight>
                <a:latin typeface="Zen Maru Gothic"/>
                <a:ea typeface="Zen Maru Gothic"/>
                <a:cs typeface="Zen Maru Gothic"/>
                <a:sym typeface="Zen Maru Gothic"/>
              </a:rPr>
              <a:t>包括的相談支援の実現</a:t>
            </a:r>
            <a:r>
              <a:rPr lang="ja" sz="1100" dirty="0">
                <a:solidFill>
                  <a:schemeClr val="dk2"/>
                </a:solidFill>
                <a:latin typeface="Zen Maru Gothic"/>
                <a:ea typeface="Zen Maru Gothic"/>
                <a:cs typeface="Zen Maru Gothic"/>
                <a:sym typeface="Zen Maru Gothic"/>
              </a:rPr>
              <a:t>： </a:t>
            </a:r>
            <a:br>
              <a:rPr lang="ja" sz="1100" dirty="0">
                <a:solidFill>
                  <a:schemeClr val="dk2"/>
                </a:solidFill>
                <a:latin typeface="Zen Maru Gothic"/>
                <a:ea typeface="Zen Maru Gothic"/>
                <a:cs typeface="Zen Maru Gothic"/>
                <a:sym typeface="Zen Maru Gothic"/>
              </a:rPr>
            </a:br>
            <a:r>
              <a:rPr lang="ja" sz="1100" dirty="0">
                <a:solidFill>
                  <a:schemeClr val="dk2"/>
                </a:solidFill>
                <a:latin typeface="Zen Maru Gothic"/>
                <a:ea typeface="Zen Maru Gothic"/>
                <a:cs typeface="Zen Maru Gothic"/>
                <a:sym typeface="Zen Maru Gothic"/>
              </a:rPr>
              <a:t>子育て支援から介護保険までを分断せず、世帯単位で一気通貫にサポートする「ワンストップ型相談体制」を構築する。</a:t>
            </a:r>
            <a:endParaRPr sz="1100"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highlight>
                  <a:srgbClr val="CCF7ED"/>
                </a:highlight>
                <a:latin typeface="Zen Maru Gothic"/>
                <a:ea typeface="Zen Maru Gothic"/>
                <a:cs typeface="Zen Maru Gothic"/>
                <a:sym typeface="Zen Maru Gothic"/>
              </a:rPr>
              <a:t>子どもからの声でもできる物理的支援の直接投入</a:t>
            </a:r>
            <a:r>
              <a:rPr lang="ja" sz="1100" dirty="0">
                <a:solidFill>
                  <a:schemeClr val="dk2"/>
                </a:solidFill>
                <a:latin typeface="Zen Maru Gothic"/>
                <a:ea typeface="Zen Maru Gothic"/>
                <a:cs typeface="Zen Maru Gothic"/>
                <a:sym typeface="Zen Maru Gothic"/>
              </a:rPr>
              <a:t>： </a:t>
            </a:r>
            <a:br>
              <a:rPr lang="ja" sz="1100" dirty="0">
                <a:solidFill>
                  <a:schemeClr val="dk2"/>
                </a:solidFill>
                <a:latin typeface="Zen Maru Gothic"/>
                <a:ea typeface="Zen Maru Gothic"/>
                <a:cs typeface="Zen Maru Gothic"/>
                <a:sym typeface="Zen Maru Gothic"/>
              </a:rPr>
            </a:br>
            <a:r>
              <a:rPr lang="ja" sz="1100" dirty="0">
                <a:solidFill>
                  <a:schemeClr val="dk2"/>
                </a:solidFill>
                <a:latin typeface="Zen Maru Gothic"/>
                <a:ea typeface="Zen Maru Gothic"/>
                <a:cs typeface="Zen Maru Gothic"/>
                <a:sym typeface="Zen Maru Gothic"/>
              </a:rPr>
              <a:t>児童が家事代行等のケアを担っている実態に対し、ヘルパー派遣等の物理的支援を直接投入できる仕組みを実装し、児童の負担を物理的に切り離す。</a:t>
            </a:r>
            <a:endParaRPr sz="1100" b="1" dirty="0">
              <a:solidFill>
                <a:schemeClr val="dk2"/>
              </a:solidFill>
              <a:latin typeface="Zen Maru Gothic"/>
              <a:ea typeface="Zen Maru Gothic"/>
              <a:cs typeface="Zen Maru Gothic"/>
              <a:sym typeface="Zen Maru Gothic"/>
            </a:endParaRPr>
          </a:p>
        </p:txBody>
      </p:sp>
      <p:sp>
        <p:nvSpPr>
          <p:cNvPr id="560" name="Google Shape;560;p67"/>
          <p:cNvSpPr txBox="1"/>
          <p:nvPr/>
        </p:nvSpPr>
        <p:spPr>
          <a:xfrm>
            <a:off x="328082" y="708261"/>
            <a:ext cx="8207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b="1" dirty="0">
                <a:solidFill>
                  <a:srgbClr val="073763"/>
                </a:solidFill>
                <a:latin typeface="Zen Maru Gothic"/>
                <a:ea typeface="Zen Maru Gothic"/>
                <a:cs typeface="Zen Maru Gothic"/>
                <a:sym typeface="Zen Maru Gothic"/>
              </a:rPr>
              <a:t>以下の整備とともにリーチハードルの低いオンラインを柔軟に活用できるようになることが、子ども若者を支援を推進することにつながると考えている。</a:t>
            </a:r>
            <a:endParaRPr sz="1200" b="1" dirty="0">
              <a:solidFill>
                <a:srgbClr val="073763"/>
              </a:solidFill>
              <a:latin typeface="Zen Maru Gothic"/>
              <a:ea typeface="Zen Maru Gothic"/>
              <a:cs typeface="Zen Maru Gothic"/>
              <a:sym typeface="Zen Maru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8"/>
          <p:cNvSpPr/>
          <p:nvPr/>
        </p:nvSpPr>
        <p:spPr>
          <a:xfrm>
            <a:off x="427650" y="1336034"/>
            <a:ext cx="8288700" cy="68427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6" name="Google Shape;566;p68"/>
          <p:cNvSpPr txBox="1">
            <a:spLocks noGrp="1"/>
          </p:cNvSpPr>
          <p:nvPr>
            <p:ph type="title"/>
          </p:nvPr>
        </p:nvSpPr>
        <p:spPr>
          <a:xfrm>
            <a:off x="269607" y="147537"/>
            <a:ext cx="8519400" cy="57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若者支援に関する政策への提言として</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教育・福祉の連携と世帯包括的支援のモデル構築</a:t>
            </a:r>
            <a:endParaRPr sz="2600" b="1">
              <a:solidFill>
                <a:srgbClr val="12AD8D"/>
              </a:solidFill>
              <a:latin typeface="Zen Kaku Gothic New"/>
              <a:ea typeface="Zen Kaku Gothic New"/>
              <a:cs typeface="Zen Kaku Gothic New"/>
              <a:sym typeface="Zen Kaku Gothic New"/>
            </a:endParaRPr>
          </a:p>
        </p:txBody>
      </p:sp>
      <p:sp>
        <p:nvSpPr>
          <p:cNvPr id="567" name="Google Shape;567;p68"/>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568" name="Google Shape;568;p68"/>
          <p:cNvPicPr preferRelativeResize="0"/>
          <p:nvPr/>
        </p:nvPicPr>
        <p:blipFill rotWithShape="1">
          <a:blip r:embed="rId3">
            <a:alphaModFix/>
          </a:blip>
          <a:srcRect/>
          <a:stretch/>
        </p:blipFill>
        <p:spPr>
          <a:xfrm>
            <a:off x="7845376" y="35836"/>
            <a:ext cx="1268400" cy="443950"/>
          </a:xfrm>
          <a:prstGeom prst="rect">
            <a:avLst/>
          </a:prstGeom>
          <a:noFill/>
          <a:ln>
            <a:noFill/>
          </a:ln>
        </p:spPr>
      </p:pic>
      <p:sp>
        <p:nvSpPr>
          <p:cNvPr id="569" name="Google Shape;569;p68"/>
          <p:cNvSpPr txBox="1">
            <a:spLocks noGrp="1"/>
          </p:cNvSpPr>
          <p:nvPr>
            <p:ph type="title"/>
          </p:nvPr>
        </p:nvSpPr>
        <p:spPr>
          <a:xfrm>
            <a:off x="427650" y="1336034"/>
            <a:ext cx="8288700" cy="3253509"/>
          </a:xfrm>
          <a:prstGeom prst="rect">
            <a:avLst/>
          </a:prstGeom>
          <a:ln w="9525" cap="flat" cmpd="sng">
            <a:solidFill>
              <a:srgbClr val="D9D9D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br>
              <a:rPr lang="en-US" altLang="ja" sz="1100" b="1" dirty="0">
                <a:solidFill>
                  <a:schemeClr val="dk2"/>
                </a:solidFill>
                <a:latin typeface="Zen Maru Gothic"/>
                <a:ea typeface="Zen Maru Gothic"/>
                <a:cs typeface="Zen Maru Gothic"/>
                <a:sym typeface="Zen Maru Gothic"/>
              </a:rPr>
            </a:br>
            <a:r>
              <a:rPr lang="ja" sz="1300" b="1" dirty="0">
                <a:solidFill>
                  <a:schemeClr val="dk2"/>
                </a:solidFill>
                <a:latin typeface="Zen Maru Gothic"/>
                <a:ea typeface="Zen Maru Gothic"/>
                <a:cs typeface="Zen Maru Gothic"/>
                <a:sym typeface="Zen Maru Gothic"/>
              </a:rPr>
              <a:t>３.　「子ども」から「若者」への移行期の支援接続の整備</a:t>
            </a:r>
            <a:endParaRPr sz="1300" b="1" dirty="0">
              <a:solidFill>
                <a:schemeClr val="dk2"/>
              </a:solidFill>
              <a:latin typeface="Zen Maru Gothic"/>
              <a:ea typeface="Zen Maru Gothic"/>
              <a:cs typeface="Zen Maru Gothic"/>
              <a:sym typeface="Zen Maru Gothic"/>
            </a:endParaRPr>
          </a:p>
          <a:p>
            <a:pPr marL="0" lvl="0" indent="0" algn="l" rtl="0">
              <a:spcBef>
                <a:spcPts val="0"/>
              </a:spcBef>
              <a:spcAft>
                <a:spcPts val="0"/>
              </a:spcAft>
              <a:buNone/>
            </a:pPr>
            <a:endParaRPr sz="1300" b="1" dirty="0">
              <a:solidFill>
                <a:schemeClr val="dk2"/>
              </a:solidFill>
              <a:latin typeface="Zen Maru Gothic"/>
              <a:ea typeface="Zen Maru Gothic"/>
              <a:cs typeface="Zen Maru Gothic"/>
              <a:sym typeface="Zen Maru Gothic"/>
            </a:endParaRPr>
          </a:p>
          <a:p>
            <a:pPr marL="0" lvl="0" indent="0" algn="l" rtl="0">
              <a:spcBef>
                <a:spcPts val="0"/>
              </a:spcBef>
              <a:spcAft>
                <a:spcPts val="0"/>
              </a:spcAft>
              <a:buNone/>
            </a:pPr>
            <a:endParaRPr sz="1300" b="1" dirty="0">
              <a:solidFill>
                <a:schemeClr val="dk2"/>
              </a:solidFill>
              <a:latin typeface="Zen Maru Gothic"/>
              <a:ea typeface="Zen Maru Gothic"/>
              <a:cs typeface="Zen Maru Gothic"/>
              <a:sym typeface="Zen Maru Gothic"/>
            </a:endParaRPr>
          </a:p>
          <a:p>
            <a:pPr marL="457200" lvl="0" indent="-298450" algn="l" rtl="0">
              <a:spcBef>
                <a:spcPts val="0"/>
              </a:spcBef>
              <a:spcAft>
                <a:spcPts val="0"/>
              </a:spcAft>
              <a:buClr>
                <a:schemeClr val="dk2"/>
              </a:buClr>
              <a:buSzPts val="1100"/>
              <a:buFont typeface="Zen Maru Gothic"/>
              <a:buChar char="●"/>
            </a:pPr>
            <a:r>
              <a:rPr lang="ja" sz="1100" b="1" dirty="0">
                <a:solidFill>
                  <a:schemeClr val="dk2"/>
                </a:solidFill>
                <a:latin typeface="Zen Maru Gothic"/>
                <a:ea typeface="Zen Maru Gothic"/>
                <a:cs typeface="Zen Maru Gothic"/>
                <a:sym typeface="Zen Maru Gothic"/>
              </a:rPr>
              <a:t>現状と課題：</a:t>
            </a:r>
            <a:endParaRPr sz="1100" b="1"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latin typeface="Zen Maru Gothic"/>
                <a:ea typeface="Zen Maru Gothic"/>
                <a:cs typeface="Zen Maru Gothic"/>
                <a:sym typeface="Zen Maru Gothic"/>
              </a:rPr>
              <a:t>18歳を超えると成人とみなされ、さまざまな支援や制度において管轄や適応が変わるが、当の本人たち（特により深い困難下にある当事者たち）はその理解ができていない。</a:t>
            </a:r>
            <a:br>
              <a:rPr lang="ja" sz="1100" dirty="0">
                <a:solidFill>
                  <a:schemeClr val="dk2"/>
                </a:solidFill>
                <a:latin typeface="Zen Maru Gothic"/>
                <a:ea typeface="Zen Maru Gothic"/>
                <a:cs typeface="Zen Maru Gothic"/>
                <a:sym typeface="Zen Maru Gothic"/>
              </a:rPr>
            </a:br>
            <a:endParaRPr sz="1100" dirty="0">
              <a:solidFill>
                <a:schemeClr val="dk2"/>
              </a:solidFill>
              <a:latin typeface="Zen Maru Gothic"/>
              <a:ea typeface="Zen Maru Gothic"/>
              <a:cs typeface="Zen Maru Gothic"/>
              <a:sym typeface="Zen Maru Gothic"/>
            </a:endParaRPr>
          </a:p>
          <a:p>
            <a:pPr marL="457200" lvl="0" indent="-298450" algn="l" rtl="0">
              <a:spcBef>
                <a:spcPts val="0"/>
              </a:spcBef>
              <a:spcAft>
                <a:spcPts val="0"/>
              </a:spcAft>
              <a:buClr>
                <a:schemeClr val="dk2"/>
              </a:buClr>
              <a:buSzPts val="1100"/>
              <a:buFont typeface="Zen Maru Gothic"/>
              <a:buChar char="●"/>
            </a:pPr>
            <a:r>
              <a:rPr lang="ja" sz="1100" b="1" dirty="0">
                <a:solidFill>
                  <a:schemeClr val="dk2"/>
                </a:solidFill>
                <a:latin typeface="Zen Maru Gothic"/>
                <a:ea typeface="Zen Maru Gothic"/>
                <a:cs typeface="Zen Maru Gothic"/>
                <a:sym typeface="Zen Maru Gothic"/>
              </a:rPr>
              <a:t>戦略的対策：</a:t>
            </a:r>
            <a:endParaRPr sz="1100" b="1" dirty="0">
              <a:solidFill>
                <a:schemeClr val="dk2"/>
              </a:solidFill>
              <a:latin typeface="Zen Maru Gothic"/>
              <a:ea typeface="Zen Maru Gothic"/>
              <a:cs typeface="Zen Maru Gothic"/>
              <a:sym typeface="Zen Maru Gothic"/>
            </a:endParaRPr>
          </a:p>
          <a:p>
            <a:pPr marL="914400" lvl="1" indent="-298450" algn="l" rtl="0">
              <a:spcBef>
                <a:spcPts val="0"/>
              </a:spcBef>
              <a:spcAft>
                <a:spcPts val="0"/>
              </a:spcAft>
              <a:buClr>
                <a:schemeClr val="dk2"/>
              </a:buClr>
              <a:buSzPts val="1100"/>
              <a:buFont typeface="Zen Maru Gothic"/>
              <a:buChar char="○"/>
            </a:pPr>
            <a:r>
              <a:rPr lang="ja" sz="1100" dirty="0">
                <a:solidFill>
                  <a:schemeClr val="dk2"/>
                </a:solidFill>
                <a:highlight>
                  <a:srgbClr val="CCF7ED"/>
                </a:highlight>
                <a:latin typeface="Zen Maru Gothic"/>
                <a:ea typeface="Zen Maru Gothic"/>
                <a:cs typeface="Zen Maru Gothic"/>
                <a:sym typeface="Zen Maru Gothic"/>
              </a:rPr>
              <a:t>「子ども・若者」を一貫して管轄できる担当部署の整備</a:t>
            </a:r>
            <a:r>
              <a:rPr lang="ja" sz="1100" dirty="0">
                <a:solidFill>
                  <a:schemeClr val="dk2"/>
                </a:solidFill>
                <a:latin typeface="Zen Maru Gothic"/>
                <a:ea typeface="Zen Maru Gothic"/>
                <a:cs typeface="Zen Maru Gothic"/>
                <a:sym typeface="Zen Maru Gothic"/>
              </a:rPr>
              <a:t>：</a:t>
            </a:r>
            <a:br>
              <a:rPr lang="ja" sz="1100" dirty="0">
                <a:solidFill>
                  <a:schemeClr val="dk2"/>
                </a:solidFill>
                <a:latin typeface="Zen Maru Gothic"/>
                <a:ea typeface="Zen Maru Gothic"/>
                <a:cs typeface="Zen Maru Gothic"/>
                <a:sym typeface="Zen Maru Gothic"/>
              </a:rPr>
            </a:br>
            <a:r>
              <a:rPr lang="ja" sz="1100" dirty="0">
                <a:solidFill>
                  <a:schemeClr val="dk2"/>
                </a:solidFill>
                <a:latin typeface="Zen Maru Gothic"/>
                <a:ea typeface="Zen Maru Gothic"/>
                <a:cs typeface="Zen Maru Gothic"/>
                <a:sym typeface="Zen Maru Gothic"/>
              </a:rPr>
              <a:t>多くの自治体で教育委員会・子ども部局・福祉部局とあるが、縦割りが強く連携ハードルが高いことが多く、とりわけ強い課題が見えていない場合は18歳以降も支援を受けるかどうかが当事者たちの判断にゆだねられる。一方で子ども時代に把握された課題が中長期的なものであることを理解している支援者は多いため、想定がなされたタイミングで18歳以降も一貫して支援が可能な部署等があり世代で切れることなく支援ができるとよいだろう。現状はヤングケアラー支援部局や政策関連部署が担うケースがあるが、具体</a:t>
            </a:r>
            <a:r>
              <a:rPr lang="ja-JP" altLang="en-US" sz="1100" dirty="0">
                <a:solidFill>
                  <a:schemeClr val="dk2"/>
                </a:solidFill>
                <a:latin typeface="Zen Maru Gothic"/>
                <a:ea typeface="Zen Maru Gothic"/>
                <a:cs typeface="Zen Maru Gothic"/>
                <a:sym typeface="Zen Maru Gothic"/>
              </a:rPr>
              <a:t>的な</a:t>
            </a:r>
            <a:r>
              <a:rPr lang="ja" sz="1100" dirty="0">
                <a:solidFill>
                  <a:schemeClr val="dk2"/>
                </a:solidFill>
                <a:latin typeface="Zen Maru Gothic"/>
                <a:ea typeface="Zen Maru Gothic"/>
                <a:cs typeface="Zen Maru Gothic"/>
                <a:sym typeface="Zen Maru Gothic"/>
              </a:rPr>
              <a:t>支援を担当する課でない場合が多く見受けられる。具体</a:t>
            </a:r>
            <a:r>
              <a:rPr lang="ja-JP" altLang="en-US" sz="1100" dirty="0">
                <a:solidFill>
                  <a:schemeClr val="dk2"/>
                </a:solidFill>
                <a:latin typeface="Zen Maru Gothic"/>
                <a:ea typeface="Zen Maru Gothic"/>
                <a:cs typeface="Zen Maru Gothic"/>
                <a:sym typeface="Zen Maru Gothic"/>
              </a:rPr>
              <a:t>的な</a:t>
            </a:r>
            <a:r>
              <a:rPr lang="ja" sz="1100" dirty="0">
                <a:solidFill>
                  <a:schemeClr val="dk2"/>
                </a:solidFill>
                <a:latin typeface="Zen Maru Gothic"/>
                <a:ea typeface="Zen Maru Gothic"/>
                <a:cs typeface="Zen Maru Gothic"/>
                <a:sym typeface="Zen Maru Gothic"/>
              </a:rPr>
              <a:t>支援も一貫してできる担当部署の整備を要する。</a:t>
            </a:r>
            <a:endParaRPr sz="1100" dirty="0">
              <a:solidFill>
                <a:schemeClr val="dk2"/>
              </a:solidFill>
              <a:latin typeface="Zen Maru Gothic"/>
              <a:ea typeface="Zen Maru Gothic"/>
              <a:cs typeface="Zen Maru Gothic"/>
              <a:sym typeface="Zen Maru Gothic"/>
            </a:endParaRPr>
          </a:p>
        </p:txBody>
      </p:sp>
      <p:sp>
        <p:nvSpPr>
          <p:cNvPr id="570" name="Google Shape;570;p6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21</a:t>
            </a:fld>
            <a:endParaRPr/>
          </a:p>
        </p:txBody>
      </p:sp>
      <p:sp>
        <p:nvSpPr>
          <p:cNvPr id="571" name="Google Shape;571;p68"/>
          <p:cNvSpPr txBox="1"/>
          <p:nvPr/>
        </p:nvSpPr>
        <p:spPr>
          <a:xfrm>
            <a:off x="328082" y="708261"/>
            <a:ext cx="8207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b="1">
                <a:solidFill>
                  <a:srgbClr val="073763"/>
                </a:solidFill>
                <a:latin typeface="Zen Maru Gothic"/>
                <a:ea typeface="Zen Maru Gothic"/>
                <a:cs typeface="Zen Maru Gothic"/>
                <a:sym typeface="Zen Maru Gothic"/>
              </a:rPr>
              <a:t>以下の整備とともにリーチハードルの低いオンラインを柔軟に活用できるようになることが、子ども若者を支援を推進することにつながると考えている。</a:t>
            </a:r>
            <a:endParaRPr sz="1200" b="1">
              <a:solidFill>
                <a:srgbClr val="073763"/>
              </a:solidFill>
              <a:latin typeface="Zen Maru Gothic"/>
              <a:ea typeface="Zen Maru Gothic"/>
              <a:cs typeface="Zen Maru Gothic"/>
              <a:sym typeface="Zen Maru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50"/>
          <p:cNvSpPr/>
          <p:nvPr/>
        </p:nvSpPr>
        <p:spPr>
          <a:xfrm>
            <a:off x="5004841" y="876975"/>
            <a:ext cx="2907000" cy="2907000"/>
          </a:xfrm>
          <a:prstGeom prst="ellipse">
            <a:avLst/>
          </a:prstGeom>
          <a:solidFill>
            <a:srgbClr val="12AD8D"/>
          </a:solidFill>
          <a:ln>
            <a:noFill/>
          </a:ln>
        </p:spPr>
        <p:txBody>
          <a:bodyPr spcFirstLastPara="1" wrap="square" lIns="75225" tIns="75225" rIns="75225" bIns="75225" anchor="ctr" anchorCtr="0">
            <a:noAutofit/>
          </a:bodyPr>
          <a:lstStyle/>
          <a:p>
            <a:pPr marL="0" lvl="0" indent="0" algn="ctr" rtl="0">
              <a:spcBef>
                <a:spcPts val="0"/>
              </a:spcBef>
              <a:spcAft>
                <a:spcPts val="0"/>
              </a:spcAft>
              <a:buNone/>
            </a:pPr>
            <a:endParaRPr sz="1152">
              <a:latin typeface="Zen Maru Gothic"/>
              <a:ea typeface="Zen Maru Gothic"/>
              <a:cs typeface="Zen Maru Gothic"/>
              <a:sym typeface="Zen Maru Gothic"/>
            </a:endParaRPr>
          </a:p>
        </p:txBody>
      </p:sp>
      <p:sp>
        <p:nvSpPr>
          <p:cNvPr id="221" name="Google Shape;221;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300">
                <a:solidFill>
                  <a:schemeClr val="lt1"/>
                </a:solidFill>
                <a:highlight>
                  <a:srgbClr val="12AD8D"/>
                </a:highlight>
              </a:rPr>
              <a:t>はじめに</a:t>
            </a:r>
            <a:endParaRPr sz="1300">
              <a:solidFill>
                <a:schemeClr val="lt1"/>
              </a:solidFill>
              <a:highlight>
                <a:srgbClr val="12AD8D"/>
              </a:highlight>
            </a:endParaRPr>
          </a:p>
          <a:p>
            <a:pPr marL="0" lvl="0" indent="0" algn="l" rtl="0">
              <a:spcBef>
                <a:spcPts val="0"/>
              </a:spcBef>
              <a:spcAft>
                <a:spcPts val="0"/>
              </a:spcAft>
              <a:buNone/>
            </a:pPr>
            <a:r>
              <a:rPr lang="ja">
                <a:solidFill>
                  <a:srgbClr val="12AD8D"/>
                </a:solidFill>
              </a:rPr>
              <a:t>自己紹介</a:t>
            </a:r>
            <a:endParaRPr>
              <a:solidFill>
                <a:srgbClr val="12AD8D"/>
              </a:solidFill>
            </a:endParaRPr>
          </a:p>
        </p:txBody>
      </p:sp>
      <p:sp>
        <p:nvSpPr>
          <p:cNvPr id="222" name="Google Shape;222;p50"/>
          <p:cNvSpPr txBox="1">
            <a:spLocks noGrp="1"/>
          </p:cNvSpPr>
          <p:nvPr>
            <p:ph type="body" idx="1"/>
          </p:nvPr>
        </p:nvSpPr>
        <p:spPr>
          <a:xfrm>
            <a:off x="341778" y="1319350"/>
            <a:ext cx="4820439" cy="33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2200" dirty="0"/>
              <a:t>富永 みずき ／ Mizuki Tominaga</a:t>
            </a:r>
            <a:endParaRPr sz="2200" dirty="0"/>
          </a:p>
          <a:p>
            <a:pPr marL="0" lvl="0" indent="0" algn="l" rtl="0">
              <a:spcBef>
                <a:spcPts val="1200"/>
              </a:spcBef>
              <a:spcAft>
                <a:spcPts val="0"/>
              </a:spcAft>
              <a:buNone/>
            </a:pPr>
            <a:r>
              <a:rPr lang="ja" sz="1400" b="0" dirty="0"/>
              <a:t>オンライン子ども・家庭支援ドメイン</a:t>
            </a:r>
            <a:br>
              <a:rPr lang="ja" sz="1400" b="0" dirty="0"/>
            </a:br>
            <a:r>
              <a:rPr lang="ja" sz="1400" b="0" dirty="0"/>
              <a:t>キッカケプログラム事業部　</a:t>
            </a:r>
            <a:br>
              <a:rPr lang="ja" sz="1400" b="0" dirty="0"/>
            </a:br>
            <a:r>
              <a:rPr lang="ja" sz="1400" b="0" dirty="0"/>
              <a:t>事業責任者</a:t>
            </a:r>
            <a:endParaRPr sz="1000" b="0" dirty="0"/>
          </a:p>
          <a:p>
            <a:pPr marL="0" lvl="0" indent="0" algn="l" rtl="0">
              <a:spcBef>
                <a:spcPts val="1200"/>
              </a:spcBef>
              <a:spcAft>
                <a:spcPts val="1200"/>
              </a:spcAft>
              <a:buNone/>
            </a:pPr>
            <a:r>
              <a:rPr lang="ja" sz="900" b="0" dirty="0"/>
              <a:t>2020年8月入職</a:t>
            </a:r>
            <a:r>
              <a:rPr lang="ja-JP" altLang="en-US" sz="900" b="0" dirty="0"/>
              <a:t>、</a:t>
            </a:r>
            <a:r>
              <a:rPr lang="ja" sz="900" b="0" dirty="0"/>
              <a:t>同事業部配属。</a:t>
            </a:r>
            <a:br>
              <a:rPr lang="ja" sz="900" b="0" dirty="0"/>
            </a:br>
            <a:r>
              <a:rPr lang="ja" sz="900" b="0" dirty="0"/>
              <a:t>保護者支援、高困難度家庭対応、地域共創等の責任者をつとめ、</a:t>
            </a:r>
            <a:r>
              <a:rPr lang="ja-JP" altLang="en-US" sz="900" b="0" dirty="0"/>
              <a:t>　　　　　　　　　　</a:t>
            </a:r>
            <a:r>
              <a:rPr lang="ja" sz="900" b="0" dirty="0"/>
              <a:t>2026年4月より事業責任者を担う</a:t>
            </a:r>
            <a:r>
              <a:rPr lang="ja-JP" altLang="en-US" sz="900" b="0" dirty="0"/>
              <a:t>。</a:t>
            </a:r>
            <a:br>
              <a:rPr lang="ja" sz="900" b="0" dirty="0"/>
            </a:br>
            <a:br>
              <a:rPr lang="ja" sz="900" b="0" dirty="0"/>
            </a:br>
            <a:r>
              <a:rPr lang="ja" sz="900" b="0" dirty="0"/>
              <a:t>＊総務省「青少年のICT活用のためのリテラシー向上に関するワーキンググループ」</a:t>
            </a:r>
            <a:r>
              <a:rPr lang="ja-JP" altLang="en-US" sz="900" b="0" dirty="0"/>
              <a:t>構成員</a:t>
            </a:r>
            <a:br>
              <a:rPr lang="ja" sz="900" b="0" dirty="0"/>
            </a:br>
            <a:r>
              <a:rPr lang="ja" sz="900" b="0" dirty="0"/>
              <a:t>＊東京都板橋区ヤングケアラーアドバイザー・コーディネーター</a:t>
            </a:r>
            <a:br>
              <a:rPr lang="ja" sz="900" b="0" dirty="0"/>
            </a:br>
            <a:br>
              <a:rPr lang="ja" sz="900" b="0" dirty="0"/>
            </a:br>
            <a:r>
              <a:rPr lang="ja" sz="900" b="0" dirty="0"/>
              <a:t>「親子関係」「居場所」「孤独」「愛着形成」などのキーワードを基盤に、</a:t>
            </a:r>
            <a:br>
              <a:rPr lang="ja" sz="900" b="0" dirty="0"/>
            </a:br>
            <a:r>
              <a:rPr lang="ja-JP" altLang="en-US" sz="900" b="0" dirty="0"/>
              <a:t>自分</a:t>
            </a:r>
            <a:r>
              <a:rPr lang="ja" sz="900" b="0" dirty="0"/>
              <a:t>自身の原体験から抱いた課題意識と日々向き合っています。</a:t>
            </a:r>
            <a:br>
              <a:rPr lang="ja" sz="900" b="0" dirty="0"/>
            </a:br>
            <a:r>
              <a:rPr lang="ja" sz="900" b="0" dirty="0"/>
              <a:t>困難を抱えた子どもたちが、その困難を抱えたまま大人になったとしても</a:t>
            </a:r>
            <a:br>
              <a:rPr lang="ja" sz="900" b="0" dirty="0"/>
            </a:br>
            <a:r>
              <a:rPr lang="ja" sz="900" b="0" dirty="0"/>
              <a:t>孤独や望まぬ孤立を繰り返さないような社会設計を目指しています。</a:t>
            </a:r>
            <a:endParaRPr sz="900" b="0" dirty="0"/>
          </a:p>
        </p:txBody>
      </p:sp>
      <p:pic>
        <p:nvPicPr>
          <p:cNvPr id="223" name="Google Shape;223;p50" title="0858.JPG"/>
          <p:cNvPicPr preferRelativeResize="0"/>
          <p:nvPr/>
        </p:nvPicPr>
        <p:blipFill rotWithShape="1">
          <a:blip r:embed="rId3">
            <a:alphaModFix/>
          </a:blip>
          <a:srcRect l="28578" t="7244" r="8766"/>
          <a:stretch/>
        </p:blipFill>
        <p:spPr>
          <a:xfrm>
            <a:off x="5072444" y="951524"/>
            <a:ext cx="2907000" cy="2868300"/>
          </a:xfrm>
          <a:prstGeom prst="ellipse">
            <a:avLst/>
          </a:prstGeom>
          <a:noFill/>
          <a:ln>
            <a:noFill/>
          </a:ln>
        </p:spPr>
      </p:pic>
      <p:sp>
        <p:nvSpPr>
          <p:cNvPr id="224" name="Google Shape;224;p50"/>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225" name="Google Shape;225;p50"/>
          <p:cNvPicPr preferRelativeResize="0"/>
          <p:nvPr/>
        </p:nvPicPr>
        <p:blipFill rotWithShape="1">
          <a:blip r:embed="rId4">
            <a:alphaModFix/>
          </a:blip>
          <a:srcRect/>
          <a:stretch/>
        </p:blipFill>
        <p:spPr>
          <a:xfrm>
            <a:off x="7845376" y="35836"/>
            <a:ext cx="1268400" cy="443950"/>
          </a:xfrm>
          <a:prstGeom prst="rect">
            <a:avLst/>
          </a:prstGeom>
          <a:noFill/>
          <a:ln>
            <a:noFill/>
          </a:ln>
        </p:spPr>
      </p:pic>
      <p:sp>
        <p:nvSpPr>
          <p:cNvPr id="226" name="Google Shape;226;p5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3</a:t>
            </a:fld>
            <a:endParaRPr/>
          </a:p>
        </p:txBody>
      </p:sp>
      <p:pic>
        <p:nvPicPr>
          <p:cNvPr id="227" name="Google Shape;227;p50" title="スクリーンショット 2025-07-23 183851.png"/>
          <p:cNvPicPr preferRelativeResize="0"/>
          <p:nvPr/>
        </p:nvPicPr>
        <p:blipFill>
          <a:blip r:embed="rId5">
            <a:alphaModFix/>
          </a:blip>
          <a:stretch>
            <a:fillRect/>
          </a:stretch>
        </p:blipFill>
        <p:spPr>
          <a:xfrm>
            <a:off x="7128749" y="2264603"/>
            <a:ext cx="1630550" cy="2319074"/>
          </a:xfrm>
          <a:prstGeom prst="rect">
            <a:avLst/>
          </a:prstGeom>
          <a:noFill/>
          <a:ln w="19050" cap="flat" cmpd="sng">
            <a:solidFill>
              <a:schemeClr val="lt1"/>
            </a:solidFill>
            <a:prstDash val="solid"/>
            <a:round/>
            <a:headEnd type="none" w="sm" len="sm"/>
            <a:tailEnd type="none" w="sm" len="sm"/>
          </a:ln>
        </p:spPr>
      </p:pic>
      <p:pic>
        <p:nvPicPr>
          <p:cNvPr id="228" name="Google Shape;228;p50"/>
          <p:cNvPicPr preferRelativeResize="0"/>
          <p:nvPr/>
        </p:nvPicPr>
        <p:blipFill>
          <a:blip r:embed="rId6">
            <a:alphaModFix/>
          </a:blip>
          <a:stretch>
            <a:fillRect/>
          </a:stretch>
        </p:blipFill>
        <p:spPr>
          <a:xfrm>
            <a:off x="6002063" y="3518686"/>
            <a:ext cx="1630550" cy="1224757"/>
          </a:xfrm>
          <a:prstGeom prst="rect">
            <a:avLst/>
          </a:prstGeom>
          <a:noFill/>
          <a:ln w="19050" cap="flat" cmpd="sng">
            <a:solidFill>
              <a:schemeClr val="lt1"/>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51"/>
          <p:cNvSpPr txBox="1"/>
          <p:nvPr/>
        </p:nvSpPr>
        <p:spPr>
          <a:xfrm>
            <a:off x="872042" y="1981867"/>
            <a:ext cx="2877900" cy="1961700"/>
          </a:xfrm>
          <a:prstGeom prst="rect">
            <a:avLst/>
          </a:prstGeom>
          <a:noFill/>
          <a:ln>
            <a:noFill/>
          </a:ln>
        </p:spPr>
        <p:txBody>
          <a:bodyPr spcFirstLastPara="1" wrap="square" lIns="74575" tIns="37300" rIns="74575" bIns="37300" anchor="t" anchorCtr="0">
            <a:spAutoFit/>
          </a:bodyPr>
          <a:lstStyle/>
          <a:p>
            <a:pPr marL="0" marR="0" lvl="0" indent="0" algn="ctr" rtl="0">
              <a:lnSpc>
                <a:spcPct val="200000"/>
              </a:lnSpc>
              <a:spcBef>
                <a:spcPts val="0"/>
              </a:spcBef>
              <a:spcAft>
                <a:spcPts val="0"/>
              </a:spcAft>
              <a:buClr>
                <a:srgbClr val="000000"/>
              </a:buClr>
              <a:buSzPts val="848"/>
              <a:buFont typeface="Arial"/>
              <a:buNone/>
            </a:pPr>
            <a:r>
              <a:rPr lang="ja" sz="943" b="1" i="0" u="none" strike="noStrike" cap="none">
                <a:solidFill>
                  <a:srgbClr val="3F3F3F"/>
                </a:solidFill>
                <a:latin typeface="Century Gothic"/>
                <a:ea typeface="Century Gothic"/>
                <a:cs typeface="Century Gothic"/>
                <a:sym typeface="Century Gothic"/>
              </a:rPr>
              <a:t>たくさんのものを失った被災地の子も、</a:t>
            </a:r>
            <a:endParaRPr sz="943" b="1" i="0" u="none" strike="noStrike" cap="none">
              <a:solidFill>
                <a:srgbClr val="3F3F3F"/>
              </a:solidFill>
              <a:latin typeface="Century Gothic"/>
              <a:ea typeface="Century Gothic"/>
              <a:cs typeface="Century Gothic"/>
              <a:sym typeface="Century Gothic"/>
            </a:endParaRPr>
          </a:p>
          <a:p>
            <a:pPr marL="0" marR="0" lvl="0" indent="0" algn="ctr" rtl="0">
              <a:lnSpc>
                <a:spcPct val="200000"/>
              </a:lnSpc>
              <a:spcBef>
                <a:spcPts val="0"/>
              </a:spcBef>
              <a:spcAft>
                <a:spcPts val="0"/>
              </a:spcAft>
              <a:buClr>
                <a:srgbClr val="000000"/>
              </a:buClr>
              <a:buSzPts val="848"/>
              <a:buFont typeface="Arial"/>
              <a:buNone/>
            </a:pPr>
            <a:r>
              <a:rPr lang="ja" sz="943" b="1" i="0" u="none" strike="noStrike" cap="none">
                <a:solidFill>
                  <a:srgbClr val="3F3F3F"/>
                </a:solidFill>
                <a:latin typeface="Century Gothic"/>
                <a:ea typeface="Century Gothic"/>
                <a:cs typeface="Century Gothic"/>
                <a:sym typeface="Century Gothic"/>
              </a:rPr>
              <a:t>貧しい家庭環境の中で夢を諦めた子も、</a:t>
            </a:r>
            <a:endParaRPr sz="943" b="1" i="0" u="none" strike="noStrike" cap="none">
              <a:solidFill>
                <a:srgbClr val="3F3F3F"/>
              </a:solidFill>
              <a:latin typeface="Century Gothic"/>
              <a:ea typeface="Century Gothic"/>
              <a:cs typeface="Century Gothic"/>
              <a:sym typeface="Century Gothic"/>
            </a:endParaRPr>
          </a:p>
          <a:p>
            <a:pPr marL="0" marR="0" lvl="0" indent="0" algn="ctr" rtl="0">
              <a:lnSpc>
                <a:spcPct val="200000"/>
              </a:lnSpc>
              <a:spcBef>
                <a:spcPts val="0"/>
              </a:spcBef>
              <a:spcAft>
                <a:spcPts val="0"/>
              </a:spcAft>
              <a:buClr>
                <a:srgbClr val="000000"/>
              </a:buClr>
              <a:buSzPts val="848"/>
              <a:buFont typeface="Arial"/>
              <a:buNone/>
            </a:pPr>
            <a:r>
              <a:rPr lang="ja" sz="943" b="1" i="0" u="none" strike="noStrike" cap="none">
                <a:solidFill>
                  <a:srgbClr val="3F3F3F"/>
                </a:solidFill>
                <a:latin typeface="Century Gothic"/>
                <a:ea typeface="Century Gothic"/>
                <a:cs typeface="Century Gothic"/>
                <a:sym typeface="Century Gothic"/>
              </a:rPr>
              <a:t>日々ただボンヤリと過ごす子も。</a:t>
            </a:r>
            <a:endParaRPr sz="943" b="1" i="0" u="none" strike="noStrike" cap="none">
              <a:solidFill>
                <a:srgbClr val="3F3F3F"/>
              </a:solidFill>
              <a:latin typeface="Century Gothic"/>
              <a:ea typeface="Century Gothic"/>
              <a:cs typeface="Century Gothic"/>
              <a:sym typeface="Century Gothic"/>
            </a:endParaRPr>
          </a:p>
          <a:p>
            <a:pPr marL="0" marR="0" lvl="0" indent="0" algn="ctr" rtl="0">
              <a:lnSpc>
                <a:spcPct val="200000"/>
              </a:lnSpc>
              <a:spcBef>
                <a:spcPts val="0"/>
              </a:spcBef>
              <a:spcAft>
                <a:spcPts val="0"/>
              </a:spcAft>
              <a:buClr>
                <a:srgbClr val="000000"/>
              </a:buClr>
              <a:buSzPts val="848"/>
              <a:buFont typeface="Arial"/>
              <a:buNone/>
            </a:pPr>
            <a:r>
              <a:rPr lang="ja" sz="943" b="1" i="0" u="none" strike="noStrike" cap="none">
                <a:solidFill>
                  <a:srgbClr val="3F3F3F"/>
                </a:solidFill>
                <a:latin typeface="Century Gothic"/>
                <a:ea typeface="Century Gothic"/>
                <a:cs typeface="Century Gothic"/>
                <a:sym typeface="Century Gothic"/>
              </a:rPr>
              <a:t>どんな環境に生まれ育ってもすべての10代が、</a:t>
            </a:r>
            <a:endParaRPr sz="943" b="1" i="0" u="none" strike="noStrike" cap="none">
              <a:solidFill>
                <a:srgbClr val="3F3F3F"/>
              </a:solidFill>
              <a:latin typeface="Century Gothic"/>
              <a:ea typeface="Century Gothic"/>
              <a:cs typeface="Century Gothic"/>
              <a:sym typeface="Century Gothic"/>
            </a:endParaRPr>
          </a:p>
          <a:p>
            <a:pPr marL="0" marR="0" lvl="0" indent="0" algn="ctr" rtl="0">
              <a:lnSpc>
                <a:spcPct val="200000"/>
              </a:lnSpc>
              <a:spcBef>
                <a:spcPts val="0"/>
              </a:spcBef>
              <a:spcAft>
                <a:spcPts val="0"/>
              </a:spcAft>
              <a:buClr>
                <a:srgbClr val="000000"/>
              </a:buClr>
              <a:buSzPts val="848"/>
              <a:buFont typeface="Arial"/>
              <a:buNone/>
            </a:pPr>
            <a:r>
              <a:rPr lang="ja" sz="943" b="1" i="0" u="none" strike="noStrike" cap="none">
                <a:solidFill>
                  <a:srgbClr val="3F3F3F"/>
                </a:solidFill>
                <a:latin typeface="Century Gothic"/>
                <a:ea typeface="Century Gothic"/>
                <a:cs typeface="Century Gothic"/>
                <a:sym typeface="Century Gothic"/>
              </a:rPr>
              <a:t>未来をつくりだす意欲と創造性を育める。</a:t>
            </a:r>
            <a:endParaRPr sz="943" b="1" i="0" u="none" strike="noStrike" cap="none">
              <a:solidFill>
                <a:srgbClr val="3F3F3F"/>
              </a:solidFill>
              <a:latin typeface="Century Gothic"/>
              <a:ea typeface="Century Gothic"/>
              <a:cs typeface="Century Gothic"/>
              <a:sym typeface="Century Gothic"/>
            </a:endParaRPr>
          </a:p>
          <a:p>
            <a:pPr marL="0" marR="0" lvl="0" indent="0" algn="ctr" rtl="0">
              <a:lnSpc>
                <a:spcPct val="200000"/>
              </a:lnSpc>
              <a:spcBef>
                <a:spcPts val="0"/>
              </a:spcBef>
              <a:spcAft>
                <a:spcPts val="0"/>
              </a:spcAft>
              <a:buClr>
                <a:srgbClr val="000000"/>
              </a:buClr>
              <a:buSzPts val="848"/>
              <a:buFont typeface="Arial"/>
              <a:buNone/>
            </a:pPr>
            <a:r>
              <a:rPr lang="ja" sz="943" b="1" i="0" u="none" strike="noStrike" cap="none">
                <a:solidFill>
                  <a:srgbClr val="3F3F3F"/>
                </a:solidFill>
                <a:latin typeface="Century Gothic"/>
                <a:ea typeface="Century Gothic"/>
                <a:cs typeface="Century Gothic"/>
                <a:sym typeface="Century Gothic"/>
              </a:rPr>
              <a:t>NPOカタリバは、そんな未来の当たり前を</a:t>
            </a:r>
            <a:endParaRPr sz="943" b="1" i="0" u="none" strike="noStrike" cap="none">
              <a:solidFill>
                <a:srgbClr val="3F3F3F"/>
              </a:solidFill>
              <a:latin typeface="Century Gothic"/>
              <a:ea typeface="Century Gothic"/>
              <a:cs typeface="Century Gothic"/>
              <a:sym typeface="Century Gothic"/>
            </a:endParaRPr>
          </a:p>
          <a:p>
            <a:pPr marL="0" marR="0" lvl="0" indent="0" algn="ctr" rtl="0">
              <a:lnSpc>
                <a:spcPct val="200000"/>
              </a:lnSpc>
              <a:spcBef>
                <a:spcPts val="0"/>
              </a:spcBef>
              <a:spcAft>
                <a:spcPts val="0"/>
              </a:spcAft>
              <a:buClr>
                <a:srgbClr val="000000"/>
              </a:buClr>
              <a:buSzPts val="848"/>
              <a:buFont typeface="Arial"/>
              <a:buNone/>
            </a:pPr>
            <a:r>
              <a:rPr lang="ja" sz="943" b="1" i="0" u="none" strike="noStrike" cap="none">
                <a:solidFill>
                  <a:srgbClr val="3F3F3F"/>
                </a:solidFill>
                <a:latin typeface="Century Gothic"/>
                <a:ea typeface="Century Gothic"/>
                <a:cs typeface="Century Gothic"/>
                <a:sym typeface="Century Gothic"/>
              </a:rPr>
              <a:t>目指して2001年から活動しています。</a:t>
            </a:r>
            <a:endParaRPr sz="943" b="1" i="0" u="none" strike="noStrike" cap="none">
              <a:solidFill>
                <a:srgbClr val="3F3F3F"/>
              </a:solidFill>
              <a:latin typeface="Century Gothic"/>
              <a:ea typeface="Century Gothic"/>
              <a:cs typeface="Century Gothic"/>
              <a:sym typeface="Century Gothic"/>
            </a:endParaRPr>
          </a:p>
        </p:txBody>
      </p:sp>
      <p:pic>
        <p:nvPicPr>
          <p:cNvPr id="234" name="Google Shape;234;p51"/>
          <p:cNvPicPr preferRelativeResize="0"/>
          <p:nvPr/>
        </p:nvPicPr>
        <p:blipFill rotWithShape="1">
          <a:blip r:embed="rId3">
            <a:alphaModFix/>
          </a:blip>
          <a:srcRect/>
          <a:stretch/>
        </p:blipFill>
        <p:spPr>
          <a:xfrm>
            <a:off x="872098" y="1189339"/>
            <a:ext cx="2877801" cy="853000"/>
          </a:xfrm>
          <a:prstGeom prst="rect">
            <a:avLst/>
          </a:prstGeom>
          <a:noFill/>
          <a:ln>
            <a:noFill/>
          </a:ln>
        </p:spPr>
      </p:pic>
      <p:sp>
        <p:nvSpPr>
          <p:cNvPr id="235" name="Google Shape;235;p51"/>
          <p:cNvSpPr/>
          <p:nvPr/>
        </p:nvSpPr>
        <p:spPr>
          <a:xfrm>
            <a:off x="799629" y="4089149"/>
            <a:ext cx="844200" cy="204900"/>
          </a:xfrm>
          <a:prstGeom prst="parallelogram">
            <a:avLst>
              <a:gd name="adj" fmla="val 0"/>
            </a:avLst>
          </a:prstGeom>
          <a:solidFill>
            <a:srgbClr val="12AB8D"/>
          </a:solidFill>
          <a:ln>
            <a:noFill/>
          </a:ln>
        </p:spPr>
        <p:txBody>
          <a:bodyPr spcFirstLastPara="1" wrap="square" lIns="74575" tIns="37300" rIns="74575" bIns="37300" anchor="ctr" anchorCtr="0">
            <a:noAutofit/>
          </a:bodyPr>
          <a:lstStyle/>
          <a:p>
            <a:pPr marL="0" marR="0" lvl="0" indent="0" algn="ctr" rtl="0">
              <a:lnSpc>
                <a:spcPct val="100000"/>
              </a:lnSpc>
              <a:spcBef>
                <a:spcPts val="0"/>
              </a:spcBef>
              <a:spcAft>
                <a:spcPts val="0"/>
              </a:spcAft>
              <a:buClr>
                <a:srgbClr val="000000"/>
              </a:buClr>
              <a:buSzPts val="943"/>
              <a:buFont typeface="Arial"/>
              <a:buNone/>
            </a:pPr>
            <a:r>
              <a:rPr lang="ja" sz="943" b="1" i="0" u="none" strike="noStrike" cap="none">
                <a:solidFill>
                  <a:schemeClr val="lt1"/>
                </a:solidFill>
                <a:latin typeface="Century Gothic"/>
                <a:ea typeface="Century Gothic"/>
                <a:cs typeface="Century Gothic"/>
                <a:sym typeface="Century Gothic"/>
              </a:rPr>
              <a:t>Vision</a:t>
            </a:r>
            <a:endParaRPr sz="943" b="1" i="0" u="none" strike="noStrike" cap="none">
              <a:solidFill>
                <a:schemeClr val="lt1"/>
              </a:solidFill>
              <a:latin typeface="Century Gothic"/>
              <a:ea typeface="Century Gothic"/>
              <a:cs typeface="Century Gothic"/>
              <a:sym typeface="Century Gothic"/>
            </a:endParaRPr>
          </a:p>
        </p:txBody>
      </p:sp>
      <p:sp>
        <p:nvSpPr>
          <p:cNvPr id="236" name="Google Shape;236;p51"/>
          <p:cNvSpPr txBox="1"/>
          <p:nvPr/>
        </p:nvSpPr>
        <p:spPr>
          <a:xfrm>
            <a:off x="1786089" y="4071323"/>
            <a:ext cx="2223600" cy="365400"/>
          </a:xfrm>
          <a:prstGeom prst="rect">
            <a:avLst/>
          </a:prstGeom>
          <a:noFill/>
          <a:ln>
            <a:noFill/>
          </a:ln>
        </p:spPr>
        <p:txBody>
          <a:bodyPr spcFirstLastPara="1" wrap="square" lIns="74575" tIns="37300" rIns="74575" bIns="37300" anchor="t" anchorCtr="0">
            <a:spAutoFit/>
          </a:bodyPr>
          <a:lstStyle/>
          <a:p>
            <a:pPr marL="0" marR="0" lvl="0" indent="0" algn="l" rtl="0">
              <a:lnSpc>
                <a:spcPct val="100000"/>
              </a:lnSpc>
              <a:spcBef>
                <a:spcPts val="0"/>
              </a:spcBef>
              <a:spcAft>
                <a:spcPts val="0"/>
              </a:spcAft>
              <a:buClr>
                <a:srgbClr val="000000"/>
              </a:buClr>
              <a:buSzPts val="943"/>
              <a:buFont typeface="Arial"/>
              <a:buNone/>
            </a:pPr>
            <a:r>
              <a:rPr lang="ja" sz="943" b="1" i="0" u="none" strike="noStrike" cap="none">
                <a:solidFill>
                  <a:srgbClr val="12AB8D"/>
                </a:solidFill>
                <a:latin typeface="Century Gothic"/>
                <a:ea typeface="Century Gothic"/>
                <a:cs typeface="Century Gothic"/>
                <a:sym typeface="Century Gothic"/>
              </a:rPr>
              <a:t>どんな環境に生まれ育っても、</a:t>
            </a:r>
            <a:endParaRPr sz="943" b="1" i="0" u="none" strike="noStrike" cap="none">
              <a:solidFill>
                <a:srgbClr val="12AB8D"/>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943"/>
              <a:buFont typeface="Arial"/>
              <a:buNone/>
            </a:pPr>
            <a:r>
              <a:rPr lang="ja" sz="943" b="1" i="0" u="none" strike="noStrike" cap="none">
                <a:solidFill>
                  <a:srgbClr val="12AB8D"/>
                </a:solidFill>
                <a:latin typeface="Century Gothic"/>
                <a:ea typeface="Century Gothic"/>
                <a:cs typeface="Century Gothic"/>
                <a:sym typeface="Century Gothic"/>
              </a:rPr>
              <a:t>未来をつくりだす力を育める社会</a:t>
            </a:r>
            <a:endParaRPr sz="943" b="1" i="0" u="none" strike="noStrike" cap="none">
              <a:solidFill>
                <a:srgbClr val="12AB8D"/>
              </a:solidFill>
              <a:latin typeface="Century Gothic"/>
              <a:ea typeface="Century Gothic"/>
              <a:cs typeface="Century Gothic"/>
              <a:sym typeface="Century Gothic"/>
            </a:endParaRPr>
          </a:p>
        </p:txBody>
      </p:sp>
      <p:sp>
        <p:nvSpPr>
          <p:cNvPr id="237" name="Google Shape;237;p51"/>
          <p:cNvSpPr/>
          <p:nvPr/>
        </p:nvSpPr>
        <p:spPr>
          <a:xfrm>
            <a:off x="800077" y="4479283"/>
            <a:ext cx="895500" cy="217500"/>
          </a:xfrm>
          <a:prstGeom prst="parallelogram">
            <a:avLst>
              <a:gd name="adj" fmla="val 0"/>
            </a:avLst>
          </a:prstGeom>
          <a:solidFill>
            <a:srgbClr val="12AB8D"/>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 sz="1000" b="1" i="0" u="none" strike="noStrike" cap="none">
                <a:solidFill>
                  <a:schemeClr val="lt1"/>
                </a:solidFill>
                <a:latin typeface="Century Gothic"/>
                <a:ea typeface="Century Gothic"/>
                <a:cs typeface="Century Gothic"/>
                <a:sym typeface="Century Gothic"/>
              </a:rPr>
              <a:t>Mission</a:t>
            </a:r>
            <a:endParaRPr sz="1000" b="1" i="0" u="none" strike="noStrike" cap="none">
              <a:solidFill>
                <a:schemeClr val="lt1"/>
              </a:solidFill>
              <a:latin typeface="Century Gothic"/>
              <a:ea typeface="Century Gothic"/>
              <a:cs typeface="Century Gothic"/>
              <a:sym typeface="Century Gothic"/>
            </a:endParaRPr>
          </a:p>
        </p:txBody>
      </p:sp>
      <p:sp>
        <p:nvSpPr>
          <p:cNvPr id="238" name="Google Shape;238;p51"/>
          <p:cNvSpPr txBox="1"/>
          <p:nvPr/>
        </p:nvSpPr>
        <p:spPr>
          <a:xfrm>
            <a:off x="1795243" y="4460373"/>
            <a:ext cx="2247000" cy="233700"/>
          </a:xfrm>
          <a:prstGeom prst="rect">
            <a:avLst/>
          </a:prstGeom>
          <a:noFill/>
          <a:ln>
            <a:noFill/>
          </a:ln>
        </p:spPr>
        <p:txBody>
          <a:bodyPr spcFirstLastPara="1" wrap="square" lIns="79125" tIns="39550" rIns="79125" bIns="3955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 sz="1000" b="1" i="0" u="none" strike="noStrike" cap="none">
                <a:solidFill>
                  <a:srgbClr val="12AB8D"/>
                </a:solidFill>
                <a:latin typeface="Century Gothic"/>
                <a:ea typeface="Century Gothic"/>
                <a:cs typeface="Century Gothic"/>
                <a:sym typeface="Century Gothic"/>
              </a:rPr>
              <a:t>意欲と創造性をすべての10代へ</a:t>
            </a:r>
            <a:endParaRPr sz="1000" b="1" i="0" u="none" strike="noStrike" cap="none">
              <a:solidFill>
                <a:srgbClr val="12AB8D"/>
              </a:solidFill>
              <a:latin typeface="Century Gothic"/>
              <a:ea typeface="Century Gothic"/>
              <a:cs typeface="Century Gothic"/>
              <a:sym typeface="Century Gothic"/>
            </a:endParaRPr>
          </a:p>
        </p:txBody>
      </p:sp>
      <p:cxnSp>
        <p:nvCxnSpPr>
          <p:cNvPr id="239" name="Google Shape;239;p51"/>
          <p:cNvCxnSpPr/>
          <p:nvPr/>
        </p:nvCxnSpPr>
        <p:spPr>
          <a:xfrm flipH="1">
            <a:off x="-142754" y="198073"/>
            <a:ext cx="6900" cy="304800"/>
          </a:xfrm>
          <a:prstGeom prst="straightConnector1">
            <a:avLst/>
          </a:prstGeom>
          <a:noFill/>
          <a:ln w="28575" cap="flat" cmpd="sng">
            <a:solidFill>
              <a:schemeClr val="lt1"/>
            </a:solidFill>
            <a:prstDash val="solid"/>
            <a:round/>
            <a:headEnd type="none" w="sm" len="sm"/>
            <a:tailEnd type="none" w="sm" len="sm"/>
          </a:ln>
        </p:spPr>
      </p:cxnSp>
      <p:pic>
        <p:nvPicPr>
          <p:cNvPr id="240" name="Google Shape;240;p51"/>
          <p:cNvPicPr preferRelativeResize="0"/>
          <p:nvPr/>
        </p:nvPicPr>
        <p:blipFill rotWithShape="1">
          <a:blip r:embed="rId4">
            <a:alphaModFix/>
          </a:blip>
          <a:srcRect l="21360" r="14496"/>
          <a:stretch/>
        </p:blipFill>
        <p:spPr>
          <a:xfrm>
            <a:off x="4338125" y="1267400"/>
            <a:ext cx="4069552" cy="3568750"/>
          </a:xfrm>
          <a:prstGeom prst="rect">
            <a:avLst/>
          </a:prstGeom>
          <a:noFill/>
          <a:ln>
            <a:noFill/>
          </a:ln>
        </p:spPr>
      </p:pic>
      <p:sp>
        <p:nvSpPr>
          <p:cNvPr id="241" name="Google Shape;241;p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4</a:t>
            </a:fld>
            <a:endParaRPr/>
          </a:p>
        </p:txBody>
      </p:sp>
      <p:sp>
        <p:nvSpPr>
          <p:cNvPr id="242" name="Google Shape;242;p51"/>
          <p:cNvSpPr txBox="1">
            <a:spLocks noGrp="1"/>
          </p:cNvSpPr>
          <p:nvPr>
            <p:ph type="title" idx="4294967295"/>
          </p:nvPr>
        </p:nvSpPr>
        <p:spPr>
          <a:xfrm>
            <a:off x="311700" y="280712"/>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300">
                <a:solidFill>
                  <a:schemeClr val="lt1"/>
                </a:solidFill>
                <a:highlight>
                  <a:srgbClr val="12AD8D"/>
                </a:highlight>
              </a:rPr>
              <a:t>はじめに</a:t>
            </a:r>
            <a:endParaRPr sz="1300">
              <a:solidFill>
                <a:schemeClr val="lt1"/>
              </a:solidFill>
              <a:highlight>
                <a:srgbClr val="12AD8D"/>
              </a:highlight>
            </a:endParaRPr>
          </a:p>
          <a:p>
            <a:pPr marL="0" lvl="0" indent="0" algn="l" rtl="0">
              <a:spcBef>
                <a:spcPts val="0"/>
              </a:spcBef>
              <a:spcAft>
                <a:spcPts val="0"/>
              </a:spcAft>
              <a:buNone/>
            </a:pPr>
            <a:r>
              <a:rPr lang="ja">
                <a:solidFill>
                  <a:srgbClr val="12AD8D"/>
                </a:solidFill>
              </a:rPr>
              <a:t>認定NPO法人カタリバについて</a:t>
            </a:r>
            <a:endParaRPr>
              <a:solidFill>
                <a:srgbClr val="12AD8D"/>
              </a:solidFill>
            </a:endParaRPr>
          </a:p>
        </p:txBody>
      </p:sp>
      <p:sp>
        <p:nvSpPr>
          <p:cNvPr id="243" name="Google Shape;243;p51"/>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244" name="Google Shape;244;p51"/>
          <p:cNvPicPr preferRelativeResize="0"/>
          <p:nvPr/>
        </p:nvPicPr>
        <p:blipFill rotWithShape="1">
          <a:blip r:embed="rId5">
            <a:alphaModFix/>
          </a:blip>
          <a:srcRect/>
          <a:stretch/>
        </p:blipFill>
        <p:spPr>
          <a:xfrm>
            <a:off x="7845376" y="35836"/>
            <a:ext cx="1268400" cy="443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48"/>
        <p:cNvGrpSpPr/>
        <p:nvPr/>
      </p:nvGrpSpPr>
      <p:grpSpPr>
        <a:xfrm>
          <a:off x="0" y="0"/>
          <a:ext cx="0" cy="0"/>
          <a:chOff x="0" y="0"/>
          <a:chExt cx="0" cy="0"/>
        </a:xfrm>
      </p:grpSpPr>
      <p:sp>
        <p:nvSpPr>
          <p:cNvPr id="249" name="Google Shape;249;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5</a:t>
            </a:fld>
            <a:endParaRPr/>
          </a:p>
        </p:txBody>
      </p:sp>
      <p:pic>
        <p:nvPicPr>
          <p:cNvPr id="250" name="Google Shape;250;p52"/>
          <p:cNvPicPr preferRelativeResize="0"/>
          <p:nvPr/>
        </p:nvPicPr>
        <p:blipFill>
          <a:blip r:embed="rId3">
            <a:alphaModFix/>
          </a:blip>
          <a:stretch>
            <a:fillRect/>
          </a:stretch>
        </p:blipFill>
        <p:spPr>
          <a:xfrm>
            <a:off x="1163716" y="51763"/>
            <a:ext cx="6973850" cy="4936275"/>
          </a:xfrm>
          <a:prstGeom prst="rect">
            <a:avLst/>
          </a:prstGeom>
          <a:noFill/>
          <a:ln>
            <a:noFill/>
          </a:ln>
        </p:spPr>
      </p:pic>
      <p:sp>
        <p:nvSpPr>
          <p:cNvPr id="251" name="Google Shape;251;p52"/>
          <p:cNvSpPr/>
          <p:nvPr/>
        </p:nvSpPr>
        <p:spPr>
          <a:xfrm>
            <a:off x="1076117" y="3755035"/>
            <a:ext cx="1804200" cy="1233003"/>
          </a:xfrm>
          <a:prstGeom prst="ellipse">
            <a:avLst/>
          </a:prstGeom>
          <a:noFill/>
          <a:ln w="28575" cap="flat" cmpd="sng">
            <a:solidFill>
              <a:srgbClr val="E0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2" name="Google Shape;252;p52"/>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dirty="0">
                <a:solidFill>
                  <a:schemeClr val="dk2"/>
                </a:solidFill>
                <a:latin typeface="Century Gothic"/>
                <a:ea typeface="Century Gothic"/>
                <a:cs typeface="Century Gothic"/>
                <a:sym typeface="Century Gothic"/>
              </a:rPr>
              <a:t>©20</a:t>
            </a:r>
            <a:r>
              <a:rPr lang="ja" sz="844" dirty="0">
                <a:solidFill>
                  <a:schemeClr val="dk2"/>
                </a:solidFill>
                <a:latin typeface="Century Gothic"/>
                <a:ea typeface="Century Gothic"/>
                <a:cs typeface="Century Gothic"/>
                <a:sym typeface="Century Gothic"/>
              </a:rPr>
              <a:t>26</a:t>
            </a:r>
            <a:r>
              <a:rPr lang="ja" sz="844" b="0" i="0" u="none" strike="noStrike" cap="none" dirty="0">
                <a:solidFill>
                  <a:schemeClr val="dk2"/>
                </a:solidFill>
                <a:latin typeface="Century Gothic"/>
                <a:ea typeface="Century Gothic"/>
                <a:cs typeface="Century Gothic"/>
                <a:sym typeface="Century Gothic"/>
              </a:rPr>
              <a:t> NPO Katariba, All Rights Reserved. </a:t>
            </a:r>
            <a:endParaRPr dirty="0">
              <a:solidFill>
                <a:schemeClr val="dk2"/>
              </a:solidFill>
            </a:endParaRPr>
          </a:p>
        </p:txBody>
      </p:sp>
      <p:pic>
        <p:nvPicPr>
          <p:cNvPr id="253" name="Google Shape;253;p52"/>
          <p:cNvPicPr preferRelativeResize="0"/>
          <p:nvPr/>
        </p:nvPicPr>
        <p:blipFill rotWithShape="1">
          <a:blip r:embed="rId4">
            <a:alphaModFix/>
          </a:blip>
          <a:srcRect/>
          <a:stretch/>
        </p:blipFill>
        <p:spPr>
          <a:xfrm>
            <a:off x="7845376" y="35836"/>
            <a:ext cx="1268400" cy="443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3"/>
          <p:cNvSpPr txBox="1">
            <a:spLocks noGrp="1"/>
          </p:cNvSpPr>
          <p:nvPr>
            <p:ph type="title"/>
          </p:nvPr>
        </p:nvSpPr>
        <p:spPr>
          <a:xfrm>
            <a:off x="311700" y="1905113"/>
            <a:ext cx="8520600" cy="841800"/>
          </a:xfrm>
          <a:prstGeom prst="rect">
            <a:avLst/>
          </a:prstGeom>
          <a:gradFill>
            <a:gsLst>
              <a:gs pos="0">
                <a:srgbClr val="12AB8D"/>
              </a:gs>
              <a:gs pos="100000">
                <a:srgbClr val="2FBFCE">
                  <a:alpha val="82745"/>
                </a:srgbClr>
              </a:gs>
            </a:gsLst>
            <a:path path="circle">
              <a:fillToRect l="100000" b="100000"/>
            </a:path>
            <a:tileRect t="-100000" r="-100000"/>
          </a:gradFill>
        </p:spPr>
        <p:txBody>
          <a:bodyPr spcFirstLastPara="1" wrap="square" lIns="91425" tIns="91425" rIns="91425" bIns="91425" anchor="ctr" anchorCtr="0">
            <a:normAutofit/>
          </a:bodyPr>
          <a:lstStyle/>
          <a:p>
            <a:pPr marL="0" lvl="0" indent="0" algn="ctr" rtl="0">
              <a:spcBef>
                <a:spcPts val="0"/>
              </a:spcBef>
              <a:spcAft>
                <a:spcPts val="0"/>
              </a:spcAft>
              <a:buNone/>
            </a:pPr>
            <a:r>
              <a:rPr lang="ja">
                <a:solidFill>
                  <a:schemeClr val="lt1"/>
                </a:solidFill>
              </a:rPr>
              <a:t>私たちの実践について</a:t>
            </a:r>
            <a:endParaRPr>
              <a:solidFill>
                <a:schemeClr val="lt1"/>
              </a:solidFill>
            </a:endParaRPr>
          </a:p>
        </p:txBody>
      </p:sp>
      <p:sp>
        <p:nvSpPr>
          <p:cNvPr id="260" name="Google Shape;260;p53"/>
          <p:cNvSpPr txBox="1"/>
          <p:nvPr/>
        </p:nvSpPr>
        <p:spPr>
          <a:xfrm>
            <a:off x="387650" y="2745790"/>
            <a:ext cx="8283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2000" b="1" dirty="0">
                <a:solidFill>
                  <a:srgbClr val="073763"/>
                </a:solidFill>
                <a:latin typeface="Zen Maru Gothic"/>
                <a:ea typeface="Zen Maru Gothic"/>
                <a:cs typeface="Zen Maru Gothic"/>
                <a:sym typeface="Zen Maru Gothic"/>
              </a:rPr>
              <a:t>オンラインを活用した親子伴走型支援について</a:t>
            </a:r>
            <a:endParaRPr sz="2000" b="1" dirty="0">
              <a:solidFill>
                <a:srgbClr val="073763"/>
              </a:solidFill>
              <a:latin typeface="Zen Maru Gothic"/>
              <a:ea typeface="Zen Maru Gothic"/>
              <a:cs typeface="Zen Maru Gothic"/>
              <a:sym typeface="Zen Maru Gothic"/>
            </a:endParaRPr>
          </a:p>
        </p:txBody>
      </p:sp>
      <p:sp>
        <p:nvSpPr>
          <p:cNvPr id="261" name="Google Shape;261;p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p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7</a:t>
            </a:fld>
            <a:endParaRPr/>
          </a:p>
        </p:txBody>
      </p:sp>
      <p:pic>
        <p:nvPicPr>
          <p:cNvPr id="267" name="Google Shape;267;p54"/>
          <p:cNvPicPr preferRelativeResize="0"/>
          <p:nvPr/>
        </p:nvPicPr>
        <p:blipFill rotWithShape="1">
          <a:blip r:embed="rId3">
            <a:alphaModFix/>
          </a:blip>
          <a:srcRect t="16395"/>
          <a:stretch/>
        </p:blipFill>
        <p:spPr>
          <a:xfrm>
            <a:off x="3550350" y="1813750"/>
            <a:ext cx="5470801" cy="2957475"/>
          </a:xfrm>
          <a:prstGeom prst="rect">
            <a:avLst/>
          </a:prstGeom>
          <a:noFill/>
          <a:ln>
            <a:noFill/>
          </a:ln>
        </p:spPr>
      </p:pic>
      <p:pic>
        <p:nvPicPr>
          <p:cNvPr id="268" name="Google Shape;268;p54" title="キッカケプログラムを覗いてみよう！（キッカプログラム3分紹介動画）">
            <a:hlinkClick r:id="rId4"/>
          </p:cNvPr>
          <p:cNvPicPr preferRelativeResize="0"/>
          <p:nvPr/>
        </p:nvPicPr>
        <p:blipFill>
          <a:blip r:embed="rId5">
            <a:alphaModFix/>
          </a:blip>
          <a:stretch>
            <a:fillRect/>
          </a:stretch>
        </p:blipFill>
        <p:spPr>
          <a:xfrm>
            <a:off x="5488654" y="3613274"/>
            <a:ext cx="1655375" cy="1054100"/>
          </a:xfrm>
          <a:prstGeom prst="rect">
            <a:avLst/>
          </a:prstGeom>
          <a:noFill/>
          <a:ln>
            <a:noFill/>
          </a:ln>
        </p:spPr>
      </p:pic>
      <p:sp>
        <p:nvSpPr>
          <p:cNvPr id="269" name="Google Shape;269;p54"/>
          <p:cNvSpPr txBox="1">
            <a:spLocks noGrp="1"/>
          </p:cNvSpPr>
          <p:nvPr>
            <p:ph type="title" idx="4294967295"/>
          </p:nvPr>
        </p:nvSpPr>
        <p:spPr>
          <a:xfrm>
            <a:off x="269607" y="265733"/>
            <a:ext cx="8519400" cy="57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ja" sz="1300">
                <a:solidFill>
                  <a:schemeClr val="lt1"/>
                </a:solidFill>
                <a:highlight>
                  <a:srgbClr val="12AD8D"/>
                </a:highlight>
              </a:rPr>
              <a:t>事業紹介</a:t>
            </a:r>
            <a:endParaRPr sz="1300">
              <a:solidFill>
                <a:schemeClr val="lt1"/>
              </a:solidFill>
              <a:highlight>
                <a:srgbClr val="12AD8D"/>
              </a:highlight>
            </a:endParaRPr>
          </a:p>
          <a:p>
            <a:pPr marL="0" lvl="0" indent="0" algn="l" rtl="0">
              <a:spcBef>
                <a:spcPts val="0"/>
              </a:spcBef>
              <a:spcAft>
                <a:spcPts val="0"/>
              </a:spcAft>
              <a:buNone/>
            </a:pPr>
            <a:r>
              <a:rPr lang="ja" sz="2600">
                <a:solidFill>
                  <a:srgbClr val="12AD8D"/>
                </a:solidFill>
              </a:rPr>
              <a:t>オンライン伴走型支援「キッカケプログラム」について</a:t>
            </a:r>
            <a:endParaRPr sz="2600">
              <a:solidFill>
                <a:srgbClr val="12AD8D"/>
              </a:solidFill>
            </a:endParaRPr>
          </a:p>
        </p:txBody>
      </p:sp>
      <p:sp>
        <p:nvSpPr>
          <p:cNvPr id="270" name="Google Shape;270;p54"/>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271" name="Google Shape;271;p54"/>
          <p:cNvPicPr preferRelativeResize="0"/>
          <p:nvPr/>
        </p:nvPicPr>
        <p:blipFill rotWithShape="1">
          <a:blip r:embed="rId6">
            <a:alphaModFix/>
          </a:blip>
          <a:srcRect/>
          <a:stretch/>
        </p:blipFill>
        <p:spPr>
          <a:xfrm>
            <a:off x="7845376" y="35836"/>
            <a:ext cx="1268400" cy="443950"/>
          </a:xfrm>
          <a:prstGeom prst="rect">
            <a:avLst/>
          </a:prstGeom>
          <a:noFill/>
          <a:ln>
            <a:noFill/>
          </a:ln>
        </p:spPr>
      </p:pic>
      <p:sp>
        <p:nvSpPr>
          <p:cNvPr id="272" name="Google Shape;272;p54"/>
          <p:cNvSpPr txBox="1">
            <a:spLocks noGrp="1"/>
          </p:cNvSpPr>
          <p:nvPr>
            <p:ph type="body" idx="4294967295"/>
          </p:nvPr>
        </p:nvSpPr>
        <p:spPr>
          <a:xfrm>
            <a:off x="318555" y="1020119"/>
            <a:ext cx="4641000" cy="1360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ja" sz="1500" b="0"/>
              <a:t>キッカケプログラムのミッションは、</a:t>
            </a:r>
            <a:br>
              <a:rPr lang="ja" sz="1500" b="0"/>
            </a:br>
            <a:r>
              <a:rPr lang="ja" sz="1500"/>
              <a:t>生まれ育った環境にかかわらず、</a:t>
            </a:r>
            <a:br>
              <a:rPr lang="ja" sz="1500"/>
            </a:br>
            <a:r>
              <a:rPr lang="ja" sz="1500"/>
              <a:t>居場所と学びにつながれる状態を当たり前にし、</a:t>
            </a:r>
            <a:br>
              <a:rPr lang="ja" sz="1500"/>
            </a:br>
            <a:r>
              <a:rPr lang="ja" sz="1500" u="sng"/>
              <a:t>望まぬ孤立や孤独を防ぐことで</a:t>
            </a:r>
            <a:br>
              <a:rPr lang="ja" sz="1500" u="sng"/>
            </a:br>
            <a:r>
              <a:rPr lang="ja" sz="1500" u="sng"/>
              <a:t>困難の連鎖を断ち切ること</a:t>
            </a:r>
            <a:endParaRPr sz="1500" u="sn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10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55"/>
          <p:cNvSpPr/>
          <p:nvPr/>
        </p:nvSpPr>
        <p:spPr>
          <a:xfrm>
            <a:off x="633447" y="936560"/>
            <a:ext cx="4417200" cy="1865100"/>
          </a:xfrm>
          <a:prstGeom prst="rect">
            <a:avLst/>
          </a:prstGeom>
          <a:solidFill>
            <a:srgbClr val="FFFFFF"/>
          </a:solidFill>
          <a:ln w="9525" cap="flat" cmpd="sng">
            <a:solidFill>
              <a:srgbClr val="01AC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Zen Kaku Gothic New"/>
              <a:ea typeface="Zen Kaku Gothic New"/>
              <a:cs typeface="Zen Kaku Gothic New"/>
              <a:sym typeface="Zen Kaku Gothic New"/>
            </a:endParaRPr>
          </a:p>
        </p:txBody>
      </p:sp>
      <p:pic>
        <p:nvPicPr>
          <p:cNvPr id="278" name="Google Shape;278;p55" title="Chart"/>
          <p:cNvPicPr preferRelativeResize="0"/>
          <p:nvPr/>
        </p:nvPicPr>
        <p:blipFill rotWithShape="1">
          <a:blip r:embed="rId3">
            <a:alphaModFix/>
          </a:blip>
          <a:srcRect t="6772" b="8049"/>
          <a:stretch/>
        </p:blipFill>
        <p:spPr>
          <a:xfrm>
            <a:off x="786272" y="965383"/>
            <a:ext cx="1846475" cy="1817800"/>
          </a:xfrm>
          <a:prstGeom prst="rect">
            <a:avLst/>
          </a:prstGeom>
          <a:noFill/>
          <a:ln>
            <a:noFill/>
          </a:ln>
        </p:spPr>
      </p:pic>
      <p:sp>
        <p:nvSpPr>
          <p:cNvPr id="279" name="Google Shape;279;p55"/>
          <p:cNvSpPr txBox="1"/>
          <p:nvPr/>
        </p:nvSpPr>
        <p:spPr>
          <a:xfrm>
            <a:off x="946500" y="1782269"/>
            <a:ext cx="1689900" cy="969466"/>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b="1" dirty="0">
                <a:solidFill>
                  <a:srgbClr val="595959"/>
                </a:solidFill>
                <a:latin typeface="Zen Maru Gothic"/>
                <a:ea typeface="Zen Maru Gothic"/>
                <a:cs typeface="Zen Maru Gothic"/>
                <a:sym typeface="Zen Maru Gothic"/>
              </a:rPr>
              <a:t>ひとり親世帯</a:t>
            </a:r>
            <a:endParaRPr b="1"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sz="3700" b="1" dirty="0">
                <a:solidFill>
                  <a:srgbClr val="595959"/>
                </a:solidFill>
                <a:latin typeface="Zen Maru Gothic"/>
                <a:ea typeface="Zen Maru Gothic"/>
                <a:cs typeface="Zen Maru Gothic"/>
                <a:sym typeface="Zen Maru Gothic"/>
              </a:rPr>
              <a:t>85</a:t>
            </a:r>
            <a:r>
              <a:rPr lang="en-US" altLang="ja-JP" sz="3700" b="1" dirty="0">
                <a:solidFill>
                  <a:srgbClr val="595959"/>
                </a:solidFill>
                <a:latin typeface="Zen Maru Gothic"/>
                <a:ea typeface="Zen Maru Gothic"/>
                <a:cs typeface="Zen Maru Gothic"/>
                <a:sym typeface="Zen Maru Gothic"/>
              </a:rPr>
              <a:t>.0</a:t>
            </a:r>
            <a:r>
              <a:rPr lang="ja" sz="3700" b="1" dirty="0">
                <a:solidFill>
                  <a:srgbClr val="595959"/>
                </a:solidFill>
                <a:latin typeface="Zen Maru Gothic"/>
                <a:ea typeface="Zen Maru Gothic"/>
                <a:cs typeface="Zen Maru Gothic"/>
                <a:sym typeface="Zen Maru Gothic"/>
              </a:rPr>
              <a:t>%</a:t>
            </a:r>
            <a:r>
              <a:rPr lang="en-US" altLang="ja-JP" sz="1200" b="1" dirty="0">
                <a:solidFill>
                  <a:srgbClr val="595959"/>
                </a:solidFill>
                <a:latin typeface="Zen Maru Gothic"/>
                <a:ea typeface="Zen Maru Gothic"/>
                <a:cs typeface="Zen Maru Gothic"/>
                <a:sym typeface="Zen Maru Gothic"/>
              </a:rPr>
              <a:t>※</a:t>
            </a:r>
            <a:endParaRPr sz="3700" b="1" dirty="0">
              <a:solidFill>
                <a:srgbClr val="595959"/>
              </a:solidFill>
              <a:latin typeface="Zen Maru Gothic"/>
              <a:ea typeface="Zen Maru Gothic"/>
              <a:cs typeface="Zen Maru Gothic"/>
              <a:sym typeface="Zen Maru Gothic"/>
            </a:endParaRPr>
          </a:p>
        </p:txBody>
      </p:sp>
      <p:sp>
        <p:nvSpPr>
          <p:cNvPr id="280" name="Google Shape;280;p55"/>
          <p:cNvSpPr txBox="1"/>
          <p:nvPr/>
        </p:nvSpPr>
        <p:spPr>
          <a:xfrm>
            <a:off x="2537247" y="1119610"/>
            <a:ext cx="2322000" cy="1569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500" b="1" dirty="0">
                <a:solidFill>
                  <a:srgbClr val="595959"/>
                </a:solidFill>
                <a:latin typeface="Zen Maru Gothic"/>
                <a:ea typeface="Zen Maru Gothic"/>
                <a:cs typeface="Zen Maru Gothic"/>
                <a:sym typeface="Zen Maru Gothic"/>
              </a:rPr>
              <a:t>【プログラム利用条件】</a:t>
            </a:r>
            <a:endParaRPr sz="1500" b="1" dirty="0">
              <a:solidFill>
                <a:srgbClr val="595959"/>
              </a:solidFill>
              <a:latin typeface="Zen Maru Gothic"/>
              <a:ea typeface="Zen Maru Gothic"/>
              <a:cs typeface="Zen Maru Gothic"/>
              <a:sym typeface="Zen Maru Gothic"/>
            </a:endParaRPr>
          </a:p>
          <a:p>
            <a:pPr marL="457200" lvl="0" indent="-311150" algn="l" rtl="0">
              <a:spcBef>
                <a:spcPts val="0"/>
              </a:spcBef>
              <a:spcAft>
                <a:spcPts val="0"/>
              </a:spcAft>
              <a:buClr>
                <a:srgbClr val="595959"/>
              </a:buClr>
              <a:buSzPts val="1300"/>
              <a:buFont typeface="Zen Maru Gothic"/>
              <a:buChar char="●"/>
            </a:pPr>
            <a:r>
              <a:rPr lang="ja" sz="1500" dirty="0">
                <a:solidFill>
                  <a:srgbClr val="595959"/>
                </a:solidFill>
                <a:latin typeface="Zen Maru Gothic"/>
                <a:ea typeface="Zen Maru Gothic"/>
                <a:cs typeface="Zen Maru Gothic"/>
                <a:sym typeface="Zen Maru Gothic"/>
              </a:rPr>
              <a:t>生活保護受給</a:t>
            </a:r>
            <a:endParaRPr sz="1500" dirty="0">
              <a:solidFill>
                <a:srgbClr val="595959"/>
              </a:solidFill>
              <a:latin typeface="Zen Maru Gothic"/>
              <a:ea typeface="Zen Maru Gothic"/>
              <a:cs typeface="Zen Maru Gothic"/>
              <a:sym typeface="Zen Maru Gothic"/>
            </a:endParaRPr>
          </a:p>
          <a:p>
            <a:pPr marL="457200" lvl="0" indent="-311150" algn="l" rtl="0">
              <a:spcBef>
                <a:spcPts val="0"/>
              </a:spcBef>
              <a:spcAft>
                <a:spcPts val="0"/>
              </a:spcAft>
              <a:buClr>
                <a:srgbClr val="595959"/>
              </a:buClr>
              <a:buSzPts val="1300"/>
              <a:buFont typeface="Zen Maru Gothic"/>
              <a:buChar char="●"/>
            </a:pPr>
            <a:r>
              <a:rPr lang="ja" sz="1500" dirty="0">
                <a:solidFill>
                  <a:srgbClr val="595959"/>
                </a:solidFill>
                <a:latin typeface="Zen Maru Gothic"/>
                <a:ea typeface="Zen Maru Gothic"/>
                <a:cs typeface="Zen Maru Gothic"/>
                <a:sym typeface="Zen Maru Gothic"/>
              </a:rPr>
              <a:t>非課税世帯</a:t>
            </a:r>
            <a:endParaRPr sz="1500" dirty="0">
              <a:solidFill>
                <a:srgbClr val="595959"/>
              </a:solidFill>
              <a:latin typeface="Zen Maru Gothic"/>
              <a:ea typeface="Zen Maru Gothic"/>
              <a:cs typeface="Zen Maru Gothic"/>
              <a:sym typeface="Zen Maru Gothic"/>
            </a:endParaRPr>
          </a:p>
          <a:p>
            <a:pPr marL="457200" lvl="0" indent="-311150" algn="l" rtl="0">
              <a:spcBef>
                <a:spcPts val="0"/>
              </a:spcBef>
              <a:spcAft>
                <a:spcPts val="0"/>
              </a:spcAft>
              <a:buClr>
                <a:srgbClr val="595959"/>
              </a:buClr>
              <a:buSzPts val="1300"/>
              <a:buFont typeface="Zen Maru Gothic"/>
              <a:buChar char="●"/>
            </a:pPr>
            <a:r>
              <a:rPr lang="ja" sz="1500" dirty="0">
                <a:solidFill>
                  <a:srgbClr val="595959"/>
                </a:solidFill>
                <a:latin typeface="Zen Maru Gothic"/>
                <a:ea typeface="Zen Maru Gothic"/>
                <a:cs typeface="Zen Maru Gothic"/>
                <a:sym typeface="Zen Maru Gothic"/>
              </a:rPr>
              <a:t>児童扶養手当受給</a:t>
            </a:r>
            <a:endParaRPr sz="1500" dirty="0">
              <a:solidFill>
                <a:srgbClr val="595959"/>
              </a:solidFill>
              <a:latin typeface="Zen Maru Gothic"/>
              <a:ea typeface="Zen Maru Gothic"/>
              <a:cs typeface="Zen Maru Gothic"/>
              <a:sym typeface="Zen Maru Gothic"/>
            </a:endParaRPr>
          </a:p>
          <a:p>
            <a:pPr marL="457200" lvl="0" indent="-311150" algn="l" rtl="0">
              <a:spcBef>
                <a:spcPts val="0"/>
              </a:spcBef>
              <a:spcAft>
                <a:spcPts val="0"/>
              </a:spcAft>
              <a:buClr>
                <a:srgbClr val="595959"/>
              </a:buClr>
              <a:buSzPts val="1300"/>
              <a:buFont typeface="Zen Maru Gothic"/>
              <a:buChar char="●"/>
            </a:pPr>
            <a:r>
              <a:rPr lang="ja" sz="1500" dirty="0">
                <a:solidFill>
                  <a:srgbClr val="595959"/>
                </a:solidFill>
                <a:latin typeface="Zen Maru Gothic"/>
                <a:ea typeface="Zen Maru Gothic"/>
                <a:cs typeface="Zen Maru Gothic"/>
                <a:sym typeface="Zen Maru Gothic"/>
              </a:rPr>
              <a:t>就学援助世帯</a:t>
            </a:r>
            <a:endParaRPr sz="1500" dirty="0">
              <a:solidFill>
                <a:srgbClr val="595959"/>
              </a:solidFill>
              <a:latin typeface="Zen Maru Gothic"/>
              <a:ea typeface="Zen Maru Gothic"/>
              <a:cs typeface="Zen Maru Gothic"/>
              <a:sym typeface="Zen Maru Gothic"/>
            </a:endParaRPr>
          </a:p>
          <a:p>
            <a:pPr marL="457200" lvl="0" indent="0" algn="r" rtl="0">
              <a:spcBef>
                <a:spcPts val="0"/>
              </a:spcBef>
              <a:spcAft>
                <a:spcPts val="0"/>
              </a:spcAft>
              <a:buNone/>
            </a:pPr>
            <a:r>
              <a:rPr lang="ja" sz="1500" dirty="0">
                <a:solidFill>
                  <a:srgbClr val="595959"/>
                </a:solidFill>
                <a:latin typeface="Zen Maru Gothic"/>
                <a:ea typeface="Zen Maru Gothic"/>
                <a:cs typeface="Zen Maru Gothic"/>
                <a:sym typeface="Zen Maru Gothic"/>
              </a:rPr>
              <a:t>のいずれか</a:t>
            </a:r>
            <a:endParaRPr sz="1500" dirty="0">
              <a:solidFill>
                <a:srgbClr val="595959"/>
              </a:solidFill>
              <a:latin typeface="Zen Maru Gothic"/>
              <a:ea typeface="Zen Maru Gothic"/>
              <a:cs typeface="Zen Maru Gothic"/>
              <a:sym typeface="Zen Maru Gothic"/>
            </a:endParaRPr>
          </a:p>
        </p:txBody>
      </p:sp>
      <p:grpSp>
        <p:nvGrpSpPr>
          <p:cNvPr id="281" name="Google Shape;281;p55"/>
          <p:cNvGrpSpPr/>
          <p:nvPr/>
        </p:nvGrpSpPr>
        <p:grpSpPr>
          <a:xfrm>
            <a:off x="5126834" y="844234"/>
            <a:ext cx="2947686" cy="2327443"/>
            <a:chOff x="4925338" y="614200"/>
            <a:chExt cx="2947686" cy="2327443"/>
          </a:xfrm>
        </p:grpSpPr>
        <p:pic>
          <p:nvPicPr>
            <p:cNvPr id="282" name="Google Shape;282;p55" title="Chart"/>
            <p:cNvPicPr preferRelativeResize="0"/>
            <p:nvPr/>
          </p:nvPicPr>
          <p:blipFill rotWithShape="1">
            <a:blip r:embed="rId4">
              <a:alphaModFix/>
            </a:blip>
            <a:srcRect t="7589" b="8094"/>
            <a:stretch/>
          </p:blipFill>
          <p:spPr>
            <a:xfrm>
              <a:off x="5298075" y="614200"/>
              <a:ext cx="2231025" cy="2174075"/>
            </a:xfrm>
            <a:prstGeom prst="rect">
              <a:avLst/>
            </a:prstGeom>
            <a:noFill/>
            <a:ln>
              <a:noFill/>
            </a:ln>
          </p:spPr>
        </p:pic>
        <p:sp>
          <p:nvSpPr>
            <p:cNvPr id="283" name="Google Shape;283;p55"/>
            <p:cNvSpPr txBox="1"/>
            <p:nvPr/>
          </p:nvSpPr>
          <p:spPr>
            <a:xfrm>
              <a:off x="6183124" y="971543"/>
              <a:ext cx="1689900" cy="1970100"/>
            </a:xfrm>
            <a:prstGeom prst="rect">
              <a:avLst/>
            </a:prstGeom>
            <a:noFill/>
            <a:ln>
              <a:noFill/>
            </a:ln>
          </p:spPr>
          <p:txBody>
            <a:bodyPr spcFirstLastPara="1" wrap="square" lIns="91425" tIns="91425" rIns="91425" bIns="91425" anchor="t" anchorCtr="0">
              <a:spAutoFit/>
            </a:bodyPr>
            <a:lstStyle/>
            <a:p>
              <a:pPr lvl="0" algn="ctr"/>
              <a:r>
                <a:rPr lang="ja" sz="3700" b="1" dirty="0">
                  <a:solidFill>
                    <a:schemeClr val="dk2"/>
                  </a:solidFill>
                  <a:latin typeface="Zen Maru Gothic"/>
                  <a:ea typeface="Zen Maru Gothic"/>
                  <a:cs typeface="Zen Maru Gothic"/>
                  <a:sym typeface="Zen Maru Gothic"/>
                </a:rPr>
                <a:t>22.5%</a:t>
              </a:r>
              <a:r>
                <a:rPr lang="en-US" altLang="ja-JP" b="1" dirty="0">
                  <a:solidFill>
                    <a:srgbClr val="595959"/>
                  </a:solidFill>
                  <a:latin typeface="Zen Maru Gothic"/>
                  <a:ea typeface="Zen Maru Gothic"/>
                  <a:cs typeface="Zen Maru Gothic"/>
                  <a:sym typeface="Zen Maru Gothic"/>
                </a:rPr>
                <a:t> ※</a:t>
              </a:r>
              <a:endParaRPr b="1"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b="1" dirty="0">
                  <a:solidFill>
                    <a:srgbClr val="595959"/>
                  </a:solidFill>
                  <a:latin typeface="Zen Maru Gothic"/>
                  <a:ea typeface="Zen Maru Gothic"/>
                  <a:cs typeface="Zen Maru Gothic"/>
                  <a:sym typeface="Zen Maru Gothic"/>
                </a:rPr>
                <a:t>こどもが家族の</a:t>
              </a:r>
              <a:endParaRPr b="1"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b="1" dirty="0">
                  <a:solidFill>
                    <a:srgbClr val="595959"/>
                  </a:solidFill>
                  <a:latin typeface="Zen Maru Gothic"/>
                  <a:ea typeface="Zen Maru Gothic"/>
                  <a:cs typeface="Zen Maru Gothic"/>
                  <a:sym typeface="Zen Maru Gothic"/>
                </a:rPr>
                <a:t>ケア・サポートを</a:t>
              </a:r>
              <a:endParaRPr b="1"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r>
                <a:rPr lang="ja" b="1" dirty="0">
                  <a:solidFill>
                    <a:srgbClr val="595959"/>
                  </a:solidFill>
                  <a:latin typeface="Zen Maru Gothic"/>
                  <a:ea typeface="Zen Maru Gothic"/>
                  <a:cs typeface="Zen Maru Gothic"/>
                  <a:sym typeface="Zen Maru Gothic"/>
                </a:rPr>
                <a:t>担っている</a:t>
              </a:r>
              <a:endParaRPr b="1" dirty="0">
                <a:solidFill>
                  <a:srgbClr val="595959"/>
                </a:solidFill>
                <a:latin typeface="Zen Maru Gothic"/>
                <a:ea typeface="Zen Maru Gothic"/>
                <a:cs typeface="Zen Maru Gothic"/>
                <a:sym typeface="Zen Maru Gothic"/>
              </a:endParaRPr>
            </a:p>
            <a:p>
              <a:pPr marL="0" lvl="0" indent="0" algn="ctr" rtl="0">
                <a:spcBef>
                  <a:spcPts val="0"/>
                </a:spcBef>
                <a:spcAft>
                  <a:spcPts val="0"/>
                </a:spcAft>
                <a:buNone/>
              </a:pPr>
              <a:endParaRPr sz="3700" b="1" dirty="0">
                <a:solidFill>
                  <a:srgbClr val="595959"/>
                </a:solidFill>
                <a:latin typeface="Zen Maru Gothic"/>
                <a:ea typeface="Zen Maru Gothic"/>
                <a:cs typeface="Zen Maru Gothic"/>
                <a:sym typeface="Zen Maru Gothic"/>
              </a:endParaRPr>
            </a:p>
          </p:txBody>
        </p:sp>
        <p:sp>
          <p:nvSpPr>
            <p:cNvPr id="284" name="Google Shape;284;p55"/>
            <p:cNvSpPr txBox="1"/>
            <p:nvPr/>
          </p:nvSpPr>
          <p:spPr>
            <a:xfrm>
              <a:off x="4925338" y="1030150"/>
              <a:ext cx="854400" cy="92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sz="4800">
                  <a:solidFill>
                    <a:srgbClr val="595959"/>
                  </a:solidFill>
                  <a:latin typeface="Zen Kaku Gothic New"/>
                  <a:ea typeface="Zen Kaku Gothic New"/>
                  <a:cs typeface="Zen Kaku Gothic New"/>
                  <a:sym typeface="Zen Kaku Gothic New"/>
                </a:rPr>
                <a:t>…</a:t>
              </a:r>
              <a:endParaRPr sz="4800">
                <a:solidFill>
                  <a:srgbClr val="595959"/>
                </a:solidFill>
                <a:latin typeface="Zen Kaku Gothic New"/>
                <a:ea typeface="Zen Kaku Gothic New"/>
                <a:cs typeface="Zen Kaku Gothic New"/>
                <a:sym typeface="Zen Kaku Gothic New"/>
              </a:endParaRPr>
            </a:p>
          </p:txBody>
        </p:sp>
      </p:grpSp>
      <p:grpSp>
        <p:nvGrpSpPr>
          <p:cNvPr id="285" name="Google Shape;285;p55"/>
          <p:cNvGrpSpPr/>
          <p:nvPr/>
        </p:nvGrpSpPr>
        <p:grpSpPr>
          <a:xfrm>
            <a:off x="617011" y="2897150"/>
            <a:ext cx="7836758" cy="1750863"/>
            <a:chOff x="391950" y="2831425"/>
            <a:chExt cx="8360100" cy="1750863"/>
          </a:xfrm>
        </p:grpSpPr>
        <p:sp>
          <p:nvSpPr>
            <p:cNvPr id="286" name="Google Shape;286;p55"/>
            <p:cNvSpPr txBox="1"/>
            <p:nvPr/>
          </p:nvSpPr>
          <p:spPr>
            <a:xfrm>
              <a:off x="413100" y="3229640"/>
              <a:ext cx="8317800" cy="1352648"/>
            </a:xfrm>
            <a:prstGeom prst="rect">
              <a:avLst/>
            </a:prstGeom>
            <a:solidFill>
              <a:srgbClr val="CCF7ED"/>
            </a:solidFill>
            <a:ln>
              <a:noFill/>
            </a:ln>
          </p:spPr>
          <p:txBody>
            <a:bodyPr spcFirstLastPara="1" wrap="square" lIns="91425" tIns="91425" rIns="91425" bIns="91425" anchor="t" anchorCtr="0">
              <a:spAutoFit/>
            </a:bodyPr>
            <a:lstStyle/>
            <a:p>
              <a:pPr marL="457200" lvl="0" indent="-298450" algn="l" rtl="0">
                <a:lnSpc>
                  <a:spcPct val="115000"/>
                </a:lnSpc>
                <a:spcBef>
                  <a:spcPts val="0"/>
                </a:spcBef>
                <a:spcAft>
                  <a:spcPts val="0"/>
                </a:spcAft>
                <a:buClr>
                  <a:srgbClr val="595959"/>
                </a:buClr>
                <a:buSzPts val="1100"/>
                <a:buFont typeface="Zen Maru Gothic"/>
                <a:buChar char="-"/>
              </a:pPr>
              <a:r>
                <a:rPr lang="ja" sz="1100" b="1" dirty="0">
                  <a:solidFill>
                    <a:srgbClr val="595959"/>
                  </a:solidFill>
                  <a:latin typeface="Zen Maru Gothic"/>
                  <a:ea typeface="Zen Maru Gothic"/>
                  <a:cs typeface="Zen Maru Gothic"/>
                  <a:sym typeface="Zen Maru Gothic"/>
                </a:rPr>
                <a:t>ひとり親で、家計をつなぐため親が働き詰めになり、</a:t>
              </a:r>
              <a:r>
                <a:rPr lang="ja" sz="1100" b="1" dirty="0">
                  <a:solidFill>
                    <a:srgbClr val="FF0000"/>
                  </a:solidFill>
                  <a:latin typeface="Zen Maru Gothic"/>
                  <a:ea typeface="Zen Maru Gothic"/>
                  <a:cs typeface="Zen Maru Gothic"/>
                  <a:sym typeface="Zen Maru Gothic"/>
                </a:rPr>
                <a:t>家でかわりに幼いきょうだいの面倒を見ている</a:t>
              </a:r>
              <a:r>
                <a:rPr lang="ja" sz="1100" b="1" dirty="0">
                  <a:solidFill>
                    <a:srgbClr val="595959"/>
                  </a:solidFill>
                  <a:latin typeface="Zen Maru Gothic"/>
                  <a:ea typeface="Zen Maru Gothic"/>
                  <a:cs typeface="Zen Maru Gothic"/>
                  <a:sym typeface="Zen Maru Gothic"/>
                </a:rPr>
                <a:t>小学生</a:t>
              </a:r>
              <a:endParaRPr sz="1100" b="1" dirty="0">
                <a:solidFill>
                  <a:srgbClr val="595959"/>
                </a:solidFill>
                <a:latin typeface="Zen Maru Gothic"/>
                <a:ea typeface="Zen Maru Gothic"/>
                <a:cs typeface="Zen Maru Gothic"/>
                <a:sym typeface="Zen Maru Gothic"/>
              </a:endParaRPr>
            </a:p>
            <a:p>
              <a:pPr marL="457200" lvl="0" indent="-298450" algn="l" rtl="0">
                <a:lnSpc>
                  <a:spcPct val="115000"/>
                </a:lnSpc>
                <a:spcBef>
                  <a:spcPts val="0"/>
                </a:spcBef>
                <a:spcAft>
                  <a:spcPts val="0"/>
                </a:spcAft>
                <a:buClr>
                  <a:srgbClr val="595959"/>
                </a:buClr>
                <a:buSzPts val="1100"/>
                <a:buFont typeface="Zen Maru Gothic"/>
                <a:buChar char="-"/>
              </a:pPr>
              <a:r>
                <a:rPr lang="ja" sz="1100" b="1" dirty="0">
                  <a:solidFill>
                    <a:srgbClr val="595959"/>
                  </a:solidFill>
                  <a:latin typeface="Zen Maru Gothic"/>
                  <a:ea typeface="Zen Maru Gothic"/>
                  <a:cs typeface="Zen Maru Gothic"/>
                  <a:sym typeface="Zen Maru Gothic"/>
                </a:rPr>
                <a:t>認知症の祖父の</a:t>
              </a:r>
              <a:r>
                <a:rPr lang="ja" sz="1100" b="1" dirty="0">
                  <a:solidFill>
                    <a:srgbClr val="FF0000"/>
                  </a:solidFill>
                  <a:latin typeface="Zen Maru Gothic"/>
                  <a:ea typeface="Zen Maru Gothic"/>
                  <a:cs typeface="Zen Maru Gothic"/>
                  <a:sym typeface="Zen Maru Gothic"/>
                </a:rPr>
                <a:t>介護を行い、疲れから登校が難しくなり退学になりかけた</a:t>
              </a:r>
              <a:r>
                <a:rPr lang="ja" sz="1100" b="1" dirty="0">
                  <a:solidFill>
                    <a:srgbClr val="595959"/>
                  </a:solidFill>
                  <a:latin typeface="Zen Maru Gothic"/>
                  <a:ea typeface="Zen Maru Gothic"/>
                  <a:cs typeface="Zen Maru Gothic"/>
                  <a:sym typeface="Zen Maru Gothic"/>
                </a:rPr>
                <a:t>高校生</a:t>
              </a:r>
              <a:endParaRPr sz="1100" b="1" dirty="0">
                <a:solidFill>
                  <a:srgbClr val="595959"/>
                </a:solidFill>
                <a:latin typeface="Zen Maru Gothic"/>
                <a:ea typeface="Zen Maru Gothic"/>
                <a:cs typeface="Zen Maru Gothic"/>
                <a:sym typeface="Zen Maru Gothic"/>
              </a:endParaRPr>
            </a:p>
            <a:p>
              <a:pPr marL="457200" lvl="0" indent="-298450">
                <a:lnSpc>
                  <a:spcPct val="115000"/>
                </a:lnSpc>
                <a:buClr>
                  <a:srgbClr val="595959"/>
                </a:buClr>
                <a:buSzPts val="1100"/>
                <a:buFont typeface="Zen Maru Gothic"/>
                <a:buChar char="-"/>
              </a:pPr>
              <a:r>
                <a:rPr lang="ja" sz="1100" b="1" dirty="0">
                  <a:solidFill>
                    <a:srgbClr val="595959"/>
                  </a:solidFill>
                  <a:latin typeface="Zen Maru Gothic"/>
                  <a:ea typeface="Zen Maru Gothic"/>
                  <a:cs typeface="Zen Maru Gothic"/>
                  <a:sym typeface="Zen Maru Gothic"/>
                </a:rPr>
                <a:t>高齢で末期癌を抱えた親と暮らし、ケアをしながら親と話し合い、</a:t>
              </a:r>
              <a:r>
                <a:rPr lang="ja" sz="1100" b="1" dirty="0">
                  <a:solidFill>
                    <a:srgbClr val="FF0000"/>
                  </a:solidFill>
                  <a:latin typeface="Zen Maru Gothic"/>
                  <a:ea typeface="Zen Maru Gothic"/>
                  <a:cs typeface="Zen Maru Gothic"/>
                  <a:sym typeface="Zen Maru Gothic"/>
                </a:rPr>
                <a:t>親亡き後の準備も進めている</a:t>
              </a:r>
              <a:r>
                <a:rPr lang="ja-JP" altLang="en-US" sz="1100" b="1" dirty="0">
                  <a:solidFill>
                    <a:srgbClr val="595959"/>
                  </a:solidFill>
                  <a:latin typeface="Zen Maru Gothic"/>
                  <a:ea typeface="Zen Maru Gothic"/>
                  <a:cs typeface="Zen Maru Gothic"/>
                  <a:sym typeface="Zen Maru Gothic"/>
                </a:rPr>
                <a:t>中学生</a:t>
              </a:r>
              <a:endParaRPr sz="1100" b="1" dirty="0">
                <a:solidFill>
                  <a:srgbClr val="595959"/>
                </a:solidFill>
                <a:latin typeface="Zen Maru Gothic"/>
                <a:ea typeface="Zen Maru Gothic"/>
                <a:cs typeface="Zen Maru Gothic"/>
                <a:sym typeface="Zen Maru Gothic"/>
              </a:endParaRPr>
            </a:p>
            <a:p>
              <a:pPr marL="457200" lvl="0" indent="-298450" algn="l" rtl="0">
                <a:lnSpc>
                  <a:spcPct val="115000"/>
                </a:lnSpc>
                <a:spcBef>
                  <a:spcPts val="0"/>
                </a:spcBef>
                <a:spcAft>
                  <a:spcPts val="0"/>
                </a:spcAft>
                <a:buClr>
                  <a:srgbClr val="595959"/>
                </a:buClr>
                <a:buSzPts val="1100"/>
                <a:buFont typeface="Zen Maru Gothic"/>
                <a:buChar char="-"/>
              </a:pPr>
              <a:r>
                <a:rPr lang="ja" sz="1100" b="1" dirty="0">
                  <a:solidFill>
                    <a:srgbClr val="595959"/>
                  </a:solidFill>
                  <a:latin typeface="Zen Maru Gothic"/>
                  <a:ea typeface="Zen Maru Gothic"/>
                  <a:cs typeface="Zen Maru Gothic"/>
                  <a:sym typeface="Zen Maru Gothic"/>
                </a:rPr>
                <a:t>元夫のDVによる後遺症で</a:t>
              </a:r>
              <a:r>
                <a:rPr lang="ja" sz="1100" b="1" dirty="0">
                  <a:solidFill>
                    <a:srgbClr val="FF0000"/>
                  </a:solidFill>
                  <a:latin typeface="Zen Maru Gothic"/>
                  <a:ea typeface="Zen Maru Gothic"/>
                  <a:cs typeface="Zen Maru Gothic"/>
                  <a:sym typeface="Zen Maru Gothic"/>
                </a:rPr>
                <a:t>精神疾患を発症した母をケア</a:t>
              </a:r>
              <a:r>
                <a:rPr lang="ja" sz="1100" b="1" dirty="0">
                  <a:solidFill>
                    <a:srgbClr val="595959"/>
                  </a:solidFill>
                  <a:latin typeface="Zen Maru Gothic"/>
                  <a:ea typeface="Zen Maru Gothic"/>
                  <a:cs typeface="Zen Maru Gothic"/>
                  <a:sym typeface="Zen Maru Gothic"/>
                </a:rPr>
                <a:t>する高校生（自らも面前DVを経験）</a:t>
              </a:r>
              <a:endParaRPr sz="1100" b="1" dirty="0">
                <a:solidFill>
                  <a:srgbClr val="595959"/>
                </a:solidFill>
                <a:latin typeface="Zen Maru Gothic"/>
                <a:ea typeface="Zen Maru Gothic"/>
                <a:cs typeface="Zen Maru Gothic"/>
                <a:sym typeface="Zen Maru Gothic"/>
              </a:endParaRPr>
            </a:p>
            <a:p>
              <a:pPr marL="457200" lvl="0" indent="-298450" algn="l" rtl="0">
                <a:lnSpc>
                  <a:spcPct val="115000"/>
                </a:lnSpc>
                <a:spcBef>
                  <a:spcPts val="0"/>
                </a:spcBef>
                <a:spcAft>
                  <a:spcPts val="0"/>
                </a:spcAft>
                <a:buClr>
                  <a:srgbClr val="595959"/>
                </a:buClr>
                <a:buSzPts val="1100"/>
                <a:buFont typeface="Zen Maru Gothic"/>
                <a:buChar char="-"/>
              </a:pPr>
              <a:r>
                <a:rPr lang="ja" sz="1100" b="1" dirty="0">
                  <a:solidFill>
                    <a:srgbClr val="595959"/>
                  </a:solidFill>
                  <a:latin typeface="Zen Maru Gothic"/>
                  <a:ea typeface="Zen Maru Gothic"/>
                  <a:cs typeface="Zen Maru Gothic"/>
                  <a:sym typeface="Zen Maru Gothic"/>
                </a:rPr>
                <a:t>親の離婚や病気（癌）が同時期に重なり、下のきょうだいが小さかったときにヤングケアラーになっていたが</a:t>
              </a:r>
              <a:r>
                <a:rPr lang="ja" sz="1100" b="1" dirty="0">
                  <a:solidFill>
                    <a:srgbClr val="FF0000"/>
                  </a:solidFill>
                  <a:latin typeface="Zen Maru Gothic"/>
                  <a:ea typeface="Zen Maru Gothic"/>
                  <a:cs typeface="Zen Maru Gothic"/>
                  <a:sym typeface="Zen Maru Gothic"/>
                </a:rPr>
                <a:t>支援に繋がれず、非行や家庭内暴力に発展した</a:t>
              </a:r>
              <a:r>
                <a:rPr lang="ja" sz="1100" b="1" dirty="0">
                  <a:solidFill>
                    <a:srgbClr val="595959"/>
                  </a:solidFill>
                  <a:latin typeface="Zen Maru Gothic"/>
                  <a:ea typeface="Zen Maru Gothic"/>
                  <a:cs typeface="Zen Maru Gothic"/>
                  <a:sym typeface="Zen Maru Gothic"/>
                </a:rPr>
                <a:t>中学生</a:t>
              </a:r>
              <a:endParaRPr sz="1100" b="1" dirty="0">
                <a:solidFill>
                  <a:srgbClr val="595959"/>
                </a:solidFill>
                <a:latin typeface="Zen Maru Gothic"/>
                <a:ea typeface="Zen Maru Gothic"/>
                <a:cs typeface="Zen Maru Gothic"/>
                <a:sym typeface="Zen Maru Gothic"/>
              </a:endParaRPr>
            </a:p>
          </p:txBody>
        </p:sp>
        <p:sp>
          <p:nvSpPr>
            <p:cNvPr id="287" name="Google Shape;287;p55"/>
            <p:cNvSpPr txBox="1"/>
            <p:nvPr/>
          </p:nvSpPr>
          <p:spPr>
            <a:xfrm>
              <a:off x="391950" y="2831425"/>
              <a:ext cx="8360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b="1">
                  <a:solidFill>
                    <a:srgbClr val="595959"/>
                  </a:solidFill>
                  <a:latin typeface="Zen Maru Gothic"/>
                  <a:ea typeface="Zen Maru Gothic"/>
                  <a:cs typeface="Zen Maru Gothic"/>
                  <a:sym typeface="Zen Maru Gothic"/>
                </a:rPr>
                <a:t>▼支援の中で見つけ出した、</a:t>
              </a:r>
              <a:r>
                <a:rPr lang="ja" sz="1200" b="1">
                  <a:solidFill>
                    <a:srgbClr val="FF0000"/>
                  </a:solidFill>
                  <a:latin typeface="Zen Maru Gothic"/>
                  <a:ea typeface="Zen Maru Gothic"/>
                  <a:cs typeface="Zen Maru Gothic"/>
                  <a:sym typeface="Zen Maru Gothic"/>
                </a:rPr>
                <a:t>家庭全体の複合的な課題</a:t>
              </a:r>
              <a:endParaRPr sz="1200" b="1">
                <a:solidFill>
                  <a:srgbClr val="FF0000"/>
                </a:solidFill>
                <a:latin typeface="Zen Maru Gothic"/>
                <a:ea typeface="Zen Maru Gothic"/>
                <a:cs typeface="Zen Maru Gothic"/>
                <a:sym typeface="Zen Maru Gothic"/>
              </a:endParaRPr>
            </a:p>
          </p:txBody>
        </p:sp>
      </p:grpSp>
      <p:sp>
        <p:nvSpPr>
          <p:cNvPr id="288" name="Google Shape;288;p55"/>
          <p:cNvSpPr txBox="1">
            <a:spLocks noGrp="1"/>
          </p:cNvSpPr>
          <p:nvPr>
            <p:ph type="title"/>
          </p:nvPr>
        </p:nvSpPr>
        <p:spPr>
          <a:xfrm>
            <a:off x="269607" y="147537"/>
            <a:ext cx="8519400" cy="57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rPr>
              <a:t>事業紹介</a:t>
            </a:r>
            <a:endParaRPr sz="1300" b="1">
              <a:solidFill>
                <a:schemeClr val="lt1"/>
              </a:solidFill>
              <a:highlight>
                <a:srgbClr val="12AD8D"/>
              </a:highlight>
            </a:endParaRPr>
          </a:p>
          <a:p>
            <a:pPr marL="0" lvl="0" indent="0" algn="l" rtl="0">
              <a:spcBef>
                <a:spcPts val="0"/>
              </a:spcBef>
              <a:spcAft>
                <a:spcPts val="0"/>
              </a:spcAft>
              <a:buNone/>
            </a:pPr>
            <a:r>
              <a:rPr lang="ja" sz="2600" b="1">
                <a:solidFill>
                  <a:srgbClr val="12AD8D"/>
                </a:solidFill>
              </a:rPr>
              <a:t>キッカケプログラムの利用者について</a:t>
            </a:r>
            <a:endParaRPr sz="2600" b="1">
              <a:solidFill>
                <a:srgbClr val="12AD8D"/>
              </a:solidFill>
            </a:endParaRPr>
          </a:p>
        </p:txBody>
      </p:sp>
      <p:sp>
        <p:nvSpPr>
          <p:cNvPr id="289" name="Google Shape;289;p55"/>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290" name="Google Shape;290;p55"/>
          <p:cNvPicPr preferRelativeResize="0"/>
          <p:nvPr/>
        </p:nvPicPr>
        <p:blipFill rotWithShape="1">
          <a:blip r:embed="rId5">
            <a:alphaModFix/>
          </a:blip>
          <a:srcRect/>
          <a:stretch/>
        </p:blipFill>
        <p:spPr>
          <a:xfrm>
            <a:off x="7845376" y="35836"/>
            <a:ext cx="1268400" cy="443950"/>
          </a:xfrm>
          <a:prstGeom prst="rect">
            <a:avLst/>
          </a:prstGeom>
          <a:noFill/>
          <a:ln>
            <a:noFill/>
          </a:ln>
        </p:spPr>
      </p:pic>
      <p:sp>
        <p:nvSpPr>
          <p:cNvPr id="291" name="Google Shape;291;p5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8</a:t>
            </a:fld>
            <a:endParaRPr/>
          </a:p>
        </p:txBody>
      </p:sp>
      <p:sp>
        <p:nvSpPr>
          <p:cNvPr id="2" name="Google Shape;280;p55">
            <a:extLst>
              <a:ext uri="{FF2B5EF4-FFF2-40B4-BE49-F238E27FC236}">
                <a16:creationId xmlns:a16="http://schemas.microsoft.com/office/drawing/2014/main" id="{16E95A5D-B92E-4E31-4003-B99732597903}"/>
              </a:ext>
            </a:extLst>
          </p:cNvPr>
          <p:cNvSpPr txBox="1"/>
          <p:nvPr/>
        </p:nvSpPr>
        <p:spPr>
          <a:xfrm>
            <a:off x="3657600" y="4713882"/>
            <a:ext cx="4764337" cy="353913"/>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altLang="ja-JP" sz="1050" dirty="0">
                <a:solidFill>
                  <a:srgbClr val="595959"/>
                </a:solidFill>
                <a:latin typeface="Zen Maru Gothic"/>
                <a:ea typeface="Zen Maru Gothic"/>
                <a:cs typeface="Zen Maru Gothic"/>
                <a:sym typeface="Zen Maru Gothic"/>
              </a:rPr>
              <a:t>※</a:t>
            </a:r>
            <a:r>
              <a:rPr lang="ja-JP" altLang="en-US" sz="1050" dirty="0">
                <a:solidFill>
                  <a:srgbClr val="595959"/>
                </a:solidFill>
                <a:latin typeface="Zen Maru Gothic"/>
                <a:ea typeface="Zen Maru Gothic"/>
                <a:cs typeface="Zen Maru Gothic"/>
                <a:sym typeface="Zen Maru Gothic"/>
              </a:rPr>
              <a:t>認定</a:t>
            </a:r>
            <a:r>
              <a:rPr lang="en-US" altLang="ja-JP" sz="1050" dirty="0">
                <a:solidFill>
                  <a:srgbClr val="595959"/>
                </a:solidFill>
                <a:latin typeface="Zen Maru Gothic"/>
                <a:ea typeface="Zen Maru Gothic"/>
                <a:cs typeface="Zen Maru Gothic"/>
                <a:sym typeface="Zen Maru Gothic"/>
              </a:rPr>
              <a:t>NPO</a:t>
            </a:r>
            <a:r>
              <a:rPr lang="ja-JP" altLang="en-US" sz="1050" dirty="0">
                <a:solidFill>
                  <a:srgbClr val="595959"/>
                </a:solidFill>
                <a:latin typeface="Zen Maru Gothic"/>
                <a:ea typeface="Zen Maru Gothic"/>
                <a:cs typeface="Zen Maru Gothic"/>
                <a:sym typeface="Zen Maru Gothic"/>
              </a:rPr>
              <a:t>法人カタリバ「ヤングケアラーに関する内部調査」</a:t>
            </a:r>
            <a:r>
              <a:rPr lang="en-US" altLang="ja-JP" sz="1050" dirty="0">
                <a:solidFill>
                  <a:srgbClr val="595959"/>
                </a:solidFill>
                <a:latin typeface="Zen Maru Gothic"/>
                <a:ea typeface="Zen Maru Gothic"/>
                <a:cs typeface="Zen Maru Gothic"/>
                <a:sym typeface="Zen Maru Gothic"/>
              </a:rPr>
              <a:t>2022</a:t>
            </a:r>
            <a:r>
              <a:rPr lang="ja-JP" altLang="en-US" sz="1050" dirty="0">
                <a:solidFill>
                  <a:srgbClr val="595959"/>
                </a:solidFill>
                <a:latin typeface="Zen Maru Gothic"/>
                <a:ea typeface="Zen Maru Gothic"/>
                <a:cs typeface="Zen Maru Gothic"/>
                <a:sym typeface="Zen Maru Gothic"/>
              </a:rPr>
              <a:t>年</a:t>
            </a:r>
            <a:endParaRPr sz="1050" dirty="0">
              <a:solidFill>
                <a:srgbClr val="595959"/>
              </a:solidFill>
              <a:latin typeface="Zen Maru Gothic"/>
              <a:ea typeface="Zen Maru Gothic"/>
              <a:cs typeface="Zen Maru Gothic"/>
              <a:sym typeface="Zen Maru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56" title="line_oa_chat_201015_145601-800x603.jpg"/>
          <p:cNvPicPr preferRelativeResize="0"/>
          <p:nvPr/>
        </p:nvPicPr>
        <p:blipFill>
          <a:blip r:embed="rId3">
            <a:alphaModFix/>
          </a:blip>
          <a:stretch>
            <a:fillRect/>
          </a:stretch>
        </p:blipFill>
        <p:spPr>
          <a:xfrm>
            <a:off x="875488" y="1192175"/>
            <a:ext cx="4356754" cy="3283900"/>
          </a:xfrm>
          <a:prstGeom prst="rect">
            <a:avLst/>
          </a:prstGeom>
          <a:noFill/>
          <a:ln>
            <a:noFill/>
          </a:ln>
        </p:spPr>
      </p:pic>
      <p:pic>
        <p:nvPicPr>
          <p:cNvPr id="297" name="Google Shape;297;p56" title="IMG_5626.jpg"/>
          <p:cNvPicPr preferRelativeResize="0"/>
          <p:nvPr/>
        </p:nvPicPr>
        <p:blipFill>
          <a:blip r:embed="rId4">
            <a:alphaModFix/>
          </a:blip>
          <a:stretch>
            <a:fillRect/>
          </a:stretch>
        </p:blipFill>
        <p:spPr>
          <a:xfrm>
            <a:off x="5292649" y="2231595"/>
            <a:ext cx="2975863" cy="2229913"/>
          </a:xfrm>
          <a:prstGeom prst="rect">
            <a:avLst/>
          </a:prstGeom>
          <a:noFill/>
          <a:ln>
            <a:noFill/>
          </a:ln>
        </p:spPr>
      </p:pic>
      <p:sp>
        <p:nvSpPr>
          <p:cNvPr id="298" name="Google Shape;298;p56"/>
          <p:cNvSpPr txBox="1"/>
          <p:nvPr/>
        </p:nvSpPr>
        <p:spPr>
          <a:xfrm>
            <a:off x="257101" y="4894845"/>
            <a:ext cx="2236200" cy="201900"/>
          </a:xfrm>
          <a:prstGeom prst="rect">
            <a:avLst/>
          </a:prstGeom>
          <a:noFill/>
          <a:ln>
            <a:noFill/>
          </a:ln>
        </p:spPr>
        <p:txBody>
          <a:bodyPr spcFirstLastPara="1" wrap="square" lIns="35700" tIns="35700" rIns="35700" bIns="35700" anchor="ctr" anchorCtr="0">
            <a:spAutoFit/>
          </a:bodyPr>
          <a:lstStyle/>
          <a:p>
            <a:pPr marL="0" marR="0" lvl="0" indent="0" algn="l" rtl="0">
              <a:lnSpc>
                <a:spcPct val="225148"/>
              </a:lnSpc>
              <a:spcBef>
                <a:spcPts val="0"/>
              </a:spcBef>
              <a:spcAft>
                <a:spcPts val="0"/>
              </a:spcAft>
              <a:buNone/>
            </a:pPr>
            <a:r>
              <a:rPr lang="ja" sz="844" b="0" i="0" u="none" strike="noStrike" cap="none">
                <a:solidFill>
                  <a:schemeClr val="dk2"/>
                </a:solidFill>
                <a:latin typeface="Century Gothic"/>
                <a:ea typeface="Century Gothic"/>
                <a:cs typeface="Century Gothic"/>
                <a:sym typeface="Century Gothic"/>
              </a:rPr>
              <a:t>©20</a:t>
            </a:r>
            <a:r>
              <a:rPr lang="ja" sz="844">
                <a:solidFill>
                  <a:schemeClr val="dk2"/>
                </a:solidFill>
                <a:latin typeface="Century Gothic"/>
                <a:ea typeface="Century Gothic"/>
                <a:cs typeface="Century Gothic"/>
                <a:sym typeface="Century Gothic"/>
              </a:rPr>
              <a:t>26</a:t>
            </a:r>
            <a:r>
              <a:rPr lang="ja" sz="844" b="0" i="0" u="none" strike="noStrike" cap="none">
                <a:solidFill>
                  <a:schemeClr val="dk2"/>
                </a:solidFill>
                <a:latin typeface="Century Gothic"/>
                <a:ea typeface="Century Gothic"/>
                <a:cs typeface="Century Gothic"/>
                <a:sym typeface="Century Gothic"/>
              </a:rPr>
              <a:t> NPO Katariba, All Rights Reserved. </a:t>
            </a:r>
            <a:endParaRPr>
              <a:solidFill>
                <a:schemeClr val="dk2"/>
              </a:solidFill>
            </a:endParaRPr>
          </a:p>
        </p:txBody>
      </p:sp>
      <p:pic>
        <p:nvPicPr>
          <p:cNvPr id="299" name="Google Shape;299;p56"/>
          <p:cNvPicPr preferRelativeResize="0"/>
          <p:nvPr/>
        </p:nvPicPr>
        <p:blipFill rotWithShape="1">
          <a:blip r:embed="rId5">
            <a:alphaModFix/>
          </a:blip>
          <a:srcRect/>
          <a:stretch/>
        </p:blipFill>
        <p:spPr>
          <a:xfrm>
            <a:off x="7845376" y="35836"/>
            <a:ext cx="1268400" cy="443950"/>
          </a:xfrm>
          <a:prstGeom prst="rect">
            <a:avLst/>
          </a:prstGeom>
          <a:noFill/>
          <a:ln>
            <a:noFill/>
          </a:ln>
        </p:spPr>
      </p:pic>
      <p:sp>
        <p:nvSpPr>
          <p:cNvPr id="300" name="Google Shape;300;p56"/>
          <p:cNvSpPr txBox="1">
            <a:spLocks noGrp="1"/>
          </p:cNvSpPr>
          <p:nvPr>
            <p:ph type="title"/>
          </p:nvPr>
        </p:nvSpPr>
        <p:spPr>
          <a:xfrm>
            <a:off x="269607" y="361144"/>
            <a:ext cx="8519400" cy="57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sz="1300" b="1">
                <a:solidFill>
                  <a:schemeClr val="lt1"/>
                </a:solidFill>
                <a:highlight>
                  <a:srgbClr val="12AD8D"/>
                </a:highlight>
                <a:latin typeface="Zen Kaku Gothic New"/>
                <a:ea typeface="Zen Kaku Gothic New"/>
                <a:cs typeface="Zen Kaku Gothic New"/>
                <a:sym typeface="Zen Kaku Gothic New"/>
              </a:rPr>
              <a:t>イメージで事業紹介</a:t>
            </a:r>
            <a:endParaRPr sz="1300" b="1">
              <a:solidFill>
                <a:schemeClr val="lt1"/>
              </a:solidFill>
              <a:highlight>
                <a:srgbClr val="12AD8D"/>
              </a:highlight>
              <a:latin typeface="Zen Kaku Gothic New"/>
              <a:ea typeface="Zen Kaku Gothic New"/>
              <a:cs typeface="Zen Kaku Gothic New"/>
              <a:sym typeface="Zen Kaku Gothic New"/>
            </a:endParaRPr>
          </a:p>
          <a:p>
            <a:pPr marL="0" lvl="0" indent="0" algn="l" rtl="0">
              <a:spcBef>
                <a:spcPts val="0"/>
              </a:spcBef>
              <a:spcAft>
                <a:spcPts val="0"/>
              </a:spcAft>
              <a:buNone/>
            </a:pPr>
            <a:r>
              <a:rPr lang="ja" sz="2600" b="1">
                <a:solidFill>
                  <a:srgbClr val="12AD8D"/>
                </a:solidFill>
                <a:latin typeface="Zen Kaku Gothic New"/>
                <a:ea typeface="Zen Kaku Gothic New"/>
                <a:cs typeface="Zen Kaku Gothic New"/>
                <a:sym typeface="Zen Kaku Gothic New"/>
              </a:rPr>
              <a:t>オンラインの居場所「キッカケプログラム」について</a:t>
            </a:r>
            <a:endParaRPr sz="2600" b="1">
              <a:solidFill>
                <a:srgbClr val="12AD8D"/>
              </a:solidFill>
              <a:latin typeface="Zen Kaku Gothic New"/>
              <a:ea typeface="Zen Kaku Gothic New"/>
              <a:cs typeface="Zen Kaku Gothic New"/>
              <a:sym typeface="Zen Kaku Gothic New"/>
            </a:endParaRPr>
          </a:p>
        </p:txBody>
      </p:sp>
      <p:sp>
        <p:nvSpPr>
          <p:cNvPr id="301" name="Google Shape;301;p56"/>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ltLang="ja"/>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8179ACFAF3829146AD8D9BDA8CAFDDC4" ma:contentTypeVersion="7" ma:contentTypeDescription="新しいドキュメントを作成します。" ma:contentTypeScope="" ma:versionID="8a3d6349b5fa6648a0968a94a0a28059">
  <xsd:schema xmlns:xsd="http://www.w3.org/2001/XMLSchema" xmlns:xs="http://www.w3.org/2001/XMLSchema" xmlns:p="http://schemas.microsoft.com/office/2006/metadata/properties" xmlns:ns2="ff9e0a53-0470-4b98-ab90-1131be4a4f73" targetNamespace="http://schemas.microsoft.com/office/2006/metadata/properties" ma:root="true" ma:fieldsID="870d5c9b99588c2b11b395e43071a2c3" ns2:_="">
    <xsd:import namespace="ff9e0a53-0470-4b98-ab90-1131be4a4f7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9e0a53-0470-4b98-ab90-1131be4a4f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1DC737-53B3-4874-BE1C-019551683F2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3D0892C-2BA7-41C3-9E0C-B0554D07B8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9e0a53-0470-4b98-ab90-1131be4a4f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AD76AB6-8C22-4963-8711-03DF2BC127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76</TotalTime>
  <Words>2872</Words>
  <Application>Microsoft Office PowerPoint</Application>
  <PresentationFormat>画面に合わせる (16:9)</PresentationFormat>
  <Paragraphs>265</Paragraphs>
  <Slides>21</Slides>
  <Notes>21</Notes>
  <HiddenSlides>0</HiddenSlides>
  <MMClips>0</MMClips>
  <ScaleCrop>false</ScaleCrop>
  <HeadingPairs>
    <vt:vector size="6" baseType="variant">
      <vt:variant>
        <vt:lpstr>使用されているフォント</vt:lpstr>
      </vt:variant>
      <vt:variant>
        <vt:i4>9</vt:i4>
      </vt:variant>
      <vt:variant>
        <vt:lpstr>テーマ</vt:lpstr>
      </vt:variant>
      <vt:variant>
        <vt:i4>3</vt:i4>
      </vt:variant>
      <vt:variant>
        <vt:lpstr>スライド タイトル</vt:lpstr>
      </vt:variant>
      <vt:variant>
        <vt:i4>21</vt:i4>
      </vt:variant>
    </vt:vector>
  </HeadingPairs>
  <TitlesOfParts>
    <vt:vector size="33" baseType="lpstr">
      <vt:lpstr>BIZ UDPGothic</vt:lpstr>
      <vt:lpstr>Zen Kaku Gothic Antique</vt:lpstr>
      <vt:lpstr>Zen Kaku Gothic New</vt:lpstr>
      <vt:lpstr>Zen Kaku Gothic New Medium</vt:lpstr>
      <vt:lpstr>Zen Maru Gothic</vt:lpstr>
      <vt:lpstr>Arial</vt:lpstr>
      <vt:lpstr>Calibri</vt:lpstr>
      <vt:lpstr>Century Gothic</vt:lpstr>
      <vt:lpstr>Trebuchet MS</vt:lpstr>
      <vt:lpstr>Simple Light</vt:lpstr>
      <vt:lpstr>Simple Light</vt:lpstr>
      <vt:lpstr>Simple Light</vt:lpstr>
      <vt:lpstr>PowerPoint プレゼンテーション</vt:lpstr>
      <vt:lpstr>話者・組織・事業紹介</vt:lpstr>
      <vt:lpstr>はじめに 自己紹介</vt:lpstr>
      <vt:lpstr>はじめに 認定NPO法人カタリバについて</vt:lpstr>
      <vt:lpstr>PowerPoint プレゼンテーション</vt:lpstr>
      <vt:lpstr>私たちの実践について</vt:lpstr>
      <vt:lpstr>事業紹介 オンライン伴走型支援「キッカケプログラム」について</vt:lpstr>
      <vt:lpstr>事業紹介 キッカケプログラムの利用者について</vt:lpstr>
      <vt:lpstr>イメージで事業紹介 オンラインの居場所「キッカケプログラム」について</vt:lpstr>
      <vt:lpstr>イメージで事業紹介 毎日自由に利用できる「オンラインの居場所」</vt:lpstr>
      <vt:lpstr>イメージで事業紹介 全国から集まる約100名の「伴走者」</vt:lpstr>
      <vt:lpstr>実践の中から見える支援施策の課題</vt:lpstr>
      <vt:lpstr>実践の中から見える若者、若者支援施策の課題 家庭を取り巻く「家庭」と「地域」の２つの構造的課題</vt:lpstr>
      <vt:lpstr>実践の中から見える若者、若者支援施策の課題 （１）「本人が声をあげたら」に依存する支援体制</vt:lpstr>
      <vt:lpstr>実践の中から見える若者、若者支援施策の課題 （２）保護者世代にさまざまな責任が集中しやすい構造</vt:lpstr>
      <vt:lpstr>実践の中から見える若者、若者支援施策の課題 （３）困難を背負って大人になる子どもたちに対する   支援移行の難しさ</vt:lpstr>
      <vt:lpstr>自治体と民間団体との役割分担について</vt:lpstr>
      <vt:lpstr>自治体と民間団体との役割分担をどのように考えているか 「課題整理と課題解決」、「定期検診と治療」</vt:lpstr>
      <vt:lpstr>若者支援に関する政策への提言として</vt:lpstr>
      <vt:lpstr>若者支援に関する政策への提言として 教育・福祉の連携と世帯包括的支援のモデル構築</vt:lpstr>
      <vt:lpstr>若者支援に関する政策への提言として 教育・福祉の連携と世帯包括的支援のモデル構築</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横山 小春</dc:creator>
  <cp:lastModifiedBy>編集室</cp:lastModifiedBy>
  <cp:revision>38</cp:revision>
  <dcterms:modified xsi:type="dcterms:W3CDTF">2026-06-30T05:25:33Z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0x0101008179ACFAF3829146AD8D9BDA8CAFDDC4</vt:lpwstr>
  </property>
</Properties>
</file>