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57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759B93-CD14-FB70-112B-53E5AB398C2D}" name="ABIRU Kumi" initials="KA" userId="S::abiru93@waseda.jp::b9fa536c-0bc5-4b65-ac04-f08369d61b81" providerId="AD"/>
  <p188:author id="{540F78D9-676E-5848-1EE5-8EB3DBAE0112}" name="事務局" initials="事務局" userId="事務局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0EDABD-514B-4443-BB4E-8CDABC3046EA}" v="6" dt="2026-05-25T13:13:42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3"/>
    <p:restoredTop sz="96405"/>
  </p:normalViewPr>
  <p:slideViewPr>
    <p:cSldViewPr snapToGrid="0">
      <p:cViewPr varScale="1">
        <p:scale>
          <a:sx n="63" d="100"/>
          <a:sy n="63" d="100"/>
        </p:scale>
        <p:origin x="6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久美 阿比留" userId="7141c76fed22df94" providerId="LiveId" clId="{01DB62B9-9498-4AB3-B641-16A8F9B5EACF}"/>
    <pc:docChg chg="custSel modSld sldOrd modMainMaster">
      <pc:chgData name="久美 阿比留" userId="7141c76fed22df94" providerId="LiveId" clId="{01DB62B9-9498-4AB3-B641-16A8F9B5EACF}" dt="2026-05-25T13:25:47.103" v="1497" actId="20577"/>
      <pc:docMkLst>
        <pc:docMk/>
      </pc:docMkLst>
      <pc:sldChg chg="modSp mod">
        <pc:chgData name="久美 阿比留" userId="7141c76fed22df94" providerId="LiveId" clId="{01DB62B9-9498-4AB3-B641-16A8F9B5EACF}" dt="2026-05-25T13:25:29.996" v="1491" actId="20577"/>
        <pc:sldMkLst>
          <pc:docMk/>
          <pc:sldMk cId="1358970182" sldId="256"/>
        </pc:sldMkLst>
        <pc:spChg chg="mod">
          <ac:chgData name="久美 阿比留" userId="7141c76fed22df94" providerId="LiveId" clId="{01DB62B9-9498-4AB3-B641-16A8F9B5EACF}" dt="2026-05-25T08:22:44.867" v="78" actId="20577"/>
          <ac:spMkLst>
            <pc:docMk/>
            <pc:sldMk cId="1358970182" sldId="256"/>
            <ac:spMk id="2" creationId="{9052B3FE-8AE4-1134-BD42-0CA2AE372E94}"/>
          </ac:spMkLst>
        </pc:spChg>
        <pc:spChg chg="mod">
          <ac:chgData name="久美 阿比留" userId="7141c76fed22df94" providerId="LiveId" clId="{01DB62B9-9498-4AB3-B641-16A8F9B5EACF}" dt="2026-05-25T08:21:47.599" v="74" actId="20577"/>
          <ac:spMkLst>
            <pc:docMk/>
            <pc:sldMk cId="1358970182" sldId="256"/>
            <ac:spMk id="3" creationId="{3D9DBF72-A71A-917E-F82E-B33BA995F691}"/>
          </ac:spMkLst>
        </pc:spChg>
        <pc:spChg chg="mod">
          <ac:chgData name="久美 阿比留" userId="7141c76fed22df94" providerId="LiveId" clId="{01DB62B9-9498-4AB3-B641-16A8F9B5EACF}" dt="2026-05-25T13:25:29.996" v="1491" actId="20577"/>
          <ac:spMkLst>
            <pc:docMk/>
            <pc:sldMk cId="1358970182" sldId="256"/>
            <ac:spMk id="4" creationId="{5DA10886-89FB-C31B-C733-32526FD67A4E}"/>
          </ac:spMkLst>
        </pc:spChg>
      </pc:sldChg>
      <pc:sldChg chg="modSp mod">
        <pc:chgData name="久美 阿比留" userId="7141c76fed22df94" providerId="LiveId" clId="{01DB62B9-9498-4AB3-B641-16A8F9B5EACF}" dt="2026-05-25T09:21:41.293" v="931" actId="2711"/>
        <pc:sldMkLst>
          <pc:docMk/>
          <pc:sldMk cId="1901263290" sldId="257"/>
        </pc:sldMkLst>
        <pc:spChg chg="mod">
          <ac:chgData name="久美 阿比留" userId="7141c76fed22df94" providerId="LiveId" clId="{01DB62B9-9498-4AB3-B641-16A8F9B5EACF}" dt="2026-05-25T09:18:24.799" v="866" actId="404"/>
          <ac:spMkLst>
            <pc:docMk/>
            <pc:sldMk cId="1901263290" sldId="257"/>
            <ac:spMk id="3" creationId="{B1FCA610-7680-9E65-0628-1103447E896E}"/>
          </ac:spMkLst>
        </pc:spChg>
        <pc:spChg chg="mod">
          <ac:chgData name="久美 阿比留" userId="7141c76fed22df94" providerId="LiveId" clId="{01DB62B9-9498-4AB3-B641-16A8F9B5EACF}" dt="2026-05-25T09:21:41.293" v="931" actId="2711"/>
          <ac:spMkLst>
            <pc:docMk/>
            <pc:sldMk cId="1901263290" sldId="257"/>
            <ac:spMk id="4" creationId="{771E6981-45BC-0387-7E91-563A9CB02F6D}"/>
          </ac:spMkLst>
        </pc:spChg>
        <pc:spChg chg="mod">
          <ac:chgData name="久美 阿比留" userId="7141c76fed22df94" providerId="LiveId" clId="{01DB62B9-9498-4AB3-B641-16A8F9B5EACF}" dt="2026-05-25T09:21:13.631" v="927" actId="1076"/>
          <ac:spMkLst>
            <pc:docMk/>
            <pc:sldMk cId="1901263290" sldId="257"/>
            <ac:spMk id="5" creationId="{2770B9DC-97E3-9A41-E896-2620C5DE71F7}"/>
          </ac:spMkLst>
        </pc:spChg>
      </pc:sldChg>
      <pc:sldChg chg="modSp mod">
        <pc:chgData name="久美 阿比留" userId="7141c76fed22df94" providerId="LiveId" clId="{01DB62B9-9498-4AB3-B641-16A8F9B5EACF}" dt="2026-05-25T09:00:39.076" v="847" actId="113"/>
        <pc:sldMkLst>
          <pc:docMk/>
          <pc:sldMk cId="3952436765" sldId="260"/>
        </pc:sldMkLst>
        <pc:spChg chg="mod">
          <ac:chgData name="久美 阿比留" userId="7141c76fed22df94" providerId="LiveId" clId="{01DB62B9-9498-4AB3-B641-16A8F9B5EACF}" dt="2026-05-25T09:00:39.076" v="847" actId="113"/>
          <ac:spMkLst>
            <pc:docMk/>
            <pc:sldMk cId="3952436765" sldId="260"/>
            <ac:spMk id="3" creationId="{B1FCA610-7680-9E65-0628-1103447E896E}"/>
          </ac:spMkLst>
        </pc:spChg>
        <pc:spChg chg="mod">
          <ac:chgData name="久美 阿比留" userId="7141c76fed22df94" providerId="LiveId" clId="{01DB62B9-9498-4AB3-B641-16A8F9B5EACF}" dt="2026-05-25T09:00:32.660" v="846" actId="27636"/>
          <ac:spMkLst>
            <pc:docMk/>
            <pc:sldMk cId="3952436765" sldId="260"/>
            <ac:spMk id="4" creationId="{A89AC38A-AAC9-B620-F930-17F553C63169}"/>
          </ac:spMkLst>
        </pc:spChg>
      </pc:sldChg>
      <pc:sldChg chg="modSp mod">
        <pc:chgData name="久美 阿比留" userId="7141c76fed22df94" providerId="LiveId" clId="{01DB62B9-9498-4AB3-B641-16A8F9B5EACF}" dt="2026-05-25T11:57:44.879" v="1116" actId="1076"/>
        <pc:sldMkLst>
          <pc:docMk/>
          <pc:sldMk cId="3491025738" sldId="262"/>
        </pc:sldMkLst>
        <pc:spChg chg="mod">
          <ac:chgData name="久美 阿比留" userId="7141c76fed22df94" providerId="LiveId" clId="{01DB62B9-9498-4AB3-B641-16A8F9B5EACF}" dt="2026-05-25T11:57:44.879" v="1116" actId="1076"/>
          <ac:spMkLst>
            <pc:docMk/>
            <pc:sldMk cId="3491025738" sldId="262"/>
            <ac:spMk id="2" creationId="{2EC00A20-6C87-2D90-BD8A-F2EB29313AAF}"/>
          </ac:spMkLst>
        </pc:spChg>
        <pc:spChg chg="mod">
          <ac:chgData name="久美 阿比留" userId="7141c76fed22df94" providerId="LiveId" clId="{01DB62B9-9498-4AB3-B641-16A8F9B5EACF}" dt="2026-05-25T11:57:42.462" v="1115" actId="1076"/>
          <ac:spMkLst>
            <pc:docMk/>
            <pc:sldMk cId="3491025738" sldId="262"/>
            <ac:spMk id="3" creationId="{B1FCA610-7680-9E65-0628-1103447E896E}"/>
          </ac:spMkLst>
        </pc:spChg>
      </pc:sldChg>
      <pc:sldChg chg="modSp mod ord">
        <pc:chgData name="久美 阿比留" userId="7141c76fed22df94" providerId="LiveId" clId="{01DB62B9-9498-4AB3-B641-16A8F9B5EACF}" dt="2026-05-25T13:25:47.103" v="1497" actId="20577"/>
        <pc:sldMkLst>
          <pc:docMk/>
          <pc:sldMk cId="2536251829" sldId="263"/>
        </pc:sldMkLst>
        <pc:spChg chg="mod">
          <ac:chgData name="久美 阿比留" userId="7141c76fed22df94" providerId="LiveId" clId="{01DB62B9-9498-4AB3-B641-16A8F9B5EACF}" dt="2026-05-25T13:20:34.152" v="1484" actId="1076"/>
          <ac:spMkLst>
            <pc:docMk/>
            <pc:sldMk cId="2536251829" sldId="263"/>
            <ac:spMk id="2" creationId="{2EC00A20-6C87-2D90-BD8A-F2EB29313AAF}"/>
          </ac:spMkLst>
        </pc:spChg>
        <pc:spChg chg="mod">
          <ac:chgData name="久美 阿比留" userId="7141c76fed22df94" providerId="LiveId" clId="{01DB62B9-9498-4AB3-B641-16A8F9B5EACF}" dt="2026-05-25T13:25:47.103" v="1497" actId="20577"/>
          <ac:spMkLst>
            <pc:docMk/>
            <pc:sldMk cId="2536251829" sldId="263"/>
            <ac:spMk id="3" creationId="{B1FCA610-7680-9E65-0628-1103447E896E}"/>
          </ac:spMkLst>
        </pc:spChg>
      </pc:sldChg>
      <pc:sldMasterChg chg="modSldLayout">
        <pc:chgData name="久美 阿比留" userId="7141c76fed22df94" providerId="LiveId" clId="{01DB62B9-9498-4AB3-B641-16A8F9B5EACF}" dt="2026-05-25T08:19:54.930" v="11" actId="2711"/>
        <pc:sldMasterMkLst>
          <pc:docMk/>
          <pc:sldMasterMk cId="2890532956" sldId="2147483648"/>
        </pc:sldMasterMkLst>
        <pc:sldLayoutChg chg="delSp modSp mod">
          <pc:chgData name="久美 阿比留" userId="7141c76fed22df94" providerId="LiveId" clId="{01DB62B9-9498-4AB3-B641-16A8F9B5EACF}" dt="2026-05-25T08:19:44.260" v="9" actId="478"/>
          <pc:sldLayoutMkLst>
            <pc:docMk/>
            <pc:sldMasterMk cId="2890532956" sldId="2147483648"/>
            <pc:sldLayoutMk cId="3797571200" sldId="2147483649"/>
          </pc:sldLayoutMkLst>
          <pc:spChg chg="mod">
            <ac:chgData name="久美 阿比留" userId="7141c76fed22df94" providerId="LiveId" clId="{01DB62B9-9498-4AB3-B641-16A8F9B5EACF}" dt="2026-05-25T08:19:31.042" v="7" actId="2711"/>
            <ac:spMkLst>
              <pc:docMk/>
              <pc:sldMasterMk cId="2890532956" sldId="2147483648"/>
              <pc:sldLayoutMk cId="3797571200" sldId="2147483649"/>
              <ac:spMk id="2" creationId="{C8AF8953-8C49-B00E-9EBC-1A0915BDEF61}"/>
            </ac:spMkLst>
          </pc:spChg>
          <pc:spChg chg="mod">
            <ac:chgData name="久美 阿比留" userId="7141c76fed22df94" providerId="LiveId" clId="{01DB62B9-9498-4AB3-B641-16A8F9B5EACF}" dt="2026-05-25T08:19:38.265" v="8" actId="2711"/>
            <ac:spMkLst>
              <pc:docMk/>
              <pc:sldMasterMk cId="2890532956" sldId="2147483648"/>
              <pc:sldLayoutMk cId="3797571200" sldId="2147483649"/>
              <ac:spMk id="3" creationId="{F65845C0-0540-E2DE-4A45-D605BF5B6C2E}"/>
            </ac:spMkLst>
          </pc:spChg>
          <pc:spChg chg="del">
            <ac:chgData name="久美 阿比留" userId="7141c76fed22df94" providerId="LiveId" clId="{01DB62B9-9498-4AB3-B641-16A8F9B5EACF}" dt="2026-05-25T08:19:44.260" v="9" actId="478"/>
            <ac:spMkLst>
              <pc:docMk/>
              <pc:sldMasterMk cId="2890532956" sldId="2147483648"/>
              <pc:sldLayoutMk cId="3797571200" sldId="2147483649"/>
              <ac:spMk id="4" creationId="{7A314906-3F6B-529A-D9B4-F8AAD38BF311}"/>
            </ac:spMkLst>
          </pc:spChg>
        </pc:sldLayoutChg>
        <pc:sldLayoutChg chg="modSp mod">
          <pc:chgData name="久美 阿比留" userId="7141c76fed22df94" providerId="LiveId" clId="{01DB62B9-9498-4AB3-B641-16A8F9B5EACF}" dt="2026-05-25T08:19:54.930" v="11" actId="2711"/>
          <pc:sldLayoutMkLst>
            <pc:docMk/>
            <pc:sldMasterMk cId="2890532956" sldId="2147483648"/>
            <pc:sldLayoutMk cId="4283437201" sldId="2147483650"/>
          </pc:sldLayoutMkLst>
          <pc:spChg chg="mod">
            <ac:chgData name="久美 阿比留" userId="7141c76fed22df94" providerId="LiveId" clId="{01DB62B9-9498-4AB3-B641-16A8F9B5EACF}" dt="2026-05-25T08:19:51.031" v="10" actId="2711"/>
            <ac:spMkLst>
              <pc:docMk/>
              <pc:sldMasterMk cId="2890532956" sldId="2147483648"/>
              <pc:sldLayoutMk cId="4283437201" sldId="2147483650"/>
              <ac:spMk id="2" creationId="{0327D4A0-5233-F0CF-07DD-88F11C09A27C}"/>
            </ac:spMkLst>
          </pc:spChg>
          <pc:spChg chg="mod">
            <ac:chgData name="久美 阿比留" userId="7141c76fed22df94" providerId="LiveId" clId="{01DB62B9-9498-4AB3-B641-16A8F9B5EACF}" dt="2026-05-25T08:19:54.930" v="11" actId="2711"/>
            <ac:spMkLst>
              <pc:docMk/>
              <pc:sldMasterMk cId="2890532956" sldId="2147483648"/>
              <pc:sldLayoutMk cId="4283437201" sldId="2147483650"/>
              <ac:spMk id="3" creationId="{899D5AE8-75C4-5EC1-0A7A-A782AB2AEBB3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78CDD-B304-4C1F-9BAF-5E433FBF7CA0}" type="datetimeFigureOut">
              <a:rPr kumimoji="1" lang="ja-JP" altLang="en-US" smtClean="0"/>
              <a:t>2026/6/25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07A9A-43FD-44B7-B1B2-F45A2728B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00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AF8953-8C49-B00E-9EBC-1A0915BDEF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65845C0-0540-E2DE-4A45-D605BF5B6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574953-487C-E6DA-A462-01ABBD7D1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AEB3CC-BA1C-E18D-2480-103420F0A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757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2A47E0-A6C9-D422-BC7A-50F84107A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E99962C-24C1-0DBD-E0FB-4953A7E34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FCC14E-E502-E17A-EFB0-95E014E11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78E624-A04B-A7A6-F67D-374E00CFE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340C14-5638-8A98-D866-408644E4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4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E81DC3D-EC86-98BD-D90C-EFA1B7DAF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63EAF5-4D34-1E2E-DE46-CA345EC7C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A2466-B122-7D8D-4020-746FFF0A6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B90086-360D-AD15-F8FE-E0CC25DD3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8DEE7F-2394-88A3-B859-D84F006D8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482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27D4A0-5233-F0CF-07DD-88F11C09A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9D5AE8-75C4-5EC1-0A7A-A782AB2AE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1pPr>
            <a:lvl2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2pPr>
            <a:lvl3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3pPr>
            <a:lvl4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4pPr>
            <a:lvl5pPr>
              <a:defRPr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64A52F-9220-D466-B5BD-132C9F73B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A42EBF-ED14-17D6-9D78-4535C7476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7CE91E-08A2-98CD-5D22-A6B65539F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43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A281BD-392F-7E54-C982-8EA043F0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D8F8A7-EDB2-126E-B05C-C09D8F7AA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BE931C-8A28-EAEC-B10D-64A5B1FE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C29F56-1405-5F87-F1F9-76BEC31E3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B48BF8-72A4-BBE6-7F5C-4CCEF3E7A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612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8938E2-562E-1ABB-ED09-686506925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E44923-733E-7DDF-2ED7-F19824EE8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AB8DC6E-9273-38C5-0E03-AAFDA6B02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9BC6B6-6DA3-4745-3D30-D3E535BEB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9A5DFA-D3A3-8506-5CDB-FB935EE17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22ECBC-BD8E-84DC-98EE-F1890240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89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961B17-BA6C-E5FB-789F-E9FBAEC83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C6B9BE-E643-C9DF-4ABF-CE8833140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D068DE-70DD-77AE-D7FD-1AC148017E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7BDFE1F-1B5E-7E47-E100-758E78FD9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177A6E9-8F4C-D71C-D212-91165989FC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9980FA6-C8EA-E59A-8337-116FC9FA3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9234028-A0CD-9830-797D-291E9AFF7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C91759D-D0F6-0E4B-6E63-8E988455D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349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8C714B-8E80-D246-E3BA-67B320FE2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44F0855-593A-1A10-6519-F7153DDDC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1A48368-3A3E-5E92-C705-EC2FD8D8A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49473DA-853C-A76E-3364-D43587EE2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811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2A8ABA6-DA15-0EA2-B6FD-52A5A8078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22EFA2D-1B5E-884D-8A25-5997C2B57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D458FB-F1D7-ABE8-1EED-7D660594F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74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4AC15-EE89-7E27-D30E-AE9EB9DFD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796FE3-4515-2BF9-016A-3CEEC2D50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F1C4A06-FA47-5AC6-F111-E1A361672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7E2C72B-3FF4-C5EC-80B8-60470226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0B13FF7-5F47-35F6-78E2-9128D6BF8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75D1B7-2F9F-07F9-7821-24968272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64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E8821A-7D50-8ECC-1FC3-CCD3CDE06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8825CD0-BDAE-341A-2F87-94F35A89E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0BD07C-40D8-5476-0F81-11A6D76D1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7D32FA-DA8D-D614-D8C6-F9BD05F9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C4F684-408F-C824-269A-2F538E6AE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E186D0-0C65-9CAE-FF18-B119B59A7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289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3BDADE2-5608-85C7-1A90-BF4BEB12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AEDBD-0540-FC6D-218C-46E2A88D9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8DD978-8AC1-F22C-5D00-01A1C33F07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46B12D-7B4E-A4B2-DF7E-16C038B99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E77023-7F6A-064D-999C-CC930A2A5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23D08-963E-4043-A0EC-38F6C9CD38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053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52B3FE-8AE4-1134-BD42-0CA2AE372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68351"/>
            <a:ext cx="12192000" cy="2387600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講座②</a:t>
            </a:r>
            <a:br>
              <a:rPr kumimoji="1" lang="en-US" altLang="ja-JP" sz="4000" dirty="0"/>
            </a:br>
            <a:r>
              <a:rPr kumimoji="1" lang="ja-JP" altLang="en-US" sz="4000" dirty="0"/>
              <a:t>支援関係をどう築くのか</a:t>
            </a:r>
            <a:br>
              <a:rPr kumimoji="1" lang="en-US" altLang="ja-JP" sz="4000" dirty="0"/>
            </a:br>
            <a:r>
              <a:rPr kumimoji="1" lang="ja-JP" altLang="en-US" sz="4000" dirty="0"/>
              <a:t>ー求められる支援者像とはー</a:t>
            </a:r>
            <a:endParaRPr kumimoji="1" lang="ja-JP" altLang="en-US" sz="4000" b="1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D9DBF72-A71A-917E-F82E-B33BA995F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ja-JP" altLang="en-US" sz="3200" dirty="0">
                <a:solidFill>
                  <a:prstClr val="black"/>
                </a:solidFill>
                <a:latin typeface="+mn-ea"/>
              </a:rPr>
              <a:t>阿比留　久美</a:t>
            </a:r>
            <a:endParaRPr lang="en-US" altLang="ja-JP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ja-JP" altLang="en-US" sz="3200" dirty="0">
                <a:solidFill>
                  <a:prstClr val="black"/>
                </a:solidFill>
                <a:latin typeface="+mn-ea"/>
              </a:rPr>
              <a:t>（早稲田大学文学学術院教授）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5DA10886-89FB-C31B-C733-32526FD67A4E}"/>
              </a:ext>
            </a:extLst>
          </p:cNvPr>
          <p:cNvSpPr txBox="1">
            <a:spLocks/>
          </p:cNvSpPr>
          <p:nvPr/>
        </p:nvSpPr>
        <p:spPr>
          <a:xfrm>
            <a:off x="1" y="3592296"/>
            <a:ext cx="12192000" cy="13556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2026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</a:t>
            </a:r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7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5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</a:t>
            </a:r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</a:t>
            </a:r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</a:p>
          <a:p>
            <a:pPr algn="ctr"/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公益財団法人鉄道弘済会</a:t>
            </a:r>
            <a:endParaRPr lang="en-US" altLang="ja-JP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第</a:t>
            </a:r>
            <a:r>
              <a:rPr lang="en-US" altLang="ja-JP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62</a:t>
            </a:r>
            <a:r>
              <a:rPr lang="ja-JP" altLang="en-US" sz="2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回社会福祉セミナー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09E0B5-05F4-B1A9-3616-39D75E4B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5897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C00A20-6C87-2D90-BD8A-F2EB2931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037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4000" b="1" dirty="0"/>
              <a:t>本講座の趣旨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FCA610-7680-9E65-0628-1103447E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9" y="1045028"/>
            <a:ext cx="10613571" cy="1335099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ja-JP" altLang="en-US" sz="3200" b="1" dirty="0"/>
              <a:t>テーマ：子ども・若者とかかわる大人はかれらとどのように／　</a:t>
            </a:r>
            <a:endParaRPr kumimoji="1" lang="en-US" altLang="ja-JP" sz="3200" b="1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3200" b="1" dirty="0"/>
              <a:t>　　　　　　　　</a:t>
            </a:r>
            <a:r>
              <a:rPr kumimoji="1" lang="ja-JP" altLang="en-US" sz="3200" b="1" dirty="0"/>
              <a:t>どのような関係をつくっているのだろうか</a:t>
            </a:r>
            <a:endParaRPr lang="ja-JP" altLang="en-US" sz="3200" b="1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A89AC38A-AAC9-B620-F930-17F553C63169}"/>
              </a:ext>
            </a:extLst>
          </p:cNvPr>
          <p:cNvSpPr txBox="1">
            <a:spLocks/>
          </p:cNvSpPr>
          <p:nvPr/>
        </p:nvSpPr>
        <p:spPr>
          <a:xfrm>
            <a:off x="513806" y="2380128"/>
            <a:ext cx="11206126" cy="4081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ja-JP" altLang="en-US" sz="2800" dirty="0">
                <a:solidFill>
                  <a:srgbClr val="0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ユースワークにおいて、子ども・若者と支援者は、支援ー被支援の関係に収れんされるのではない、日常的なかかわりを紡ぎながら関係を形成している。</a:t>
            </a:r>
            <a:endParaRPr lang="en-US" altLang="ja-JP" sz="2800" dirty="0">
              <a:solidFill>
                <a:srgbClr val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1"/>
            <a:endParaRPr lang="en-US" altLang="ja-JP" sz="2800" dirty="0">
              <a:solidFill>
                <a:srgbClr val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1"/>
            <a:r>
              <a:rPr lang="ja-JP" altLang="en-US" sz="2800" dirty="0">
                <a:solidFill>
                  <a:srgbClr val="0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子ども・若者支援にかかわる実践者は、なにを目指し、どのようなことを意識しながら、かれらとかかわり、「支援」をおこなっているのだろうか。</a:t>
            </a:r>
            <a:endParaRPr lang="en-US" altLang="ja-JP" sz="2800" dirty="0">
              <a:solidFill>
                <a:srgbClr val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1"/>
            <a:endParaRPr lang="en-US" altLang="ja-JP" sz="2800" dirty="0">
              <a:solidFill>
                <a:srgbClr val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lvl="1"/>
            <a:r>
              <a:rPr lang="ja-JP" altLang="en-US" sz="2800" dirty="0">
                <a:solidFill>
                  <a:srgbClr val="00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本講座では、実践者の語りを通じて、ユースワークにおける支援関係について考えたい。</a:t>
            </a:r>
            <a:endParaRPr lang="ja-JP" altLang="en-US" sz="28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F89F948-376B-542B-35BB-582DD56A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436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C00A20-6C87-2D90-BD8A-F2EB2931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037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4000" b="1" dirty="0"/>
              <a:t>本講座の内容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FCA610-7680-9E65-0628-1103447E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895"/>
            <a:ext cx="10744200" cy="25706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ja-JP" altLang="en-US" dirty="0"/>
              <a:t>パネリスト</a:t>
            </a:r>
            <a:endParaRPr lang="en-US" altLang="ja-JP" dirty="0"/>
          </a:p>
          <a:p>
            <a:pPr marL="0" indent="0">
              <a:buNone/>
            </a:pPr>
            <a:endParaRPr lang="en-US" altLang="ja-JP" sz="1100" dirty="0"/>
          </a:p>
          <a:p>
            <a:pPr marL="914400" lvl="1" indent="-457200">
              <a:buFont typeface="+mj-ea"/>
              <a:buAutoNum type="circleNumDbPlain"/>
            </a:pPr>
            <a:r>
              <a:rPr lang="ja-JP" altLang="en-US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傳田 清氏</a:t>
            </a:r>
            <a:r>
              <a:rPr lang="ja-JP" altLang="en-US" sz="2000" b="1" dirty="0">
                <a:solidFill>
                  <a:srgbClr val="000000"/>
                </a:solidFill>
                <a:effectLst/>
                <a:latin typeface="Helvetica" pitchFamily="2" charset="0"/>
              </a:rPr>
              <a:t>（社会福祉法人長野県社会福祉協議会わかさぽ</a:t>
            </a:r>
            <a:r>
              <a:rPr lang="en-US" altLang="ja-JP" sz="2000" b="1" dirty="0">
                <a:solidFill>
                  <a:srgbClr val="000000"/>
                </a:solidFill>
                <a:effectLst/>
              </a:rPr>
              <a:t>Base</a:t>
            </a:r>
            <a:r>
              <a:rPr lang="ja-JP" altLang="en-US" sz="2000" b="1" dirty="0">
                <a:solidFill>
                  <a:srgbClr val="000000"/>
                </a:solidFill>
                <a:effectLst/>
                <a:latin typeface="Helvetica" pitchFamily="2" charset="0"/>
              </a:rPr>
              <a:t>生活相談員）</a:t>
            </a:r>
            <a:endParaRPr lang="en-US" altLang="ja-JP" sz="2000" b="1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914400" lvl="1" indent="-457200">
              <a:buFont typeface="+mj-ea"/>
              <a:buAutoNum type="circleNumDbPlain"/>
            </a:pPr>
            <a:endParaRPr lang="en-US" altLang="ja-JP" sz="10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914400" lvl="1" indent="-457200">
              <a:buFont typeface="+mj-ea"/>
              <a:buAutoNum type="circleNumDbPlain"/>
            </a:pPr>
            <a:r>
              <a:rPr lang="ja-JP" altLang="en-US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平井 登威氏</a:t>
            </a:r>
            <a:r>
              <a:rPr lang="ja-JP" altLang="en-US" sz="2000" b="1" dirty="0">
                <a:solidFill>
                  <a:srgbClr val="000000"/>
                </a:solidFill>
                <a:effectLst/>
                <a:latin typeface="Helvetica" pitchFamily="2" charset="0"/>
              </a:rPr>
              <a:t>（</a:t>
            </a:r>
            <a:r>
              <a:rPr lang="en-US" altLang="ja-JP" sz="2000" b="1" dirty="0">
                <a:solidFill>
                  <a:srgbClr val="000000"/>
                </a:solidFill>
                <a:effectLst/>
              </a:rPr>
              <a:t>NPO</a:t>
            </a:r>
            <a:r>
              <a:rPr lang="ja-JP" altLang="en-US" sz="2000" b="1" dirty="0">
                <a:solidFill>
                  <a:srgbClr val="000000"/>
                </a:solidFill>
                <a:effectLst/>
              </a:rPr>
              <a:t>法人</a:t>
            </a:r>
            <a:r>
              <a:rPr lang="en-US" altLang="ja-JP" sz="2000" b="1" dirty="0" err="1">
                <a:solidFill>
                  <a:srgbClr val="000000"/>
                </a:solidFill>
                <a:effectLst/>
              </a:rPr>
              <a:t>CoCoTELI</a:t>
            </a:r>
            <a:r>
              <a:rPr lang="ja-JP" altLang="en-US" sz="2000" b="1" dirty="0">
                <a:solidFill>
                  <a:srgbClr val="000000"/>
                </a:solidFill>
                <a:effectLst/>
                <a:latin typeface="Helvetica" pitchFamily="2" charset="0"/>
              </a:rPr>
              <a:t>理事長）</a:t>
            </a:r>
            <a:endParaRPr lang="en-US" altLang="ja-JP" sz="14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914400" lvl="1" indent="-457200">
              <a:buFont typeface="+mj-ea"/>
              <a:buAutoNum type="circleNumDbPlain"/>
            </a:pPr>
            <a:endParaRPr lang="ja-JP" altLang="en-US" sz="900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914400" lvl="1" indent="-457200">
              <a:buFont typeface="+mj-ea"/>
              <a:buAutoNum type="circleNumDbPlain"/>
            </a:pPr>
            <a:r>
              <a:rPr lang="ja-JP" altLang="en-US" sz="2800" b="1" dirty="0">
                <a:solidFill>
                  <a:srgbClr val="000000"/>
                </a:solidFill>
                <a:effectLst/>
                <a:latin typeface="Helvetica" pitchFamily="2" charset="0"/>
              </a:rPr>
              <a:t>松田 考氏</a:t>
            </a:r>
            <a:r>
              <a:rPr lang="ja-JP" altLang="en-US" sz="2000" b="1" dirty="0">
                <a:solidFill>
                  <a:srgbClr val="000000"/>
                </a:solidFill>
                <a:effectLst/>
                <a:latin typeface="Helvetica" pitchFamily="2" charset="0"/>
              </a:rPr>
              <a:t>（一般社団法人ソーシャルペダゴジーネット代表理事）</a:t>
            </a:r>
            <a:endParaRPr lang="ja-JP" altLang="en-US" sz="18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771E6981-45BC-0387-7E91-563A9CB02F6D}"/>
              </a:ext>
            </a:extLst>
          </p:cNvPr>
          <p:cNvSpPr txBox="1">
            <a:spLocks/>
          </p:cNvSpPr>
          <p:nvPr/>
        </p:nvSpPr>
        <p:spPr>
          <a:xfrm>
            <a:off x="1353671" y="5897564"/>
            <a:ext cx="9538447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→ご報告後、論点整理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10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分）</a:t>
            </a:r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、討論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45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分）</a:t>
            </a:r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、総括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</a:t>
            </a:r>
            <a:r>
              <a:rPr lang="en-US" altLang="ja-JP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10</a:t>
            </a:r>
            <a:r>
              <a:rPr lang="ja-JP" altLang="en-US" sz="18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分）</a:t>
            </a:r>
            <a:endParaRPr lang="ja-JP" altLang="en-US" sz="2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2770B9DC-97E3-9A41-E896-2620C5DE71F7}"/>
              </a:ext>
            </a:extLst>
          </p:cNvPr>
          <p:cNvSpPr txBox="1">
            <a:spLocks/>
          </p:cNvSpPr>
          <p:nvPr/>
        </p:nvSpPr>
        <p:spPr>
          <a:xfrm>
            <a:off x="1353671" y="3779521"/>
            <a:ext cx="9135292" cy="20465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000000"/>
                </a:solidFill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自己紹介・事業紹介・実践紹介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000000"/>
                </a:solidFill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若者との信頼関係を築き、対等な関係性を育むために意識されていること（実践されていること）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ja-JP" altLang="en-US" sz="2200" dirty="0">
                <a:solidFill>
                  <a:srgbClr val="000000"/>
                </a:solidFill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ご自身の立場から考える「支援」・「支援者」とは、求められる支援者とは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AA438F-B577-2DCB-DAF3-F51300A4B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263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C00A20-6C87-2D90-BD8A-F2EB2931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61799"/>
            <a:ext cx="10515600" cy="1245768"/>
          </a:xfrm>
        </p:spPr>
        <p:txBody>
          <a:bodyPr>
            <a:normAutofit/>
          </a:bodyPr>
          <a:lstStyle/>
          <a:p>
            <a:r>
              <a:rPr kumimoji="1" lang="ja-JP" altLang="en-US" sz="3600" b="1" dirty="0"/>
              <a:t>ユースワークとはなにか？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FCA610-7680-9E65-0628-1103447E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5" y="1008402"/>
            <a:ext cx="11092543" cy="568329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ja-JP" altLang="en-US" dirty="0"/>
              <a:t>ユースワークとは？</a:t>
            </a:r>
            <a:endParaRPr lang="en-US" altLang="ja-JP" dirty="0"/>
          </a:p>
          <a:p>
            <a:pPr marL="457200" lvl="1" indent="0">
              <a:lnSpc>
                <a:spcPct val="150000"/>
              </a:lnSpc>
              <a:buNone/>
            </a:pPr>
            <a:r>
              <a:rPr lang="ja-JP" altLang="en-US" dirty="0"/>
              <a:t>おもに</a:t>
            </a:r>
            <a:r>
              <a:rPr lang="en-US" altLang="ja-JP" dirty="0"/>
              <a:t>10</a:t>
            </a:r>
            <a:r>
              <a:rPr lang="ja-JP" altLang="en-US" dirty="0"/>
              <a:t>代の子ども・若者（以下、若者で統一）の育ちを地域コミュニティで支える活動であり、若者自身が選んで自発的に参加するという「自主性</a:t>
            </a:r>
            <a:r>
              <a:rPr lang="en-US" altLang="ja-JP" dirty="0"/>
              <a:t>(voluntary)</a:t>
            </a:r>
            <a:r>
              <a:rPr lang="ja-JP" altLang="en-US" dirty="0"/>
              <a:t>の原則」をもっとも大切な原則とする</a:t>
            </a:r>
            <a:endParaRPr lang="en-US" altLang="ja-JP" dirty="0"/>
          </a:p>
          <a:p>
            <a:pPr marL="457200" lvl="1" indent="0">
              <a:lnSpc>
                <a:spcPct val="110000"/>
              </a:lnSpc>
              <a:buNone/>
            </a:pPr>
            <a:r>
              <a:rPr lang="en-US" altLang="ja-JP" sz="1200" dirty="0"/>
              <a:t>※</a:t>
            </a:r>
            <a:r>
              <a:rPr lang="ja-JP" altLang="en-US" sz="1200" dirty="0"/>
              <a:t>参考：</a:t>
            </a:r>
            <a:r>
              <a:rPr lang="ja-JP" altLang="ja-JP" sz="1200" dirty="0"/>
              <a:t>平塚（</a:t>
            </a:r>
            <a:r>
              <a:rPr lang="en-US" altLang="ja-JP" sz="1200" dirty="0"/>
              <a:t>2023</a:t>
            </a:r>
            <a:r>
              <a:rPr lang="ja-JP" altLang="en-US" sz="1200" dirty="0"/>
              <a:t>：</a:t>
            </a:r>
            <a:r>
              <a:rPr lang="en-US" altLang="ja-JP" sz="1200" dirty="0"/>
              <a:t>27-28</a:t>
            </a:r>
            <a:r>
              <a:rPr lang="ja-JP" altLang="en-US" sz="1200" dirty="0"/>
              <a:t>）</a:t>
            </a:r>
            <a:endParaRPr lang="en-US" altLang="ja-JP" sz="1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ja-JP" altLang="en-US" dirty="0"/>
              <a:t>ユースワークの役割</a:t>
            </a:r>
            <a:endParaRPr lang="en-US" altLang="ja-JP" dirty="0"/>
          </a:p>
          <a:p>
            <a:pPr marL="914400" lvl="1" indent="-457200">
              <a:lnSpc>
                <a:spcPct val="150000"/>
              </a:lnSpc>
              <a:buFont typeface="+mj-ea"/>
              <a:buAutoNum type="circleNumDbPlain"/>
            </a:pPr>
            <a:r>
              <a:rPr lang="ja-JP" altLang="ja-JP" dirty="0"/>
              <a:t>若者</a:t>
            </a:r>
            <a:r>
              <a:rPr lang="ja-JP" altLang="en-US" dirty="0"/>
              <a:t>たちのため</a:t>
            </a:r>
            <a:r>
              <a:rPr lang="ja-JP" altLang="ja-JP" dirty="0"/>
              <a:t>の場</a:t>
            </a:r>
            <a:r>
              <a:rPr lang="en-US" altLang="ja-JP" dirty="0"/>
              <a:t>(space)</a:t>
            </a:r>
            <a:r>
              <a:rPr lang="ja-JP" altLang="ja-JP" dirty="0"/>
              <a:t>を創出する</a:t>
            </a:r>
            <a:endParaRPr lang="en-US" altLang="ja-JP" dirty="0"/>
          </a:p>
          <a:p>
            <a:pPr marL="914400" lvl="1" indent="-457200">
              <a:lnSpc>
                <a:spcPct val="150000"/>
              </a:lnSpc>
              <a:buFont typeface="+mj-ea"/>
              <a:buAutoNum type="circleNumDbPlain"/>
            </a:pPr>
            <a:r>
              <a:rPr lang="ja-JP" altLang="ja-JP" dirty="0"/>
              <a:t>若者たちの人生に架け橋</a:t>
            </a:r>
            <a:r>
              <a:rPr lang="en-US" altLang="ja-JP" dirty="0"/>
              <a:t>(bridge)</a:t>
            </a:r>
            <a:r>
              <a:rPr lang="ja-JP" altLang="ja-JP" dirty="0"/>
              <a:t>をかける</a:t>
            </a:r>
            <a:r>
              <a:rPr lang="ja-JP" altLang="en-US" dirty="0"/>
              <a:t>　</a:t>
            </a:r>
            <a:endParaRPr lang="en-US" altLang="ja-JP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ja-JP" sz="1200" dirty="0"/>
              <a:t>※</a:t>
            </a:r>
            <a:r>
              <a:rPr lang="ja-JP" altLang="en-US" sz="1200" dirty="0"/>
              <a:t>参考：</a:t>
            </a:r>
            <a:r>
              <a:rPr lang="en-US" altLang="ja-JP" sz="1200" dirty="0"/>
              <a:t>Council of Europe</a:t>
            </a:r>
            <a:r>
              <a:rPr lang="ja-JP" altLang="en-US" sz="1200" dirty="0"/>
              <a:t>（</a:t>
            </a:r>
            <a:r>
              <a:rPr lang="en-US" altLang="ja-JP" sz="1200" dirty="0"/>
              <a:t>2015</a:t>
            </a:r>
            <a:r>
              <a:rPr lang="ja-JP" altLang="en-US" sz="1200" dirty="0"/>
              <a:t>）（＝津富・両角（</a:t>
            </a:r>
            <a:r>
              <a:rPr lang="en-US" altLang="ja-JP" sz="1200" dirty="0"/>
              <a:t>2020</a:t>
            </a:r>
            <a:r>
              <a:rPr lang="ja-JP" altLang="en-US" sz="1200" dirty="0"/>
              <a:t>：</a:t>
            </a:r>
            <a:r>
              <a:rPr lang="en-US" altLang="ja-JP" sz="1200" dirty="0"/>
              <a:t>89-99</a:t>
            </a:r>
            <a:r>
              <a:rPr lang="ja-JP" altLang="en-US" sz="1200" dirty="0"/>
              <a:t>））</a:t>
            </a:r>
            <a:endParaRPr lang="en-US" altLang="ja-JP" sz="1200" dirty="0"/>
          </a:p>
          <a:p>
            <a:pPr lvl="1">
              <a:lnSpc>
                <a:spcPct val="150000"/>
              </a:lnSpc>
            </a:pPr>
            <a:endParaRPr kumimoji="1" lang="ja-JP" altLang="en-US" b="1" u="sng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735E7B-C830-B4D3-DBC6-F80BB24F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025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C00A20-6C87-2D90-BD8A-F2EB29313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" y="241605"/>
            <a:ext cx="10515600" cy="689258"/>
          </a:xfrm>
        </p:spPr>
        <p:txBody>
          <a:bodyPr>
            <a:normAutofit/>
          </a:bodyPr>
          <a:lstStyle/>
          <a:p>
            <a:r>
              <a:rPr lang="ja-JP" altLang="en-US" sz="3600" b="1" dirty="0"/>
              <a:t>ユースワークの基礎と本質</a:t>
            </a:r>
            <a:endParaRPr kumimoji="1" lang="ja-JP" altLang="en-US" sz="3600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FCA610-7680-9E65-0628-1103447E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420" y="843409"/>
            <a:ext cx="10888980" cy="560039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１．　自発性の原則：</a:t>
            </a:r>
            <a:endParaRPr lang="en-US" altLang="ja-JP" sz="8000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　　　　　参加するかどうかからはじまり、なぜするか、なにをするかまで、若者自身が決める。</a:t>
            </a:r>
            <a:endParaRPr lang="en-US" altLang="ja-JP" sz="8000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２．　若者の「いま、ここ」の現実から活動をつくっていくという原則：</a:t>
            </a:r>
            <a:endParaRPr lang="en-US" altLang="ja-JP" sz="8000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　　　　　若者のこれまでの人生経験と「いま、　　ここ」をスタートラインとして実践を紡いでいく。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３．　若者とユースワーカーのパートナーシップの原則：</a:t>
            </a:r>
            <a:endParaRPr lang="en-US" altLang="ja-JP" sz="8000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　　　　　「支援－被支援」の関係ではなく、対等なパートナーシップのもとに活動をすすめる。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４．　対話の原則：対話に基づき若者・ユースワーカー内・間の相互理解を進めていく。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５．　若者の文化・価値へのリスペクト（敬意）と最善の利益追求の原則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６．　若者の権利に基づいたインフォーマル教育の原則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dirty="0"/>
              <a:t>７．　ユースワーカー自身のユースワークの価値・実践へのプライドの原則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ja-JP" sz="5600" dirty="0"/>
              <a:t>※</a:t>
            </a:r>
            <a:r>
              <a:rPr lang="ja-JP" altLang="en-US" sz="5600" dirty="0"/>
              <a:t>　</a:t>
            </a:r>
            <a:r>
              <a:rPr lang="en-US" altLang="ja-JP" sz="5600" dirty="0"/>
              <a:t>Youthlink Scotland (2024)</a:t>
            </a:r>
            <a:r>
              <a:rPr lang="ja-JP" altLang="en-US" sz="5600" dirty="0"/>
              <a:t>、</a:t>
            </a:r>
            <a:r>
              <a:rPr lang="en-US" altLang="ja-JP" sz="5600" dirty="0"/>
              <a:t>Story-telling in Youth Work(n.d.),</a:t>
            </a:r>
            <a:r>
              <a:rPr lang="ja-JP" altLang="en-US" sz="5600" dirty="0"/>
              <a:t>平塚（２０</a:t>
            </a:r>
            <a:r>
              <a:rPr lang="en-US" altLang="ja-JP" sz="5600" dirty="0"/>
              <a:t>23</a:t>
            </a:r>
            <a:r>
              <a:rPr lang="ja-JP" altLang="en-US" sz="5600" dirty="0"/>
              <a:t>：</a:t>
            </a:r>
            <a:r>
              <a:rPr lang="en-US" altLang="ja-JP" sz="5600" dirty="0"/>
              <a:t>32‐38</a:t>
            </a:r>
            <a:r>
              <a:rPr lang="ja-JP" altLang="en-US" sz="5600" dirty="0"/>
              <a:t>）を参考に阿比留作成。</a:t>
            </a:r>
            <a:endParaRPr lang="en-US" altLang="ja-JP" sz="5600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b="1" dirty="0"/>
              <a:t>▶</a:t>
            </a:r>
            <a:r>
              <a:rPr lang="ja-JP" altLang="en-US" sz="8000" b="1" u="sng" dirty="0"/>
              <a:t>若者の権利に依拠したかかわりという視点に立った時、</a:t>
            </a:r>
            <a:endParaRPr lang="en-US" altLang="ja-JP" sz="8000" b="1" u="sng" dirty="0"/>
          </a:p>
          <a:p>
            <a:pPr marL="0" indent="0">
              <a:lnSpc>
                <a:spcPct val="120000"/>
              </a:lnSpc>
              <a:buNone/>
            </a:pPr>
            <a:r>
              <a:rPr lang="ja-JP" altLang="en-US" sz="8000" b="1" dirty="0"/>
              <a:t>　　　　　　　　　　　　　　　　　　　　　　　　</a:t>
            </a:r>
            <a:r>
              <a:rPr lang="ja-JP" altLang="en-US" sz="8000" b="1" u="sng" dirty="0"/>
              <a:t>　どのような支援関係や支援者像が求められるのだろうか？</a:t>
            </a:r>
            <a:endParaRPr lang="ja-JP" altLang="en-US" sz="7200" b="1" u="sng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A7632A-86D1-038C-C778-F1C7D8AD6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251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E2B6-E759-4212-5233-6BD3FFD9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1AF810-9F80-B9A7-81EA-D8A54E992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8271"/>
            <a:ext cx="10515600" cy="1245768"/>
          </a:xfrm>
        </p:spPr>
        <p:txBody>
          <a:bodyPr>
            <a:normAutofit/>
          </a:bodyPr>
          <a:lstStyle/>
          <a:p>
            <a:r>
              <a:rPr kumimoji="1" lang="ja-JP" altLang="en-US" sz="3600" b="1" dirty="0"/>
              <a:t>文献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8F925F-E2B6-A526-0A6D-B8C1FD38E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064" y="1614039"/>
            <a:ext cx="11092543" cy="4559278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</a:pPr>
            <a:r>
              <a:rPr lang="en-US" altLang="ja-JP" sz="2000" dirty="0"/>
              <a:t>Council of Europe</a:t>
            </a:r>
            <a:r>
              <a:rPr lang="ja-JP" altLang="en-US" sz="2000" dirty="0"/>
              <a:t>（</a:t>
            </a:r>
            <a:r>
              <a:rPr lang="en-US" altLang="ja-JP" sz="2000" dirty="0"/>
              <a:t>2015</a:t>
            </a:r>
            <a:r>
              <a:rPr lang="ja-JP" altLang="en-US" sz="2000" dirty="0"/>
              <a:t>） </a:t>
            </a:r>
            <a:r>
              <a:rPr lang="en-US" altLang="ja-JP" sz="2000" dirty="0"/>
              <a:t>Declaration of the 2nd European Youth Work Convention: </a:t>
            </a:r>
            <a:r>
              <a:rPr lang="ja-JP" altLang="en-US" sz="2000" dirty="0"/>
              <a:t>　</a:t>
            </a:r>
            <a:r>
              <a:rPr lang="en-US" altLang="ja-JP" sz="2000" dirty="0"/>
              <a:t>Making a world of difference, European Youth Work Convention</a:t>
            </a:r>
            <a:r>
              <a:rPr lang="ja-JP" altLang="en-US" sz="2000" dirty="0"/>
              <a:t>　　　（＝津富宏・両角達平（</a:t>
            </a:r>
            <a:r>
              <a:rPr lang="en-US" altLang="ja-JP" sz="2000" dirty="0"/>
              <a:t>2020</a:t>
            </a:r>
            <a:r>
              <a:rPr lang="ja-JP" altLang="en-US" sz="2000" dirty="0"/>
              <a:t>）「第二回欧州ユースワーク大会宣言－新たな世界を創り出す－（翻訳）」</a:t>
            </a:r>
            <a:r>
              <a:rPr lang="en-US" altLang="ja-JP" sz="2000" dirty="0"/>
              <a:t>『</a:t>
            </a:r>
            <a:r>
              <a:rPr lang="ja-JP" altLang="en-US" sz="2000" dirty="0"/>
              <a:t>国際関係・比較文化研究</a:t>
            </a:r>
            <a:r>
              <a:rPr lang="en-US" altLang="ja-JP" sz="2000" dirty="0"/>
              <a:t>』 18 (2), 89-99</a:t>
            </a:r>
            <a:r>
              <a:rPr lang="ja-JP" altLang="en-US" sz="2000" dirty="0"/>
              <a:t>）</a:t>
            </a:r>
            <a:endParaRPr lang="en-US" altLang="ja-JP" sz="2000" dirty="0"/>
          </a:p>
          <a:p>
            <a:pPr lvl="1">
              <a:lnSpc>
                <a:spcPct val="100000"/>
              </a:lnSpc>
            </a:pPr>
            <a:r>
              <a:rPr lang="ja-JP" altLang="ja-JP" sz="2000" dirty="0"/>
              <a:t>平塚眞樹（</a:t>
            </a:r>
            <a:r>
              <a:rPr lang="en-US" altLang="ja-JP" sz="2000" dirty="0"/>
              <a:t>2023</a:t>
            </a:r>
            <a:r>
              <a:rPr lang="ja-JP" altLang="ja-JP" sz="2000" dirty="0"/>
              <a:t>）「ユースワークとしての若者支援</a:t>
            </a:r>
            <a:r>
              <a:rPr lang="ja-JP" altLang="en-US" sz="2000" dirty="0"/>
              <a:t>－場を作ること／ストーリーを語り描くこと－</a:t>
            </a:r>
            <a:r>
              <a:rPr lang="ja-JP" altLang="ja-JP" sz="2000" dirty="0"/>
              <a:t>」平塚眞樹編・若者支援とユースワーク研究会著『ユースワークとしての若者支援</a:t>
            </a:r>
            <a:r>
              <a:rPr lang="ja-JP" altLang="en-US" sz="2000" dirty="0"/>
              <a:t>－場をつくる・場を描く－</a:t>
            </a:r>
            <a:r>
              <a:rPr lang="ja-JP" altLang="ja-JP" sz="2000" dirty="0"/>
              <a:t>』大月書店</a:t>
            </a:r>
            <a:r>
              <a:rPr lang="ja-JP" altLang="en-US" sz="2000" dirty="0"/>
              <a:t>，</a:t>
            </a:r>
            <a:r>
              <a:rPr lang="en-US" altLang="ja-JP" sz="2000" dirty="0"/>
              <a:t>26‐48.</a:t>
            </a:r>
          </a:p>
          <a:p>
            <a:pPr lvl="1">
              <a:lnSpc>
                <a:spcPct val="100000"/>
              </a:lnSpc>
            </a:pPr>
            <a:r>
              <a:rPr lang="en-US" altLang="ja-JP" sz="2000" dirty="0"/>
              <a:t>Story-telling in Youth Work(n.d.), ‘The IDYW </a:t>
            </a:r>
            <a:r>
              <a:rPr lang="ja-JP" altLang="ja-JP" sz="2000" dirty="0"/>
              <a:t>‘</a:t>
            </a:r>
            <a:r>
              <a:rPr lang="en-US" altLang="ja-JP" sz="2000" dirty="0"/>
              <a:t>cornerstones</a:t>
            </a:r>
            <a:r>
              <a:rPr lang="ja-JP" altLang="ja-JP" sz="2000" dirty="0"/>
              <a:t>’</a:t>
            </a:r>
            <a:r>
              <a:rPr lang="en-US" altLang="ja-JP" sz="2000" dirty="0"/>
              <a:t> of youth work’</a:t>
            </a:r>
            <a:r>
              <a:rPr lang="ja-JP" altLang="ja-JP" sz="2000" dirty="0"/>
              <a:t>　</a:t>
            </a:r>
            <a:r>
              <a:rPr lang="ja-JP" altLang="en-US" sz="2000" dirty="0"/>
              <a:t>　</a:t>
            </a:r>
            <a:r>
              <a:rPr lang="en-US" altLang="ja-JP" sz="2000" dirty="0"/>
              <a:t>https://story-tellinginyouthwork.com/the-idyw-cornerstones-of-youth-work/</a:t>
            </a:r>
          </a:p>
          <a:p>
            <a:pPr lvl="1">
              <a:lnSpc>
                <a:spcPct val="100000"/>
              </a:lnSpc>
            </a:pPr>
            <a:r>
              <a:rPr lang="en-US" altLang="ja-JP" sz="2000" dirty="0"/>
              <a:t>Youthlink Scotland (2024) Statement on the Nature and Purpose of Youth Work</a:t>
            </a:r>
            <a:r>
              <a:rPr lang="ja-JP" altLang="ja-JP" sz="2000" dirty="0"/>
              <a:t>　</a:t>
            </a:r>
            <a:r>
              <a:rPr lang="en-US" altLang="ja-JP" sz="2000" dirty="0"/>
              <a:t>https://www.youthlink.scot/wp-content/uploads/Statement-on-the-Nature-and-Purpose-of-Youth-Work.pdf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C4C04A-1028-B566-C4AF-B588A74B5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3D08-963E-4043-A0EC-38F6C9CD38EE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604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817</Words>
  <Application>Microsoft Office PowerPoint</Application>
  <PresentationFormat>ワイド画面</PresentationFormat>
  <Paragraphs>59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UD デジタル 教科書体 NK-R</vt:lpstr>
      <vt:lpstr>游ゴシック</vt:lpstr>
      <vt:lpstr>游ゴシック Light</vt:lpstr>
      <vt:lpstr>Arial</vt:lpstr>
      <vt:lpstr>Helvetica</vt:lpstr>
      <vt:lpstr>Wingdings</vt:lpstr>
      <vt:lpstr>Office テーマ</vt:lpstr>
      <vt:lpstr>講座② 支援関係をどう築くのか ー求められる支援者像とはー</vt:lpstr>
      <vt:lpstr>本講座の趣旨</vt:lpstr>
      <vt:lpstr>本講座の内容</vt:lpstr>
      <vt:lpstr>ユースワークとはなにか？</vt:lpstr>
      <vt:lpstr>ユースワークの基礎と本質</vt:lpstr>
      <vt:lpstr>文献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講座①  実践者が語る「新たな支援」のかたち</dc:title>
  <dc:creator>Gakuto KAWAMURA</dc:creator>
  <cp:lastModifiedBy>事務局</cp:lastModifiedBy>
  <cp:revision>75</cp:revision>
  <dcterms:created xsi:type="dcterms:W3CDTF">2025-05-31T08:24:25Z</dcterms:created>
  <dcterms:modified xsi:type="dcterms:W3CDTF">2026-06-25T03:53:11Z</dcterms:modified>
</cp:coreProperties>
</file>