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1"/>
  </p:notesMasterIdLst>
  <p:sldIdLst>
    <p:sldId id="256" r:id="rId5"/>
    <p:sldId id="257" r:id="rId6"/>
    <p:sldId id="258" r:id="rId7"/>
    <p:sldId id="259" r:id="rId8"/>
    <p:sldId id="260" r:id="rId9"/>
    <p:sldId id="261" r:id="rId10"/>
    <p:sldId id="262" r:id="rId11"/>
    <p:sldId id="263" r:id="rId12"/>
    <p:sldId id="264" r:id="rId13"/>
    <p:sldId id="293" r:id="rId14"/>
    <p:sldId id="266" r:id="rId15"/>
    <p:sldId id="267" r:id="rId16"/>
    <p:sldId id="268" r:id="rId17"/>
    <p:sldId id="292"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gnmTwu2NBu3vdDHvWSHy6LBPtdw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26CACD-4C54-FD04-3680-5CFCA49B7BC6}" name="横山 小春" initials="横小" userId="S::koharu-yokoyama@kousaikai.or.jp::8b49ffe6-e4e7-446c-bf5e-e05cd0947319" providerId="AD"/>
  <p188:author id="{540F78D9-676E-5848-1EE5-8EB3DBAE0112}" name="事務局" initials="事務局" userId="事務局" providerId="None"/>
  <p188:author id="{01C64CEC-8330-8CF6-1E74-5E9BC8B96718}" name="toi.hirai@cocoteli.com" initials="to" userId="S::urn:spo:guest#toi.hirai@cocoteli.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CDD973-C0DC-5237-3BF2-DED6BA2E5770}" v="131" dt="2026-06-11T13:41:1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e0f575c8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e0f575c8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e0f575c8f8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e0f575c8f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e0f575c8f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e0f575c8f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e0f575c8f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e0f575c8f8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e0f575c8f8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e0f575c8f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e0f575c8f8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e0f575c8f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e0f575c8f8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e0f575c8f8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e0f575c8f8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e0f575c8f8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e0f575c8f8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e0f575c8f8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e0f575c8f8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e0f575c8f8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e0f575c8f8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e0f575c8f8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e0f575c8f8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e0f575c8f8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e0f575c8f8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e0f575c8f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6" name="Google Shape;36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e0f575c8f8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e0f575c8f8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e0a7dfa8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g3e0a7dfa81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e0a7dfa81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g3e0a7dfa819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e0a7dfa81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9" name="Google Shape;399;g3e0a7dfa819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e0a7dfa819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g3e0a7dfa819_1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e0a7dfa819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3e0a7dfa819_1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3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3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3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3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3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3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3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3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3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26150" y="1246137"/>
            <a:ext cx="6291676" cy="2651224"/>
          </a:xfrm>
          <a:prstGeom prst="rect">
            <a:avLst/>
          </a:prstGeom>
          <a:noFill/>
          <a:ln>
            <a:noFill/>
          </a:ln>
        </p:spPr>
      </p:pic>
      <p:sp>
        <p:nvSpPr>
          <p:cNvPr id="2" name="Google Shape;62;p2">
            <a:extLst>
              <a:ext uri="{FF2B5EF4-FFF2-40B4-BE49-F238E27FC236}">
                <a16:creationId xmlns:a16="http://schemas.microsoft.com/office/drawing/2014/main" id="{85D73142-6780-E5A0-B3A9-D492BE979983}"/>
              </a:ext>
            </a:extLst>
          </p:cNvPr>
          <p:cNvSpPr txBox="1"/>
          <p:nvPr/>
        </p:nvSpPr>
        <p:spPr>
          <a:xfrm>
            <a:off x="6512403" y="179613"/>
            <a:ext cx="2631597" cy="972961"/>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200"/>
              <a:buFont typeface="Arial"/>
              <a:buNone/>
            </a:pPr>
            <a:r>
              <a:rPr lang="ja-JP" altLang="en-US" sz="1200" b="0" i="0" u="none" strike="noStrike" cap="none" dirty="0">
                <a:solidFill>
                  <a:srgbClr val="000000"/>
                </a:solidFill>
                <a:latin typeface="Arial"/>
                <a:ea typeface="Arial"/>
                <a:cs typeface="Arial"/>
                <a:sym typeface="Arial"/>
              </a:rPr>
              <a:t>公益財団法人鉄道弘済会</a:t>
            </a:r>
            <a:endParaRPr lang="en-US" altLang="ja-JP"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1200" dirty="0"/>
              <a:t>第</a:t>
            </a:r>
            <a:r>
              <a:rPr lang="en-US" altLang="ja-JP" sz="1200" dirty="0"/>
              <a:t>62</a:t>
            </a:r>
            <a:r>
              <a:rPr lang="ja-JP" altLang="en-US" sz="1200" dirty="0"/>
              <a:t>回社会福祉セミナー　講座②</a:t>
            </a:r>
            <a:endParaRPr lang="en-US" altLang="ja-JP" sz="1200" dirty="0"/>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rgbClr val="000000"/>
                </a:solidFill>
                <a:latin typeface="Arial"/>
                <a:ea typeface="Arial"/>
                <a:cs typeface="Arial"/>
                <a:sym typeface="Arial"/>
              </a:rPr>
              <a:t>2026</a:t>
            </a:r>
            <a:r>
              <a:rPr lang="ja-JP" altLang="en-US" sz="1200" b="0" i="0" u="none" strike="noStrike" cap="none" dirty="0">
                <a:solidFill>
                  <a:srgbClr val="000000"/>
                </a:solidFill>
                <a:latin typeface="Arial"/>
                <a:ea typeface="Arial"/>
                <a:cs typeface="Arial"/>
                <a:sym typeface="Arial"/>
              </a:rPr>
              <a:t>年</a:t>
            </a:r>
            <a:r>
              <a:rPr lang="en-US" altLang="ja-JP" sz="1200" b="0" i="0" u="none" strike="noStrike" cap="none" dirty="0">
                <a:solidFill>
                  <a:srgbClr val="000000"/>
                </a:solidFill>
                <a:latin typeface="Arial"/>
                <a:ea typeface="Arial"/>
                <a:cs typeface="Arial"/>
                <a:sym typeface="Arial"/>
              </a:rPr>
              <a:t>7</a:t>
            </a:r>
            <a:r>
              <a:rPr lang="ja-JP" altLang="en-US" sz="1200" b="0" i="0" u="none" strike="noStrike" cap="none" dirty="0">
                <a:solidFill>
                  <a:srgbClr val="000000"/>
                </a:solidFill>
                <a:latin typeface="Arial"/>
                <a:ea typeface="Arial"/>
                <a:cs typeface="Arial"/>
                <a:sym typeface="Arial"/>
              </a:rPr>
              <a:t>月</a:t>
            </a:r>
            <a:r>
              <a:rPr lang="en-US" altLang="ja-JP" sz="1200" b="0" i="0" u="none" strike="noStrike" cap="none" dirty="0">
                <a:solidFill>
                  <a:srgbClr val="000000"/>
                </a:solidFill>
                <a:latin typeface="Arial"/>
                <a:ea typeface="Arial"/>
                <a:cs typeface="Arial"/>
                <a:sym typeface="Arial"/>
              </a:rPr>
              <a:t>5</a:t>
            </a:r>
            <a:r>
              <a:rPr lang="ja-JP" altLang="en-US" sz="1200" b="0" i="0" u="none" strike="noStrike" cap="none" dirty="0">
                <a:solidFill>
                  <a:srgbClr val="000000"/>
                </a:solidFill>
                <a:latin typeface="Arial"/>
                <a:ea typeface="Arial"/>
                <a:cs typeface="Arial"/>
                <a:sym typeface="Arial"/>
              </a:rPr>
              <a:t>日（日）</a:t>
            </a:r>
            <a:endParaRPr sz="1200" b="0" i="0" u="none" strike="noStrike" cap="none" dirty="0">
              <a:solidFill>
                <a:srgbClr val="000000"/>
              </a:solidFill>
              <a:latin typeface="Arial"/>
              <a:ea typeface="Arial"/>
              <a:cs typeface="Arial"/>
              <a:sym typeface="Arial"/>
            </a:endParaRPr>
          </a:p>
        </p:txBody>
      </p:sp>
      <p:sp>
        <p:nvSpPr>
          <p:cNvPr id="3" name="Google Shape;59;p2">
            <a:extLst>
              <a:ext uri="{FF2B5EF4-FFF2-40B4-BE49-F238E27FC236}">
                <a16:creationId xmlns:a16="http://schemas.microsoft.com/office/drawing/2014/main" id="{8AA6F959-0F9F-1863-60B4-1647484E8415}"/>
              </a:ext>
            </a:extLst>
          </p:cNvPr>
          <p:cNvSpPr txBox="1"/>
          <p:nvPr/>
        </p:nvSpPr>
        <p:spPr>
          <a:xfrm>
            <a:off x="3001757" y="3807554"/>
            <a:ext cx="3615600" cy="739603"/>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altLang="ja-JP" sz="2000" i="0" u="none" strike="noStrike" cap="none" dirty="0">
                <a:solidFill>
                  <a:srgbClr val="000000"/>
                </a:solidFill>
                <a:latin typeface="Arial"/>
                <a:ea typeface="Arial"/>
                <a:cs typeface="Arial"/>
                <a:sym typeface="Arial"/>
              </a:rPr>
              <a:t>NPO</a:t>
            </a:r>
            <a:r>
              <a:rPr lang="ja-JP" altLang="en-US" sz="2000" i="0" u="none" strike="noStrike" cap="none" dirty="0">
                <a:solidFill>
                  <a:srgbClr val="000000"/>
                </a:solidFill>
                <a:latin typeface="Arial"/>
                <a:ea typeface="Arial"/>
                <a:cs typeface="Arial"/>
                <a:sym typeface="Arial"/>
              </a:rPr>
              <a:t>法人</a:t>
            </a:r>
            <a:r>
              <a:rPr lang="en-US" altLang="ja-JP" sz="2000" i="0" u="none" strike="noStrike" cap="none" dirty="0">
                <a:solidFill>
                  <a:srgbClr val="000000"/>
                </a:solidFill>
                <a:latin typeface="Arial"/>
                <a:ea typeface="Arial"/>
                <a:cs typeface="Arial"/>
                <a:sym typeface="Arial"/>
              </a:rPr>
              <a:t>CoCoTELI</a:t>
            </a:r>
            <a:r>
              <a:rPr lang="ja-JP" altLang="en-US" sz="2000" i="0" u="none" strike="noStrike" cap="none" dirty="0">
                <a:solidFill>
                  <a:srgbClr val="000000"/>
                </a:solidFill>
                <a:latin typeface="Arial"/>
                <a:ea typeface="Arial"/>
                <a:cs typeface="Arial"/>
                <a:sym typeface="Arial"/>
              </a:rPr>
              <a:t>　理事長</a:t>
            </a:r>
            <a:r>
              <a:rPr lang="ja" sz="2000" i="0" u="none" strike="noStrike" cap="none" dirty="0">
                <a:solidFill>
                  <a:srgbClr val="000000"/>
                </a:solidFill>
                <a:latin typeface="Arial"/>
                <a:ea typeface="Arial"/>
                <a:cs typeface="Arial"/>
                <a:sym typeface="Arial"/>
              </a:rPr>
              <a:t>平井</a:t>
            </a:r>
            <a:r>
              <a:rPr lang="ja-JP" altLang="en-US" sz="2000" i="0" u="none" strike="noStrike" cap="none" dirty="0">
                <a:solidFill>
                  <a:srgbClr val="000000"/>
                </a:solidFill>
                <a:latin typeface="Arial"/>
                <a:ea typeface="Arial"/>
                <a:cs typeface="Arial"/>
                <a:sym typeface="Arial"/>
              </a:rPr>
              <a:t>　</a:t>
            </a:r>
            <a:r>
              <a:rPr lang="ja" sz="2000" i="0" u="none" strike="noStrike" cap="none" dirty="0">
                <a:solidFill>
                  <a:srgbClr val="000000"/>
                </a:solidFill>
                <a:latin typeface="Arial"/>
                <a:ea typeface="Arial"/>
                <a:cs typeface="Arial"/>
                <a:sym typeface="Arial"/>
              </a:rPr>
              <a:t>登威</a:t>
            </a:r>
            <a:endParaRPr sz="2000" i="0" u="none" strike="noStrike" cap="none" dirty="0">
              <a:solidFill>
                <a:srgbClr val="000000"/>
              </a:solidFill>
              <a:latin typeface="Arial"/>
              <a:ea typeface="Arial"/>
              <a:cs typeface="Arial"/>
              <a:sym typeface="Arial"/>
            </a:endParaRPr>
          </a:p>
        </p:txBody>
      </p:sp>
      <p:sp>
        <p:nvSpPr>
          <p:cNvPr id="4" name="スライド番号プレースホルダー 3">
            <a:extLst>
              <a:ext uri="{FF2B5EF4-FFF2-40B4-BE49-F238E27FC236}">
                <a16:creationId xmlns:a16="http://schemas.microsoft.com/office/drawing/2014/main" id="{B693A2E1-503E-C2BB-C483-8A3FF405FA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a:t>
            </a:fld>
            <a:endParaRPr lang="ja"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図 42">
            <a:extLst>
              <a:ext uri="{FF2B5EF4-FFF2-40B4-BE49-F238E27FC236}">
                <a16:creationId xmlns:a16="http://schemas.microsoft.com/office/drawing/2014/main" id="{E258831A-58D4-9998-AA21-33D39FFFA4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8684" y="941494"/>
            <a:ext cx="3903505" cy="2131484"/>
          </a:xfrm>
          <a:prstGeom prst="rect">
            <a:avLst/>
          </a:prstGeom>
        </p:spPr>
      </p:pic>
      <p:sp>
        <p:nvSpPr>
          <p:cNvPr id="2" name="AutoShape 2"/>
          <p:cNvSpPr/>
          <p:nvPr/>
        </p:nvSpPr>
        <p:spPr>
          <a:xfrm>
            <a:off x="418745" y="831939"/>
            <a:ext cx="3348123" cy="0"/>
          </a:xfrm>
          <a:prstGeom prst="line">
            <a:avLst/>
          </a:prstGeom>
          <a:ln w="38100" cap="flat">
            <a:solidFill>
              <a:srgbClr val="4C4948"/>
            </a:solidFill>
            <a:prstDash val="solid"/>
            <a:headEnd type="none" w="sm" len="sm"/>
            <a:tailEnd type="none" w="sm" len="sm"/>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grpSp>
        <p:nvGrpSpPr>
          <p:cNvPr id="3" name="Group 3"/>
          <p:cNvGrpSpPr/>
          <p:nvPr/>
        </p:nvGrpSpPr>
        <p:grpSpPr>
          <a:xfrm>
            <a:off x="418746" y="957874"/>
            <a:ext cx="768458" cy="502212"/>
            <a:chOff x="0" y="-28824"/>
            <a:chExt cx="404785" cy="264539"/>
          </a:xfrm>
        </p:grpSpPr>
        <p:sp>
          <p:nvSpPr>
            <p:cNvPr id="4" name="Freeform 4"/>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5" name="TextBox 5"/>
            <p:cNvSpPr txBox="1"/>
            <p:nvPr/>
          </p:nvSpPr>
          <p:spPr>
            <a:xfrm>
              <a:off x="0" y="-28824"/>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団体名</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6" name="Group 6"/>
          <p:cNvGrpSpPr/>
          <p:nvPr/>
        </p:nvGrpSpPr>
        <p:grpSpPr>
          <a:xfrm>
            <a:off x="412853" y="1387995"/>
            <a:ext cx="774351" cy="502212"/>
            <a:chOff x="-3104" y="-31990"/>
            <a:chExt cx="407889" cy="264539"/>
          </a:xfrm>
        </p:grpSpPr>
        <p:sp>
          <p:nvSpPr>
            <p:cNvPr id="7" name="Freeform 7"/>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8" name="TextBox 8"/>
            <p:cNvSpPr txBox="1"/>
            <p:nvPr/>
          </p:nvSpPr>
          <p:spPr>
            <a:xfrm>
              <a:off x="-3104" y="-31990"/>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設立</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9" name="Group 9"/>
          <p:cNvGrpSpPr/>
          <p:nvPr/>
        </p:nvGrpSpPr>
        <p:grpSpPr>
          <a:xfrm>
            <a:off x="418746" y="1821316"/>
            <a:ext cx="768458" cy="502212"/>
            <a:chOff x="0" y="-33471"/>
            <a:chExt cx="404785" cy="264539"/>
          </a:xfrm>
        </p:grpSpPr>
        <p:sp>
          <p:nvSpPr>
            <p:cNvPr id="10" name="Freeform 10"/>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11" name="TextBox 11"/>
            <p:cNvSpPr txBox="1"/>
            <p:nvPr/>
          </p:nvSpPr>
          <p:spPr>
            <a:xfrm>
              <a:off x="0" y="-33471"/>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代表者</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12" name="Group 12"/>
          <p:cNvGrpSpPr/>
          <p:nvPr/>
        </p:nvGrpSpPr>
        <p:grpSpPr>
          <a:xfrm>
            <a:off x="418746" y="2255983"/>
            <a:ext cx="768458" cy="502212"/>
            <a:chOff x="0" y="-34242"/>
            <a:chExt cx="404785" cy="264539"/>
          </a:xfrm>
        </p:grpSpPr>
        <p:sp>
          <p:nvSpPr>
            <p:cNvPr id="13" name="Freeform 13"/>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14" name="TextBox 14"/>
            <p:cNvSpPr txBox="1"/>
            <p:nvPr/>
          </p:nvSpPr>
          <p:spPr>
            <a:xfrm>
              <a:off x="0" y="-34242"/>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スタッフ数</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15" name="Group 15"/>
          <p:cNvGrpSpPr/>
          <p:nvPr/>
        </p:nvGrpSpPr>
        <p:grpSpPr>
          <a:xfrm>
            <a:off x="418746" y="2692255"/>
            <a:ext cx="768458" cy="502212"/>
            <a:chOff x="0" y="-34168"/>
            <a:chExt cx="404785" cy="264539"/>
          </a:xfrm>
        </p:grpSpPr>
        <p:sp>
          <p:nvSpPr>
            <p:cNvPr id="16" name="Freeform 16"/>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17" name="TextBox 17"/>
            <p:cNvSpPr txBox="1"/>
            <p:nvPr/>
          </p:nvSpPr>
          <p:spPr>
            <a:xfrm>
              <a:off x="0" y="-34168"/>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所在地</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18" name="Group 18"/>
          <p:cNvGrpSpPr/>
          <p:nvPr/>
        </p:nvGrpSpPr>
        <p:grpSpPr>
          <a:xfrm>
            <a:off x="418746" y="3132879"/>
            <a:ext cx="768458" cy="502212"/>
            <a:chOff x="0" y="-31802"/>
            <a:chExt cx="404785" cy="264539"/>
          </a:xfrm>
        </p:grpSpPr>
        <p:sp>
          <p:nvSpPr>
            <p:cNvPr id="19" name="Freeform 19"/>
            <p:cNvSpPr/>
            <p:nvPr/>
          </p:nvSpPr>
          <p:spPr>
            <a:xfrm>
              <a:off x="0" y="0"/>
              <a:ext cx="404785" cy="188339"/>
            </a:xfrm>
            <a:custGeom>
              <a:avLst/>
              <a:gdLst/>
              <a:ahLst/>
              <a:cxnLst/>
              <a:rect l="l" t="t" r="r" b="b"/>
              <a:pathLst>
                <a:path w="404785" h="188339">
                  <a:moveTo>
                    <a:pt x="0" y="0"/>
                  </a:moveTo>
                  <a:lnTo>
                    <a:pt x="404785" y="0"/>
                  </a:lnTo>
                  <a:lnTo>
                    <a:pt x="404785" y="188339"/>
                  </a:lnTo>
                  <a:lnTo>
                    <a:pt x="0" y="188339"/>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20" name="TextBox 20"/>
            <p:cNvSpPr txBox="1"/>
            <p:nvPr/>
          </p:nvSpPr>
          <p:spPr>
            <a:xfrm>
              <a:off x="0" y="-31802"/>
              <a:ext cx="404785" cy="264539"/>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49"/>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連絡先</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grpSp>
        <p:nvGrpSpPr>
          <p:cNvPr id="21" name="Group 21"/>
          <p:cNvGrpSpPr/>
          <p:nvPr/>
        </p:nvGrpSpPr>
        <p:grpSpPr>
          <a:xfrm>
            <a:off x="412853" y="3610895"/>
            <a:ext cx="774351" cy="508442"/>
            <a:chOff x="-3104" y="-9740"/>
            <a:chExt cx="407889" cy="267821"/>
          </a:xfrm>
        </p:grpSpPr>
        <p:sp>
          <p:nvSpPr>
            <p:cNvPr id="22" name="Freeform 22"/>
            <p:cNvSpPr/>
            <p:nvPr/>
          </p:nvSpPr>
          <p:spPr>
            <a:xfrm>
              <a:off x="0" y="0"/>
              <a:ext cx="404785" cy="248771"/>
            </a:xfrm>
            <a:custGeom>
              <a:avLst/>
              <a:gdLst/>
              <a:ahLst/>
              <a:cxnLst/>
              <a:rect l="l" t="t" r="r" b="b"/>
              <a:pathLst>
                <a:path w="404785" h="248771">
                  <a:moveTo>
                    <a:pt x="0" y="0"/>
                  </a:moveTo>
                  <a:lnTo>
                    <a:pt x="404785" y="0"/>
                  </a:lnTo>
                  <a:lnTo>
                    <a:pt x="404785" y="248771"/>
                  </a:lnTo>
                  <a:lnTo>
                    <a:pt x="0" y="248771"/>
                  </a:lnTo>
                  <a:close/>
                </a:path>
              </a:pathLst>
            </a:custGeom>
            <a:solidFill>
              <a:srgbClr val="FEB389"/>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b="1">
                <a:latin typeface="Arial" panose="020B0604020202020204" pitchFamily="34" charset="0"/>
                <a:cs typeface="Arial" panose="020B0604020202020204" pitchFamily="34" charset="0"/>
              </a:endParaRPr>
            </a:p>
          </p:txBody>
        </p:sp>
        <p:sp>
          <p:nvSpPr>
            <p:cNvPr id="23" name="TextBox 23"/>
            <p:cNvSpPr txBox="1"/>
            <p:nvPr/>
          </p:nvSpPr>
          <p:spPr>
            <a:xfrm>
              <a:off x="-3104" y="-9740"/>
              <a:ext cx="404785" cy="267821"/>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173"/>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主な</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a:p>
              <a:pPr algn="ctr">
                <a:lnSpc>
                  <a:spcPts val="1173"/>
                </a:lnSpc>
              </a:pPr>
              <a:r>
                <a:rPr lang="en-US" sz="969" b="1" dirty="0" err="1">
                  <a:solidFill>
                    <a:srgbClr val="000000"/>
                  </a:solidFill>
                  <a:latin typeface="Arial" panose="020B0604020202020204" pitchFamily="34" charset="0"/>
                  <a:ea typeface="Arial Bold"/>
                  <a:cs typeface="Arial" panose="020B0604020202020204" pitchFamily="34" charset="0"/>
                  <a:sym typeface="Arial Bold"/>
                </a:rPr>
                <a:t>事業内容</a:t>
              </a:r>
              <a:endParaRPr lang="en-US" sz="969" b="1" dirty="0">
                <a:solidFill>
                  <a:srgbClr val="000000"/>
                </a:solidFill>
                <a:latin typeface="Arial" panose="020B0604020202020204" pitchFamily="34" charset="0"/>
                <a:ea typeface="Arial Bold"/>
                <a:cs typeface="Arial" panose="020B0604020202020204" pitchFamily="34" charset="0"/>
                <a:sym typeface="Arial Bold"/>
              </a:endParaRPr>
            </a:p>
          </p:txBody>
        </p:sp>
      </p:grpSp>
      <p:sp>
        <p:nvSpPr>
          <p:cNvPr id="24" name="AutoShape 24"/>
          <p:cNvSpPr/>
          <p:nvPr/>
        </p:nvSpPr>
        <p:spPr>
          <a:xfrm>
            <a:off x="4701414" y="831939"/>
            <a:ext cx="3900775" cy="0"/>
          </a:xfrm>
          <a:prstGeom prst="line">
            <a:avLst/>
          </a:prstGeom>
          <a:ln w="38100" cap="flat">
            <a:solidFill>
              <a:srgbClr val="4C4948"/>
            </a:solidFill>
            <a:prstDash val="solid"/>
            <a:headEnd type="none" w="sm" len="sm"/>
            <a:tailEnd type="none" w="sm" len="sm"/>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a:p>
        </p:txBody>
      </p:sp>
      <p:sp>
        <p:nvSpPr>
          <p:cNvPr id="26" name="TextBox 26"/>
          <p:cNvSpPr txBox="1"/>
          <p:nvPr/>
        </p:nvSpPr>
        <p:spPr>
          <a:xfrm>
            <a:off x="418745" y="410869"/>
            <a:ext cx="1536917" cy="330475"/>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2835"/>
              </a:lnSpc>
            </a:pPr>
            <a:r>
              <a:rPr lang="en-US" sz="2025" b="1">
                <a:solidFill>
                  <a:srgbClr val="4C4948">
                    <a:alpha val="74902"/>
                  </a:srgbClr>
                </a:solidFill>
                <a:latin typeface="Arial" panose="020B0604020202020204" pitchFamily="34" charset="0"/>
                <a:ea typeface="Arial Bold"/>
                <a:cs typeface="Arial" panose="020B0604020202020204" pitchFamily="34" charset="0"/>
                <a:sym typeface="Arial Bold"/>
              </a:rPr>
              <a:t>団体概要</a:t>
            </a:r>
          </a:p>
        </p:txBody>
      </p:sp>
      <p:sp>
        <p:nvSpPr>
          <p:cNvPr id="27" name="TextBox 27"/>
          <p:cNvSpPr txBox="1"/>
          <p:nvPr/>
        </p:nvSpPr>
        <p:spPr>
          <a:xfrm>
            <a:off x="1340478" y="2404196"/>
            <a:ext cx="2717173" cy="196913"/>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680"/>
              </a:lnSpc>
            </a:pPr>
            <a:r>
              <a:rPr lang="en-US" sz="1200" b="1" dirty="0">
                <a:solidFill>
                  <a:srgbClr val="545454"/>
                </a:solidFill>
                <a:latin typeface="Arial" panose="020B0604020202020204" pitchFamily="34" charset="0"/>
                <a:ea typeface="Arial Bold"/>
                <a:cs typeface="Arial" panose="020B0604020202020204" pitchFamily="34" charset="0"/>
                <a:sym typeface="Arial Bold"/>
              </a:rPr>
              <a:t>7人（フルタイム3名、業務委託含む）</a:t>
            </a:r>
          </a:p>
        </p:txBody>
      </p:sp>
      <p:grpSp>
        <p:nvGrpSpPr>
          <p:cNvPr id="28" name="Group 28"/>
          <p:cNvGrpSpPr/>
          <p:nvPr/>
        </p:nvGrpSpPr>
        <p:grpSpPr>
          <a:xfrm>
            <a:off x="418746" y="4281489"/>
            <a:ext cx="8210905" cy="695323"/>
            <a:chOff x="0" y="0"/>
            <a:chExt cx="14597164" cy="1236130"/>
          </a:xfrm>
        </p:grpSpPr>
        <p:grpSp>
          <p:nvGrpSpPr>
            <p:cNvPr id="29" name="Group 29"/>
            <p:cNvGrpSpPr/>
            <p:nvPr/>
          </p:nvGrpSpPr>
          <p:grpSpPr>
            <a:xfrm>
              <a:off x="0" y="0"/>
              <a:ext cx="14597164" cy="1236130"/>
              <a:chOff x="0" y="0"/>
              <a:chExt cx="4325086" cy="366261"/>
            </a:xfrm>
          </p:grpSpPr>
          <p:sp>
            <p:nvSpPr>
              <p:cNvPr id="30" name="Freeform 30"/>
              <p:cNvSpPr/>
              <p:nvPr/>
            </p:nvSpPr>
            <p:spPr>
              <a:xfrm>
                <a:off x="0" y="0"/>
                <a:ext cx="4325086" cy="366261"/>
              </a:xfrm>
              <a:custGeom>
                <a:avLst/>
                <a:gdLst/>
                <a:ahLst/>
                <a:cxnLst/>
                <a:rect l="l" t="t" r="r" b="b"/>
                <a:pathLst>
                  <a:path w="4325086" h="366261">
                    <a:moveTo>
                      <a:pt x="0" y="0"/>
                    </a:moveTo>
                    <a:lnTo>
                      <a:pt x="4325086" y="0"/>
                    </a:lnTo>
                    <a:lnTo>
                      <a:pt x="4325086" y="366261"/>
                    </a:lnTo>
                    <a:lnTo>
                      <a:pt x="0" y="366261"/>
                    </a:lnTo>
                    <a:close/>
                  </a:path>
                </a:pathLst>
              </a:custGeom>
              <a:solidFill>
                <a:srgbClr val="FEB389">
                  <a:alpha val="20784"/>
                </a:srgbClr>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ja-JP" altLang="en-US" sz="1013"/>
              </a:p>
            </p:txBody>
          </p:sp>
          <p:sp>
            <p:nvSpPr>
              <p:cNvPr id="31" name="TextBox 31"/>
              <p:cNvSpPr txBox="1"/>
              <p:nvPr/>
            </p:nvSpPr>
            <p:spPr>
              <a:xfrm>
                <a:off x="0" y="-171450"/>
                <a:ext cx="4325086" cy="537711"/>
              </a:xfrm>
              <a:prstGeom prst="rect">
                <a:avLst/>
              </a:prstGeom>
            </p:spPr>
            <p:txBody>
              <a:bodyPr lIns="38100" tIns="38100" rIns="38100" bIns="381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2588"/>
                  </a:lnSpc>
                </a:pPr>
                <a:endParaRPr sz="1013"/>
              </a:p>
            </p:txBody>
          </p:sp>
        </p:grpSp>
        <p:sp>
          <p:nvSpPr>
            <p:cNvPr id="32" name="TextBox 32"/>
            <p:cNvSpPr txBox="1"/>
            <p:nvPr/>
          </p:nvSpPr>
          <p:spPr>
            <a:xfrm>
              <a:off x="683074" y="101600"/>
              <a:ext cx="13655254" cy="1001606"/>
            </a:xfrm>
            <a:prstGeom prst="rect">
              <a:avLst/>
            </a:prstGeom>
          </p:spPr>
          <p:txBody>
            <a:bodyPr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2280"/>
                </a:lnSpc>
              </a:pPr>
              <a:r>
                <a:rPr lang="en-US" sz="1425" b="1" dirty="0">
                  <a:solidFill>
                    <a:srgbClr val="000000"/>
                  </a:solidFill>
                  <a:latin typeface="Arial" panose="020B0604020202020204" pitchFamily="34" charset="0"/>
                  <a:ea typeface="Arial MT Pro Bold"/>
                  <a:cs typeface="Arial" panose="020B0604020202020204" pitchFamily="34" charset="0"/>
                  <a:sym typeface="Arial MT Pro Bold"/>
                </a:rPr>
                <a:t>Vision　　　　</a:t>
              </a:r>
              <a:r>
                <a:rPr lang="en-US" sz="1425" b="1" dirty="0" err="1">
                  <a:solidFill>
                    <a:srgbClr val="000000"/>
                  </a:solidFill>
                  <a:latin typeface="Arial" panose="020B0604020202020204" pitchFamily="34" charset="0"/>
                  <a:ea typeface="Arial MT Pro Bold"/>
                  <a:cs typeface="Arial" panose="020B0604020202020204" pitchFamily="34" charset="0"/>
                  <a:sym typeface="Arial MT Pro Bold"/>
                </a:rPr>
                <a:t>精神疾患のある本人もその家族も生きやすい社会の実現</a:t>
              </a:r>
              <a:endParaRPr lang="en-US" sz="1425" b="1" dirty="0">
                <a:solidFill>
                  <a:srgbClr val="000000"/>
                </a:solidFill>
                <a:latin typeface="Arial" panose="020B0604020202020204" pitchFamily="34" charset="0"/>
                <a:ea typeface="Arial MT Pro Bold"/>
                <a:cs typeface="Arial" panose="020B0604020202020204" pitchFamily="34" charset="0"/>
                <a:sym typeface="Arial MT Pro Bold"/>
              </a:endParaRPr>
            </a:p>
            <a:p>
              <a:pPr algn="l">
                <a:lnSpc>
                  <a:spcPts val="2280"/>
                </a:lnSpc>
              </a:pPr>
              <a:r>
                <a:rPr lang="en-US" sz="1425" b="1" dirty="0">
                  <a:solidFill>
                    <a:srgbClr val="000000"/>
                  </a:solidFill>
                  <a:latin typeface="Arial" panose="020B0604020202020204" pitchFamily="34" charset="0"/>
                  <a:ea typeface="Arial MT Pro Bold"/>
                  <a:cs typeface="Arial" panose="020B0604020202020204" pitchFamily="34" charset="0"/>
                  <a:sym typeface="Arial MT Pro Bold"/>
                </a:rPr>
                <a:t>Mission　　　 </a:t>
              </a:r>
              <a:r>
                <a:rPr lang="en-US" sz="1425" b="1" dirty="0" err="1">
                  <a:solidFill>
                    <a:srgbClr val="000000"/>
                  </a:solidFill>
                  <a:latin typeface="Arial" panose="020B0604020202020204" pitchFamily="34" charset="0"/>
                  <a:ea typeface="Arial MT Pro Bold"/>
                  <a:cs typeface="Arial" panose="020B0604020202020204" pitchFamily="34" charset="0"/>
                  <a:sym typeface="Arial MT Pro Bold"/>
                </a:rPr>
                <a:t>精神疾患の親をもつ子ども・若者支援の土壌をつくる</a:t>
              </a:r>
              <a:endParaRPr lang="en-US" sz="1425" b="1" dirty="0">
                <a:solidFill>
                  <a:srgbClr val="000000"/>
                </a:solidFill>
                <a:latin typeface="Arial" panose="020B0604020202020204" pitchFamily="34" charset="0"/>
                <a:ea typeface="Arial MT Pro Bold"/>
                <a:cs typeface="Arial" panose="020B0604020202020204" pitchFamily="34" charset="0"/>
                <a:sym typeface="Arial MT Pro Bold"/>
              </a:endParaRPr>
            </a:p>
          </p:txBody>
        </p:sp>
      </p:grpSp>
      <p:sp>
        <p:nvSpPr>
          <p:cNvPr id="33" name="TextBox 33"/>
          <p:cNvSpPr txBox="1"/>
          <p:nvPr/>
        </p:nvSpPr>
        <p:spPr>
          <a:xfrm>
            <a:off x="1340478" y="1970613"/>
            <a:ext cx="945523" cy="196913"/>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680"/>
              </a:lnSpc>
            </a:pPr>
            <a:r>
              <a:rPr lang="en-US" sz="1200" b="1" dirty="0">
                <a:solidFill>
                  <a:srgbClr val="545454"/>
                </a:solidFill>
                <a:latin typeface="Arial" panose="020B0604020202020204" pitchFamily="34" charset="0"/>
                <a:ea typeface="Arial Bold"/>
                <a:cs typeface="Arial" panose="020B0604020202020204" pitchFamily="34" charset="0"/>
                <a:sym typeface="Arial Bold"/>
              </a:rPr>
              <a:t>平井 登威</a:t>
            </a:r>
          </a:p>
        </p:txBody>
      </p:sp>
      <p:sp>
        <p:nvSpPr>
          <p:cNvPr id="34" name="TextBox 34"/>
          <p:cNvSpPr txBox="1"/>
          <p:nvPr/>
        </p:nvSpPr>
        <p:spPr>
          <a:xfrm>
            <a:off x="1340478" y="1453563"/>
            <a:ext cx="1871080" cy="365869"/>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470"/>
              </a:lnSpc>
            </a:pPr>
            <a:r>
              <a:rPr lang="en-US" sz="1050" b="1" dirty="0" err="1">
                <a:solidFill>
                  <a:srgbClr val="545454"/>
                </a:solidFill>
                <a:latin typeface="Arial" panose="020B0604020202020204" pitchFamily="34" charset="0"/>
                <a:ea typeface="Arial Bold"/>
                <a:cs typeface="Arial" panose="020B0604020202020204" pitchFamily="34" charset="0"/>
                <a:sym typeface="Arial Bold"/>
              </a:rPr>
              <a:t>学生団体</a:t>
            </a:r>
            <a:r>
              <a:rPr lang="en-US" sz="1050" b="1" dirty="0">
                <a:solidFill>
                  <a:srgbClr val="545454"/>
                </a:solidFill>
                <a:latin typeface="Arial" panose="020B0604020202020204" pitchFamily="34" charset="0"/>
                <a:ea typeface="Arial Bold"/>
                <a:cs typeface="Arial" panose="020B0604020202020204" pitchFamily="34" charset="0"/>
                <a:sym typeface="Arial Bold"/>
              </a:rPr>
              <a:t>　：2020年12月</a:t>
            </a:r>
          </a:p>
          <a:p>
            <a:pPr algn="l">
              <a:lnSpc>
                <a:spcPts val="1470"/>
              </a:lnSpc>
            </a:pPr>
            <a:r>
              <a:rPr lang="en-US" sz="1050" b="1" dirty="0">
                <a:solidFill>
                  <a:srgbClr val="545454"/>
                </a:solidFill>
                <a:latin typeface="Arial" panose="020B0604020202020204" pitchFamily="34" charset="0"/>
                <a:ea typeface="Arial Bold"/>
                <a:cs typeface="Arial" panose="020B0604020202020204" pitchFamily="34" charset="0"/>
                <a:sym typeface="Arial Bold"/>
              </a:rPr>
              <a:t>NPO法人化：2023年5月</a:t>
            </a:r>
          </a:p>
        </p:txBody>
      </p:sp>
      <p:sp>
        <p:nvSpPr>
          <p:cNvPr id="35" name="TextBox 35"/>
          <p:cNvSpPr txBox="1"/>
          <p:nvPr/>
        </p:nvSpPr>
        <p:spPr>
          <a:xfrm>
            <a:off x="1340477" y="1112044"/>
            <a:ext cx="2048872" cy="196913"/>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680"/>
              </a:lnSpc>
            </a:pPr>
            <a:r>
              <a:rPr lang="en-US" sz="1200" b="1" dirty="0" err="1">
                <a:solidFill>
                  <a:srgbClr val="545454"/>
                </a:solidFill>
                <a:latin typeface="Arial"/>
                <a:ea typeface="Arial Bold"/>
                <a:cs typeface="Arial"/>
                <a:sym typeface="Arial Bold"/>
              </a:rPr>
              <a:t>NPO法人CoCoTELI</a:t>
            </a:r>
            <a:endParaRPr lang="en-US" sz="1200" b="1" dirty="0" err="1">
              <a:solidFill>
                <a:srgbClr val="545454"/>
              </a:solidFill>
              <a:latin typeface="Arial"/>
              <a:ea typeface="Arial Bold"/>
              <a:cs typeface="Arial"/>
            </a:endParaRPr>
          </a:p>
        </p:txBody>
      </p:sp>
      <p:sp>
        <p:nvSpPr>
          <p:cNvPr id="36" name="TextBox 36"/>
          <p:cNvSpPr txBox="1"/>
          <p:nvPr/>
        </p:nvSpPr>
        <p:spPr>
          <a:xfrm>
            <a:off x="1340478" y="2757121"/>
            <a:ext cx="2145673" cy="365822"/>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470"/>
              </a:lnSpc>
            </a:pPr>
            <a:r>
              <a:rPr lang="en-US" sz="1050" b="1" dirty="0">
                <a:solidFill>
                  <a:srgbClr val="545454"/>
                </a:solidFill>
                <a:latin typeface="Arial" panose="020B0604020202020204" pitchFamily="34" charset="0"/>
                <a:ea typeface="Arial Bold"/>
                <a:cs typeface="Arial" panose="020B0604020202020204" pitchFamily="34" charset="0"/>
                <a:sym typeface="Arial Bold"/>
              </a:rPr>
              <a:t>〒541-0046 </a:t>
            </a:r>
            <a:r>
              <a:rPr lang="en-US" sz="1050" b="1" dirty="0" err="1">
                <a:solidFill>
                  <a:srgbClr val="545454"/>
                </a:solidFill>
                <a:latin typeface="Arial" panose="020B0604020202020204" pitchFamily="34" charset="0"/>
                <a:ea typeface="Arial Bold"/>
                <a:cs typeface="Arial" panose="020B0604020202020204" pitchFamily="34" charset="0"/>
                <a:sym typeface="Arial Bold"/>
              </a:rPr>
              <a:t>大阪府大阪市中央区</a:t>
            </a:r>
            <a:endParaRPr lang="en-US" sz="1050" b="1" dirty="0">
              <a:solidFill>
                <a:srgbClr val="545454"/>
              </a:solidFill>
              <a:latin typeface="Arial" panose="020B0604020202020204" pitchFamily="34" charset="0"/>
              <a:ea typeface="Arial Bold"/>
              <a:cs typeface="Arial" panose="020B0604020202020204" pitchFamily="34" charset="0"/>
              <a:sym typeface="Arial Bold"/>
            </a:endParaRPr>
          </a:p>
          <a:p>
            <a:pPr algn="l">
              <a:lnSpc>
                <a:spcPts val="1470"/>
              </a:lnSpc>
            </a:pPr>
            <a:r>
              <a:rPr lang="en-US" sz="1050" b="1" dirty="0">
                <a:solidFill>
                  <a:srgbClr val="545454"/>
                </a:solidFill>
                <a:latin typeface="Arial" panose="020B0604020202020204" pitchFamily="34" charset="0"/>
                <a:ea typeface="Arial Bold"/>
                <a:cs typeface="Arial" panose="020B0604020202020204" pitchFamily="34" charset="0"/>
                <a:sym typeface="Arial Bold"/>
              </a:rPr>
              <a:t>平野町1-7-1 堺筋高橋ビル5階B-506</a:t>
            </a:r>
          </a:p>
        </p:txBody>
      </p:sp>
      <p:sp>
        <p:nvSpPr>
          <p:cNvPr id="37" name="TextBox 37"/>
          <p:cNvSpPr txBox="1"/>
          <p:nvPr/>
        </p:nvSpPr>
        <p:spPr>
          <a:xfrm>
            <a:off x="1340478" y="3284516"/>
            <a:ext cx="1695979" cy="198581"/>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680"/>
              </a:lnSpc>
            </a:pPr>
            <a:r>
              <a:rPr lang="en-US" sz="1200" b="1" dirty="0" err="1">
                <a:solidFill>
                  <a:srgbClr val="545454"/>
                </a:solidFill>
                <a:latin typeface="Arial" panose="020B0604020202020204" pitchFamily="34" charset="0"/>
                <a:ea typeface="Arial Bold"/>
                <a:cs typeface="Arial" panose="020B0604020202020204" pitchFamily="34" charset="0"/>
                <a:sym typeface="Arial Bold"/>
              </a:rPr>
              <a:t>info@cocoteli.com</a:t>
            </a:r>
            <a:endParaRPr lang="en-US" sz="1200" b="1" dirty="0">
              <a:solidFill>
                <a:srgbClr val="545454"/>
              </a:solidFill>
              <a:latin typeface="Arial" panose="020B0604020202020204" pitchFamily="34" charset="0"/>
              <a:ea typeface="Arial Bold"/>
              <a:cs typeface="Arial" panose="020B0604020202020204" pitchFamily="34" charset="0"/>
              <a:sym typeface="Arial Bold"/>
            </a:endParaRPr>
          </a:p>
        </p:txBody>
      </p:sp>
      <p:sp>
        <p:nvSpPr>
          <p:cNvPr id="38" name="TextBox 38"/>
          <p:cNvSpPr txBox="1"/>
          <p:nvPr/>
        </p:nvSpPr>
        <p:spPr>
          <a:xfrm>
            <a:off x="1340478" y="3629386"/>
            <a:ext cx="2717173" cy="486442"/>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277"/>
              </a:lnSpc>
            </a:pPr>
            <a:r>
              <a:rPr lang="en-US" sz="975" b="1" dirty="0" err="1">
                <a:solidFill>
                  <a:srgbClr val="545454"/>
                </a:solidFill>
                <a:latin typeface="Arial" panose="020B0604020202020204" pitchFamily="34" charset="0"/>
                <a:ea typeface="Arial Bold"/>
                <a:cs typeface="Arial" panose="020B0604020202020204" pitchFamily="34" charset="0"/>
                <a:sym typeface="Arial Bold"/>
              </a:rPr>
              <a:t>精神疾患の親をもつ子ども・若者に対する</a:t>
            </a:r>
            <a:endParaRPr lang="en-US" sz="975" b="1" dirty="0">
              <a:solidFill>
                <a:srgbClr val="545454"/>
              </a:solidFill>
              <a:latin typeface="Arial" panose="020B0604020202020204" pitchFamily="34" charset="0"/>
              <a:ea typeface="Arial Bold"/>
              <a:cs typeface="Arial" panose="020B0604020202020204" pitchFamily="34" charset="0"/>
              <a:sym typeface="Arial Bold"/>
            </a:endParaRPr>
          </a:p>
          <a:p>
            <a:pPr algn="l">
              <a:lnSpc>
                <a:spcPts val="1277"/>
              </a:lnSpc>
            </a:pPr>
            <a:r>
              <a:rPr lang="en-US" sz="975" b="1" dirty="0">
                <a:solidFill>
                  <a:srgbClr val="545454"/>
                </a:solidFill>
                <a:latin typeface="Arial" panose="020B0604020202020204" pitchFamily="34" charset="0"/>
                <a:ea typeface="Arial Bold"/>
                <a:cs typeface="Arial" panose="020B0604020202020204" pitchFamily="34" charset="0"/>
                <a:sym typeface="Arial Bold"/>
              </a:rPr>
              <a:t>・</a:t>
            </a:r>
            <a:r>
              <a:rPr lang="en-US" sz="975" b="1" dirty="0" err="1">
                <a:solidFill>
                  <a:srgbClr val="545454"/>
                </a:solidFill>
                <a:latin typeface="Arial" panose="020B0604020202020204" pitchFamily="34" charset="0"/>
                <a:ea typeface="Arial Bold"/>
                <a:cs typeface="Arial" panose="020B0604020202020204" pitchFamily="34" charset="0"/>
                <a:sym typeface="Arial Bold"/>
              </a:rPr>
              <a:t>居場所づくり</a:t>
            </a:r>
            <a:endParaRPr lang="en-US" sz="975" b="1" dirty="0">
              <a:solidFill>
                <a:srgbClr val="545454"/>
              </a:solidFill>
              <a:latin typeface="Arial" panose="020B0604020202020204" pitchFamily="34" charset="0"/>
              <a:ea typeface="Arial Bold"/>
              <a:cs typeface="Arial" panose="020B0604020202020204" pitchFamily="34" charset="0"/>
              <a:sym typeface="Arial Bold"/>
            </a:endParaRPr>
          </a:p>
          <a:p>
            <a:pPr algn="l">
              <a:lnSpc>
                <a:spcPts val="1277"/>
              </a:lnSpc>
            </a:pPr>
            <a:r>
              <a:rPr lang="en-US" sz="975" b="1" dirty="0">
                <a:solidFill>
                  <a:srgbClr val="545454"/>
                </a:solidFill>
                <a:latin typeface="Arial" panose="020B0604020202020204" pitchFamily="34" charset="0"/>
                <a:ea typeface="Arial Bold"/>
                <a:cs typeface="Arial" panose="020B0604020202020204" pitchFamily="34" charset="0"/>
                <a:sym typeface="Arial Bold"/>
              </a:rPr>
              <a:t>・</a:t>
            </a:r>
            <a:r>
              <a:rPr lang="en-US" sz="975" b="1" dirty="0" err="1">
                <a:solidFill>
                  <a:srgbClr val="545454"/>
                </a:solidFill>
                <a:latin typeface="Arial" panose="020B0604020202020204" pitchFamily="34" charset="0"/>
                <a:ea typeface="Arial Bold"/>
                <a:cs typeface="Arial" panose="020B0604020202020204" pitchFamily="34" charset="0"/>
                <a:sym typeface="Arial Bold"/>
              </a:rPr>
              <a:t>相談支援</a:t>
            </a:r>
            <a:endParaRPr lang="en-US" sz="975" b="1" dirty="0">
              <a:solidFill>
                <a:srgbClr val="545454"/>
              </a:solidFill>
              <a:latin typeface="Arial" panose="020B0604020202020204" pitchFamily="34" charset="0"/>
              <a:ea typeface="Arial Bold"/>
              <a:cs typeface="Arial" panose="020B0604020202020204" pitchFamily="34" charset="0"/>
              <a:sym typeface="Arial Bold"/>
            </a:endParaRPr>
          </a:p>
        </p:txBody>
      </p:sp>
      <p:sp>
        <p:nvSpPr>
          <p:cNvPr id="39" name="TextBox 39"/>
          <p:cNvSpPr txBox="1"/>
          <p:nvPr/>
        </p:nvSpPr>
        <p:spPr>
          <a:xfrm>
            <a:off x="4701414" y="396582"/>
            <a:ext cx="2155161" cy="330475"/>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2835"/>
              </a:lnSpc>
            </a:pPr>
            <a:r>
              <a:rPr lang="en-US" sz="2025" b="1">
                <a:solidFill>
                  <a:srgbClr val="4C4948">
                    <a:alpha val="74902"/>
                  </a:srgbClr>
                </a:solidFill>
                <a:latin typeface="Arial" panose="020B0604020202020204" pitchFamily="34" charset="0"/>
                <a:ea typeface="Arial Bold"/>
                <a:cs typeface="Arial" panose="020B0604020202020204" pitchFamily="34" charset="0"/>
                <a:sym typeface="Arial Bold"/>
              </a:rPr>
              <a:t>取り組む課題</a:t>
            </a:r>
          </a:p>
        </p:txBody>
      </p:sp>
      <p:sp>
        <p:nvSpPr>
          <p:cNvPr id="41" name="正方形/長方形 40">
            <a:extLst>
              <a:ext uri="{FF2B5EF4-FFF2-40B4-BE49-F238E27FC236}">
                <a16:creationId xmlns:a16="http://schemas.microsoft.com/office/drawing/2014/main" id="{5C50E117-1323-B945-7448-D7F41DA02FC4}"/>
              </a:ext>
            </a:extLst>
          </p:cNvPr>
          <p:cNvSpPr/>
          <p:nvPr/>
        </p:nvSpPr>
        <p:spPr>
          <a:xfrm>
            <a:off x="4698695" y="3061193"/>
            <a:ext cx="3903494" cy="1101350"/>
          </a:xfrm>
          <a:prstGeom prst="rect">
            <a:avLst/>
          </a:prstGeom>
          <a:solidFill>
            <a:srgbClr val="E8E6E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 altLang="ja-JP" sz="500" dirty="0">
                <a:latin typeface="Arial"/>
                <a:cs typeface="Arial"/>
              </a:rPr>
              <a:t>※1</a:t>
            </a:r>
            <a:br>
              <a:rPr lang="en" altLang="ja-JP" sz="500" dirty="0">
                <a:latin typeface="Arial" panose="020B0604020202020204" pitchFamily="34" charset="0"/>
                <a:cs typeface="Arial" panose="020B0604020202020204" pitchFamily="34" charset="0"/>
              </a:rPr>
            </a:br>
            <a:r>
              <a:rPr lang="ja-JP" altLang="en" sz="500" dirty="0">
                <a:latin typeface="Arial"/>
                <a:cs typeface="Arial"/>
              </a:rPr>
              <a:t>・</a:t>
            </a:r>
            <a:r>
              <a:rPr lang="en" altLang="ja-JP" sz="500" dirty="0">
                <a:latin typeface="Arial"/>
                <a:cs typeface="Arial"/>
              </a:rPr>
              <a:t>Bassani DG, </a:t>
            </a:r>
            <a:r>
              <a:rPr lang="en" altLang="ja-JP" sz="500" dirty="0" err="1">
                <a:latin typeface="Arial"/>
                <a:cs typeface="Arial"/>
              </a:rPr>
              <a:t>Padoin</a:t>
            </a:r>
            <a:r>
              <a:rPr lang="en" altLang="ja-JP" sz="500" dirty="0">
                <a:latin typeface="Arial"/>
                <a:cs typeface="Arial"/>
              </a:rPr>
              <a:t> CV, Veldhuizen S. Counting children at risk: exploring a method to estimate the number of children exposed to parental mental illness using adult health survey data. Soc Psychiatry </a:t>
            </a:r>
            <a:r>
              <a:rPr lang="en" altLang="ja-JP" sz="500" dirty="0" err="1">
                <a:latin typeface="Arial"/>
                <a:cs typeface="Arial"/>
              </a:rPr>
              <a:t>Psychiatr</a:t>
            </a:r>
            <a:r>
              <a:rPr lang="en" altLang="ja-JP" sz="500" dirty="0">
                <a:latin typeface="Arial"/>
                <a:cs typeface="Arial"/>
              </a:rPr>
              <a:t> Epidemiol 2008; 43:927–935.</a:t>
            </a:r>
            <a:br>
              <a:rPr lang="en" altLang="ja-JP" sz="500" dirty="0">
                <a:latin typeface="Arial" panose="020B0604020202020204" pitchFamily="34" charset="0"/>
                <a:cs typeface="Arial" panose="020B0604020202020204" pitchFamily="34" charset="0"/>
              </a:rPr>
            </a:br>
            <a:r>
              <a:rPr lang="ja-JP" altLang="en" sz="500" dirty="0">
                <a:latin typeface="Arial"/>
                <a:cs typeface="Arial"/>
              </a:rPr>
              <a:t>・</a:t>
            </a:r>
            <a:r>
              <a:rPr lang="en" altLang="ja-JP" sz="500" dirty="0" err="1">
                <a:latin typeface="Arial"/>
                <a:cs typeface="Arial"/>
              </a:rPr>
              <a:t>Maybery</a:t>
            </a:r>
            <a:r>
              <a:rPr lang="en" altLang="ja-JP" sz="500" dirty="0">
                <a:latin typeface="Arial"/>
                <a:cs typeface="Arial"/>
              </a:rPr>
              <a:t> D, Reupert A, Patrick K, et al. VicHealth research report on children at risk in families affected by parental mental illness. Melbourne: Melbourne: Victorian Health Promotion Foundation; 2005.</a:t>
            </a:r>
            <a:br>
              <a:rPr lang="en" altLang="ja-JP" sz="500" dirty="0">
                <a:latin typeface="Arial" panose="020B0604020202020204" pitchFamily="34" charset="0"/>
                <a:cs typeface="Arial" panose="020B0604020202020204" pitchFamily="34" charset="0"/>
              </a:rPr>
            </a:br>
            <a:r>
              <a:rPr lang="ja-JP" altLang="en" sz="500" dirty="0">
                <a:latin typeface="Arial"/>
                <a:cs typeface="Arial"/>
              </a:rPr>
              <a:t>・</a:t>
            </a:r>
            <a:r>
              <a:rPr lang="en" altLang="ja-JP" sz="500" dirty="0">
                <a:latin typeface="Arial"/>
                <a:cs typeface="Arial"/>
              </a:rPr>
              <a:t>Stambaugh LF, Forman-Hoffman V, Williams J, et al. Prevalence of serious mental illness among parents in the United States: results from the National Survey of Drug Use and Health, 2008–2014. Ann Epidemiol 2017; 27:222–224.</a:t>
            </a:r>
            <a:br>
              <a:rPr lang="en" altLang="ja-JP" sz="500" dirty="0">
                <a:latin typeface="Arial" panose="020B0604020202020204" pitchFamily="34" charset="0"/>
                <a:cs typeface="Arial" panose="020B0604020202020204" pitchFamily="34" charset="0"/>
              </a:rPr>
            </a:br>
            <a:br>
              <a:rPr lang="en" altLang="ja-JP" sz="500" dirty="0">
                <a:latin typeface="Arial" panose="020B0604020202020204" pitchFamily="34" charset="0"/>
                <a:cs typeface="Arial" panose="020B0604020202020204" pitchFamily="34" charset="0"/>
              </a:rPr>
            </a:br>
            <a:r>
              <a:rPr lang="en" altLang="ja-JP" sz="500" dirty="0">
                <a:latin typeface="Arial"/>
                <a:cs typeface="Arial"/>
              </a:rPr>
              <a:t>※2</a:t>
            </a:r>
            <a:br>
              <a:rPr lang="en" altLang="ja-JP" sz="500" dirty="0">
                <a:latin typeface="Arial" panose="020B0604020202020204" pitchFamily="34" charset="0"/>
                <a:cs typeface="Arial" panose="020B0604020202020204" pitchFamily="34" charset="0"/>
              </a:rPr>
            </a:br>
            <a:r>
              <a:rPr lang="en" altLang="ja-JP" sz="500" dirty="0">
                <a:latin typeface="Arial"/>
                <a:cs typeface="Arial"/>
              </a:rPr>
              <a:t>Daniel Rasic, Tomas Hajek, Martin Alda, and Rudolf Uher</a:t>
            </a:r>
            <a:r>
              <a:rPr lang="ja-JP" altLang="en" sz="500" dirty="0">
                <a:latin typeface="Arial"/>
                <a:cs typeface="Arial"/>
              </a:rPr>
              <a:t>：</a:t>
            </a:r>
            <a:br>
              <a:rPr lang="en" altLang="ja-JP" sz="500" dirty="0">
                <a:latin typeface="Arial" panose="020B0604020202020204" pitchFamily="34" charset="0"/>
                <a:cs typeface="Arial" panose="020B0604020202020204" pitchFamily="34" charset="0"/>
              </a:rPr>
            </a:br>
            <a:r>
              <a:rPr lang="en" altLang="ja-JP" sz="500" dirty="0">
                <a:latin typeface="Arial"/>
                <a:cs typeface="Arial"/>
              </a:rPr>
              <a:t>Risk of Mental Illness in Offspring of Parents With Schizophrenia, Bipolar Disorder, and Major Depressive Disorder: A Meta-Analysis of Family High-Risk Studies Schizophrenia Bulletin vol. 40 no.1 pp. 28–38, 2014</a:t>
            </a:r>
            <a:endParaRPr lang="ja-JP" altLang="en-US" sz="500">
              <a:latin typeface="Arial"/>
              <a:cs typeface="Arial"/>
            </a:endParaRPr>
          </a:p>
        </p:txBody>
      </p:sp>
    </p:spTree>
    <p:extLst>
      <p:ext uri="{BB962C8B-B14F-4D97-AF65-F5344CB8AC3E}">
        <p14:creationId xmlns:p14="http://schemas.microsoft.com/office/powerpoint/2010/main" val="1686308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3" name="Google Shape;143;p9"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2740A78D-71A8-1C14-CFDC-96AF1E6FA3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11</a:t>
            </a:fld>
            <a:endParaRPr lang="ja" altLang="en-US"/>
          </a:p>
        </p:txBody>
      </p:sp>
      <p:pic>
        <p:nvPicPr>
          <p:cNvPr id="3" name="Picture 2">
            <a:extLst>
              <a:ext uri="{FF2B5EF4-FFF2-40B4-BE49-F238E27FC236}">
                <a16:creationId xmlns:a16="http://schemas.microsoft.com/office/drawing/2014/main" id="{3C4FE8FA-AD98-53A8-0C3C-65475884233A}"/>
              </a:ext>
            </a:extLst>
          </p:cNvPr>
          <p:cNvPicPr>
            <a:picLocks noChangeAspect="1"/>
          </p:cNvPicPr>
          <p:nvPr/>
        </p:nvPicPr>
        <p:blipFill>
          <a:blip r:embed="rId4"/>
          <a:stretch>
            <a:fillRect/>
          </a:stretch>
        </p:blipFill>
        <p:spPr>
          <a:xfrm>
            <a:off x="217025" y="810677"/>
            <a:ext cx="8657863" cy="38187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p:nvPr/>
        </p:nvSpPr>
        <p:spPr>
          <a:xfrm>
            <a:off x="437925" y="522850"/>
            <a:ext cx="5107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 sz="1600" b="1" i="0" u="none" strike="noStrike" cap="none" dirty="0">
                <a:solidFill>
                  <a:srgbClr val="000000"/>
                </a:solidFill>
                <a:latin typeface="Arial"/>
                <a:ea typeface="Arial"/>
                <a:cs typeface="Arial"/>
                <a:sym typeface="Arial"/>
              </a:rPr>
              <a:t>活動内容 </a:t>
            </a:r>
            <a:r>
              <a:rPr lang="ja-JP" altLang="en-US" sz="1300" b="1" dirty="0"/>
              <a:t>－</a:t>
            </a:r>
            <a:r>
              <a:rPr lang="ja" sz="1300" b="1" i="0" u="none" strike="noStrike" cap="none" dirty="0">
                <a:solidFill>
                  <a:srgbClr val="000000"/>
                </a:solidFill>
                <a:latin typeface="Arial"/>
                <a:ea typeface="Arial"/>
                <a:cs typeface="Arial"/>
                <a:sym typeface="Arial"/>
              </a:rPr>
              <a:t>相談支援</a:t>
            </a:r>
            <a:r>
              <a:rPr lang="ja-JP" altLang="en-US" sz="1300" b="1" i="0" u="none" strike="noStrike" cap="none" dirty="0">
                <a:solidFill>
                  <a:srgbClr val="000000"/>
                </a:solidFill>
                <a:latin typeface="Arial"/>
                <a:ea typeface="Arial"/>
                <a:cs typeface="Arial"/>
                <a:sym typeface="Arial"/>
              </a:rPr>
              <a:t>－</a:t>
            </a:r>
            <a:endParaRPr sz="1300" b="1" i="0" u="none" strike="noStrike" cap="none" dirty="0">
              <a:solidFill>
                <a:srgbClr val="000000"/>
              </a:solidFill>
              <a:latin typeface="Arial"/>
              <a:ea typeface="Arial"/>
              <a:cs typeface="Arial"/>
              <a:sym typeface="Arial"/>
            </a:endParaRPr>
          </a:p>
        </p:txBody>
      </p:sp>
      <p:pic>
        <p:nvPicPr>
          <p:cNvPr id="149" name="Google Shape;149;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64650" y="0"/>
            <a:ext cx="4679352" cy="5143501"/>
          </a:xfrm>
          <a:prstGeom prst="rect">
            <a:avLst/>
          </a:prstGeom>
          <a:noFill/>
          <a:ln>
            <a:noFill/>
          </a:ln>
        </p:spPr>
      </p:pic>
      <p:pic>
        <p:nvPicPr>
          <p:cNvPr id="150" name="Google Shape;150;p10"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151" name="Google Shape;151;p10"/>
          <p:cNvSpPr txBox="1"/>
          <p:nvPr/>
        </p:nvSpPr>
        <p:spPr>
          <a:xfrm>
            <a:off x="390607" y="1765029"/>
            <a:ext cx="38688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800"/>
              <a:buFont typeface="Arial"/>
              <a:buNone/>
            </a:pPr>
            <a:r>
              <a:rPr lang="ja" sz="4800" b="1" i="0" u="none" strike="noStrike" cap="none" dirty="0">
                <a:solidFill>
                  <a:srgbClr val="000000"/>
                </a:solidFill>
                <a:latin typeface="Arial"/>
                <a:ea typeface="Arial"/>
                <a:cs typeface="Arial"/>
                <a:sym typeface="Arial"/>
              </a:rPr>
              <a:t>伴走支援</a:t>
            </a:r>
            <a:endParaRPr sz="4800" b="1" i="0" u="none" strike="noStrike" cap="none" dirty="0">
              <a:solidFill>
                <a:srgbClr val="000000"/>
              </a:solidFill>
              <a:latin typeface="Arial"/>
              <a:ea typeface="Arial"/>
              <a:cs typeface="Arial"/>
              <a:sym typeface="Arial"/>
            </a:endParaRPr>
          </a:p>
        </p:txBody>
      </p:sp>
      <p:sp>
        <p:nvSpPr>
          <p:cNvPr id="152" name="Google Shape;152;p10"/>
          <p:cNvSpPr txBox="1"/>
          <p:nvPr/>
        </p:nvSpPr>
        <p:spPr>
          <a:xfrm>
            <a:off x="459563" y="2487823"/>
            <a:ext cx="3594600" cy="5100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「唐揚げとハンバーグどっち食べたい？」</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と聞かれた際に、自分が食べたい選択肢ではなく「親が怒らない方」「親が落ち込まない方」を選ぶのが当たり前。そんな「自分を主語にして考える</a:t>
            </a:r>
            <a:r>
              <a:rPr lang="ja-JP" altLang="en-US" sz="1200" b="0" i="0" u="none" strike="noStrike" cap="none" dirty="0">
                <a:solidFill>
                  <a:srgbClr val="000000"/>
                </a:solidFill>
                <a:latin typeface="Arial"/>
                <a:ea typeface="Arial"/>
                <a:cs typeface="Arial"/>
                <a:sym typeface="Arial"/>
              </a:rPr>
              <a:t>／</a:t>
            </a:r>
            <a:r>
              <a:rPr lang="ja" sz="1200" b="0" i="0" u="none" strike="noStrike" cap="none" dirty="0">
                <a:solidFill>
                  <a:srgbClr val="000000"/>
                </a:solidFill>
                <a:latin typeface="Arial"/>
                <a:ea typeface="Arial"/>
                <a:cs typeface="Arial"/>
                <a:sym typeface="Arial"/>
              </a:rPr>
              <a:t>話す</a:t>
            </a:r>
            <a:r>
              <a:rPr lang="ja-JP" altLang="en-US" sz="1200" dirty="0"/>
              <a:t>／</a:t>
            </a:r>
            <a:r>
              <a:rPr lang="ja" sz="1200" b="0" i="0" u="none" strike="noStrike" cap="none" dirty="0">
                <a:solidFill>
                  <a:srgbClr val="000000"/>
                </a:solidFill>
                <a:latin typeface="Arial"/>
                <a:ea typeface="Arial"/>
                <a:cs typeface="Arial"/>
                <a:sym typeface="Arial"/>
              </a:rPr>
              <a:t>決める経験が希薄」な子ども・若者たちに、安全・安心に</a:t>
            </a:r>
            <a:r>
              <a:rPr lang="ja" sz="1200" b="0" i="0" u="none" strike="noStrike" cap="none">
                <a:solidFill>
                  <a:srgbClr val="000000"/>
                </a:solidFill>
                <a:latin typeface="Arial"/>
                <a:ea typeface="Arial"/>
                <a:cs typeface="Arial"/>
                <a:sym typeface="Arial"/>
              </a:rPr>
              <a:t>自分を主語に</a:t>
            </a:r>
            <a:r>
              <a:rPr lang="ja" altLang="en-US" sz="1200"/>
              <a:t>して</a:t>
            </a:r>
            <a:r>
              <a:rPr lang="ja" sz="1200" b="0" i="0" u="none" strike="noStrike" cap="none">
                <a:solidFill>
                  <a:srgbClr val="000000"/>
                </a:solidFill>
                <a:latin typeface="Arial"/>
                <a:ea typeface="Arial"/>
                <a:cs typeface="Arial"/>
                <a:sym typeface="Arial"/>
              </a:rPr>
              <a:t>話せる</a:t>
            </a:r>
            <a:r>
              <a:rPr lang="ja" sz="1200" b="0" i="0" u="none" strike="noStrike" cap="none" dirty="0">
                <a:solidFill>
                  <a:srgbClr val="000000"/>
                </a:solidFill>
                <a:latin typeface="Arial"/>
                <a:ea typeface="Arial"/>
                <a:cs typeface="Arial"/>
                <a:sym typeface="Arial"/>
              </a:rPr>
              <a:t>成功体験を。必要に応じて専門職による具体的な介入を行う。</a:t>
            </a:r>
            <a:endParaRPr sz="1200" b="0" i="0" u="none" strike="noStrike" cap="none" dirty="0">
              <a:solidFill>
                <a:srgbClr val="000000"/>
              </a:solidFill>
              <a:latin typeface="Arial"/>
              <a:ea typeface="Arial"/>
              <a:cs typeface="Arial"/>
              <a:sym typeface="Arial"/>
            </a:endParaRPr>
          </a:p>
        </p:txBody>
      </p:sp>
      <p:sp>
        <p:nvSpPr>
          <p:cNvPr id="153" name="Google Shape;153;p10"/>
          <p:cNvSpPr txBox="1"/>
          <p:nvPr/>
        </p:nvSpPr>
        <p:spPr>
          <a:xfrm>
            <a:off x="457082" y="1161717"/>
            <a:ext cx="36156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300"/>
              <a:buFont typeface="Arial"/>
              <a:buNone/>
            </a:pPr>
            <a:r>
              <a:rPr lang="ja" sz="1300" b="1" i="0" u="none" strike="noStrike" cap="none">
                <a:solidFill>
                  <a:srgbClr val="000000"/>
                </a:solidFill>
                <a:latin typeface="Arial"/>
                <a:ea typeface="Arial"/>
                <a:cs typeface="Arial"/>
                <a:sym typeface="Arial"/>
              </a:rPr>
              <a:t>居住地</a:t>
            </a:r>
            <a:r>
              <a:rPr lang="ja" altLang="en-US" sz="1300" b="1"/>
              <a:t>に</a:t>
            </a:r>
            <a:r>
              <a:rPr lang="ja" sz="1300" b="1" i="0" u="none" strike="noStrike" cap="none">
                <a:solidFill>
                  <a:srgbClr val="000000"/>
                </a:solidFill>
                <a:latin typeface="Arial"/>
                <a:ea typeface="Arial"/>
                <a:cs typeface="Arial"/>
                <a:sym typeface="Arial"/>
              </a:rPr>
              <a:t>関係のないオンライン上での</a:t>
            </a:r>
            <a:endParaRPr sz="1300" b="1" i="0" u="none" strike="noStrike" cap="none">
              <a:solidFill>
                <a:srgbClr val="000000"/>
              </a:solidFill>
              <a:latin typeface="Arial"/>
              <a:ea typeface="Arial"/>
              <a:cs typeface="Arial"/>
              <a:sym typeface="Arial"/>
            </a:endParaRPr>
          </a:p>
        </p:txBody>
      </p:sp>
      <p:sp>
        <p:nvSpPr>
          <p:cNvPr id="2" name="スライド番号プレースホルダー 1">
            <a:extLst>
              <a:ext uri="{FF2B5EF4-FFF2-40B4-BE49-F238E27FC236}">
                <a16:creationId xmlns:a16="http://schemas.microsoft.com/office/drawing/2014/main" id="{8DCDC99E-43FA-C2A9-4284-3D816C1A21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12</a:t>
            </a:fld>
            <a:endParaRPr lang="ja"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11"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159" name="Google Shape;159;p11"/>
          <p:cNvSpPr txBox="1"/>
          <p:nvPr/>
        </p:nvSpPr>
        <p:spPr>
          <a:xfrm>
            <a:off x="390607" y="1848956"/>
            <a:ext cx="3868800" cy="32319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ja" sz="4000" b="1" i="0" u="none" strike="noStrike" cap="none">
                <a:solidFill>
                  <a:srgbClr val="000000"/>
                </a:solidFill>
                <a:latin typeface="Arial"/>
                <a:ea typeface="Arial"/>
                <a:cs typeface="Arial"/>
                <a:sym typeface="Arial"/>
              </a:rPr>
              <a:t>居場所づくり</a:t>
            </a:r>
            <a:endParaRPr sz="4000" b="1" i="0" u="none" strike="noStrike" cap="none">
              <a:solidFill>
                <a:srgbClr val="000000"/>
              </a:solidFill>
              <a:latin typeface="Arial"/>
              <a:ea typeface="Arial"/>
              <a:cs typeface="Arial"/>
              <a:sym typeface="Arial"/>
            </a:endParaRPr>
          </a:p>
        </p:txBody>
      </p:sp>
      <p:sp>
        <p:nvSpPr>
          <p:cNvPr id="160" name="Google Shape;160;p11"/>
          <p:cNvSpPr txBox="1"/>
          <p:nvPr/>
        </p:nvSpPr>
        <p:spPr>
          <a:xfrm>
            <a:off x="455567" y="2463844"/>
            <a:ext cx="3594600" cy="510000"/>
          </a:xfrm>
          <a:prstGeom prst="rect">
            <a:avLst/>
          </a:prstGeom>
          <a:noFill/>
          <a:ln>
            <a:noFill/>
          </a:ln>
        </p:spPr>
        <p:txBody>
          <a:bodyPr spcFirstLastPara="1" wrap="square" lIns="91425" tIns="91425" rIns="91425" bIns="91425" anchor="t" anchorCtr="0">
            <a:noAutofit/>
          </a:bodyPr>
          <a:lstStyle/>
          <a:p>
            <a:pPr>
              <a:lnSpc>
                <a:spcPct val="150000"/>
              </a:lnSpc>
              <a:buSzPts val="1200"/>
            </a:pPr>
            <a:r>
              <a:rPr lang="ja" sz="1200" b="0" i="0" u="none" strike="noStrike" cap="none">
                <a:solidFill>
                  <a:srgbClr val="000000"/>
                </a:solidFill>
                <a:latin typeface="Arial"/>
                <a:ea typeface="Arial"/>
                <a:cs typeface="Arial"/>
                <a:sym typeface="Arial"/>
              </a:rPr>
              <a:t>社会から見えない存在となっているために</a:t>
            </a:r>
            <a:r>
              <a:rPr lang="ja-JP" altLang="en-US" sz="1200" b="0" i="0" u="none" strike="noStrike" cap="none">
                <a:solidFill>
                  <a:srgbClr val="000000"/>
                </a:solidFill>
                <a:latin typeface="Arial"/>
                <a:ea typeface="Arial"/>
                <a:cs typeface="Arial"/>
                <a:sym typeface="Arial"/>
              </a:rPr>
              <a:t>、</a:t>
            </a:r>
            <a:endParaRPr lang="en-US" altLang="ja" sz="1200"/>
          </a:p>
          <a:p>
            <a:pPr marL="0" marR="0" lvl="0" indent="0" algn="l">
              <a:lnSpc>
                <a:spcPct val="150000"/>
              </a:lnSpc>
              <a:spcBef>
                <a:spcPts val="0"/>
              </a:spcBef>
              <a:spcAft>
                <a:spcPts val="0"/>
              </a:spcAft>
              <a:buSzPts val="1200"/>
              <a:buFont typeface="Arial"/>
              <a:buNone/>
            </a:pPr>
            <a:r>
              <a:rPr lang="ja" sz="1200" b="0" i="0" u="none" strike="noStrike" cap="none">
                <a:solidFill>
                  <a:srgbClr val="000000"/>
                </a:solidFill>
                <a:latin typeface="Arial"/>
                <a:ea typeface="Arial"/>
                <a:cs typeface="Arial"/>
                <a:sym typeface="Arial"/>
              </a:rPr>
              <a:t>「自分は</a:t>
            </a:r>
            <a:r>
              <a:rPr lang="ja-JP" altLang="en-US" sz="1200" b="0" i="0" u="none" strike="noStrike" cap="none">
                <a:solidFill>
                  <a:srgbClr val="000000"/>
                </a:solidFill>
                <a:latin typeface="Arial"/>
                <a:ea typeface="Arial"/>
                <a:cs typeface="Arial"/>
                <a:sym typeface="Arial"/>
              </a:rPr>
              <a:t>１</a:t>
            </a:r>
            <a:r>
              <a:rPr lang="ja" sz="1200" b="0" i="0" u="none" strike="noStrike" cap="none">
                <a:solidFill>
                  <a:srgbClr val="000000"/>
                </a:solidFill>
                <a:latin typeface="Arial"/>
                <a:ea typeface="Arial"/>
                <a:cs typeface="Arial"/>
                <a:sym typeface="Arial"/>
              </a:rPr>
              <a:t>人なんじゃないか」と悩むことも多い精神疾患の親をもつ子ども・若者。そんな当事者同士が繋がり、孤独感を解消する居場所づくり。いつでも悩みを吐き出せる掲示板機能や</a:t>
            </a:r>
            <a:r>
              <a:rPr lang="ja-JP" altLang="en-US" sz="1200" b="0" i="0" u="none" strike="noStrike" cap="none">
                <a:solidFill>
                  <a:srgbClr val="000000"/>
                </a:solidFill>
                <a:latin typeface="Arial"/>
                <a:ea typeface="Arial"/>
                <a:cs typeface="Arial"/>
                <a:sym typeface="Arial"/>
              </a:rPr>
              <a:t>、</a:t>
            </a:r>
            <a:r>
              <a:rPr lang="ja" sz="1200" b="0" i="0" u="none" strike="noStrike" cap="none">
                <a:solidFill>
                  <a:srgbClr val="000000"/>
                </a:solidFill>
                <a:latin typeface="Arial"/>
                <a:ea typeface="Arial"/>
                <a:cs typeface="Arial"/>
                <a:sym typeface="Arial"/>
              </a:rPr>
              <a:t>月に10回前後開催しているイベントなど、使いたい時に使える場の整備。</a:t>
            </a:r>
            <a:endParaRPr sz="1200" b="0" i="0" u="none" strike="noStrike" cap="none">
              <a:solidFill>
                <a:srgbClr val="000000"/>
              </a:solidFill>
              <a:latin typeface="Arial"/>
              <a:ea typeface="Arial"/>
              <a:cs typeface="Arial"/>
            </a:endParaRPr>
          </a:p>
        </p:txBody>
      </p:sp>
      <p:sp>
        <p:nvSpPr>
          <p:cNvPr id="161" name="Google Shape;161;p11"/>
          <p:cNvSpPr txBox="1"/>
          <p:nvPr/>
        </p:nvSpPr>
        <p:spPr>
          <a:xfrm>
            <a:off x="457082" y="1245644"/>
            <a:ext cx="36156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300"/>
              <a:buFont typeface="Arial"/>
              <a:buNone/>
            </a:pPr>
            <a:r>
              <a:rPr lang="ja" sz="1300" b="1" i="0" u="none" strike="noStrike" cap="none" dirty="0">
                <a:solidFill>
                  <a:srgbClr val="000000"/>
                </a:solidFill>
                <a:latin typeface="Arial"/>
                <a:ea typeface="Arial"/>
                <a:cs typeface="Arial"/>
                <a:sym typeface="Arial"/>
              </a:rPr>
              <a:t>自分は</a:t>
            </a:r>
            <a:r>
              <a:rPr lang="ja-JP" altLang="en-US" sz="1300" b="1" i="0" u="none" strike="noStrike" cap="none" dirty="0">
                <a:solidFill>
                  <a:srgbClr val="000000"/>
                </a:solidFill>
                <a:latin typeface="Arial"/>
                <a:ea typeface="Arial"/>
                <a:cs typeface="Arial"/>
                <a:sym typeface="Arial"/>
              </a:rPr>
              <a:t>１</a:t>
            </a:r>
            <a:r>
              <a:rPr lang="ja" sz="1300" b="1" i="0" u="none" strike="noStrike" cap="none" dirty="0">
                <a:solidFill>
                  <a:srgbClr val="000000"/>
                </a:solidFill>
                <a:latin typeface="Arial"/>
                <a:ea typeface="Arial"/>
                <a:cs typeface="Arial"/>
                <a:sym typeface="Arial"/>
              </a:rPr>
              <a:t>人じゃない。</a:t>
            </a:r>
            <a:endParaRPr sz="1300" b="1" i="0" u="none" strike="noStrike" cap="none" dirty="0">
              <a:solidFill>
                <a:srgbClr val="000000"/>
              </a:solidFill>
              <a:latin typeface="Arial"/>
              <a:ea typeface="Arial"/>
              <a:cs typeface="Arial"/>
              <a:sym typeface="Arial"/>
            </a:endParaRPr>
          </a:p>
        </p:txBody>
      </p:sp>
      <p:pic>
        <p:nvPicPr>
          <p:cNvPr id="162" name="Google Shape;162;p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82354" y="2465294"/>
            <a:ext cx="4661646" cy="2678214"/>
          </a:xfrm>
          <a:prstGeom prst="rect">
            <a:avLst/>
          </a:prstGeom>
          <a:noFill/>
          <a:ln>
            <a:noFill/>
          </a:ln>
        </p:spPr>
      </p:pic>
      <p:pic>
        <p:nvPicPr>
          <p:cNvPr id="163" name="Google Shape;163;p1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482354" y="1"/>
            <a:ext cx="4661646" cy="2571750"/>
          </a:xfrm>
          <a:prstGeom prst="rect">
            <a:avLst/>
          </a:prstGeom>
          <a:noFill/>
          <a:ln>
            <a:noFill/>
          </a:ln>
        </p:spPr>
      </p:pic>
      <p:sp>
        <p:nvSpPr>
          <p:cNvPr id="164" name="Google Shape;164;p11"/>
          <p:cNvSpPr txBox="1"/>
          <p:nvPr/>
        </p:nvSpPr>
        <p:spPr>
          <a:xfrm>
            <a:off x="437925" y="522850"/>
            <a:ext cx="5107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 sz="1600" b="1" i="0" u="none" strike="noStrike" cap="none" dirty="0">
                <a:solidFill>
                  <a:srgbClr val="000000"/>
                </a:solidFill>
                <a:latin typeface="Arial"/>
                <a:ea typeface="Arial"/>
                <a:cs typeface="Arial"/>
                <a:sym typeface="Arial"/>
              </a:rPr>
              <a:t>活動内容 </a:t>
            </a:r>
            <a:r>
              <a:rPr lang="ja-JP" altLang="en-US" sz="1300" b="1" dirty="0"/>
              <a:t>－</a:t>
            </a:r>
            <a:r>
              <a:rPr lang="ja" sz="1300" b="1" i="0" u="none" strike="noStrike" cap="none" dirty="0">
                <a:solidFill>
                  <a:srgbClr val="000000"/>
                </a:solidFill>
                <a:latin typeface="Arial"/>
                <a:ea typeface="Arial"/>
                <a:cs typeface="Arial"/>
                <a:sym typeface="Arial"/>
              </a:rPr>
              <a:t>オンラインの居場所づくり</a:t>
            </a:r>
            <a:r>
              <a:rPr lang="ja-JP" altLang="en-US" sz="1300" b="1" i="0" u="none" strike="noStrike" cap="none" dirty="0">
                <a:solidFill>
                  <a:srgbClr val="000000"/>
                </a:solidFill>
                <a:latin typeface="Arial"/>
                <a:ea typeface="Arial"/>
                <a:cs typeface="Arial"/>
                <a:sym typeface="Arial"/>
              </a:rPr>
              <a:t>－</a:t>
            </a:r>
            <a:endParaRPr sz="1300" b="1" i="0" u="none" strike="noStrike" cap="none" dirty="0">
              <a:solidFill>
                <a:srgbClr val="000000"/>
              </a:solidFill>
              <a:latin typeface="Arial"/>
              <a:ea typeface="Arial"/>
              <a:cs typeface="Arial"/>
              <a:sym typeface="Arial"/>
            </a:endParaRPr>
          </a:p>
        </p:txBody>
      </p:sp>
      <p:sp>
        <p:nvSpPr>
          <p:cNvPr id="2" name="スライド番号プレースホルダー 1">
            <a:extLst>
              <a:ext uri="{FF2B5EF4-FFF2-40B4-BE49-F238E27FC236}">
                <a16:creationId xmlns:a16="http://schemas.microsoft.com/office/drawing/2014/main" id="{BD3DD3DC-6C53-20FC-4137-E815EC209CA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solidFill>
                  <a:schemeClr val="bg1"/>
                </a:solidFill>
              </a:rPr>
              <a:t>13</a:t>
            </a:fld>
            <a:endParaRPr lang="ja" altLang="en-US"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2" title="Image from Google Drive (5).png"/>
          <p:cNvPicPr preferRelativeResize="0"/>
          <p:nvPr/>
        </p:nvPicPr>
        <p:blipFill rotWithShape="1">
          <a:blip r:embed="rId3">
            <a:alphaModFix/>
          </a:blip>
          <a:srcRect/>
          <a:stretch/>
        </p:blipFill>
        <p:spPr>
          <a:xfrm>
            <a:off x="7432650" y="5"/>
            <a:ext cx="1711350" cy="721125"/>
          </a:xfrm>
          <a:prstGeom prst="rect">
            <a:avLst/>
          </a:prstGeom>
          <a:noFill/>
          <a:ln>
            <a:noFill/>
          </a:ln>
        </p:spPr>
      </p:pic>
      <p:sp>
        <p:nvSpPr>
          <p:cNvPr id="106" name="Google Shape;106;p12"/>
          <p:cNvSpPr txBox="1"/>
          <p:nvPr/>
        </p:nvSpPr>
        <p:spPr>
          <a:xfrm>
            <a:off x="390607" y="1766471"/>
            <a:ext cx="38688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ja" sz="4000" b="1" i="0" u="none" strike="noStrike" cap="none">
                <a:solidFill>
                  <a:srgbClr val="000000"/>
                </a:solidFill>
                <a:latin typeface="Arial"/>
                <a:ea typeface="Arial"/>
                <a:cs typeface="Arial"/>
                <a:sym typeface="Arial"/>
              </a:rPr>
              <a:t>支援者養成</a:t>
            </a:r>
            <a:endParaRPr lang="ja" altLang="en-US" sz="4000" b="1" i="0" u="none" strike="noStrike" cap="none">
              <a:solidFill>
                <a:srgbClr val="000000"/>
              </a:solidFill>
              <a:latin typeface="Arial"/>
              <a:ea typeface="Arial"/>
              <a:cs typeface="Arial"/>
            </a:endParaRPr>
          </a:p>
        </p:txBody>
      </p:sp>
      <p:sp>
        <p:nvSpPr>
          <p:cNvPr id="107" name="Google Shape;107;p12"/>
          <p:cNvSpPr txBox="1"/>
          <p:nvPr/>
        </p:nvSpPr>
        <p:spPr>
          <a:xfrm>
            <a:off x="427591" y="2374850"/>
            <a:ext cx="3594600" cy="504109"/>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200"/>
              <a:buFont typeface="Arial"/>
              <a:buNone/>
            </a:pPr>
            <a:r>
              <a:rPr lang="ja" sz="1200" b="0" i="0" u="none" strike="noStrike" cap="none">
                <a:solidFill>
                  <a:srgbClr val="000000"/>
                </a:solidFill>
                <a:latin typeface="Arial"/>
                <a:ea typeface="Arial"/>
                <a:cs typeface="Arial"/>
                <a:sym typeface="Arial"/>
              </a:rPr>
              <a:t>児童福祉・精神保健医療福祉領域をまたがることによる専門性の違いを超えて、医療・福祉・法・海外事例など多方面から精神疾患の親をもつ子ども・若者について学ぶ講座。</a:t>
            </a:r>
            <a:endParaRPr sz="12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a:t>精神疾患の親をもつ子ども・若者の周りにいる大人たちと学び・ともに考えることで、当事者の理解者を増やす。2</a:t>
            </a:r>
            <a:r>
              <a:rPr lang="ja" sz="1200" b="0" i="0" u="none" strike="noStrike" cap="none">
                <a:solidFill>
                  <a:srgbClr val="000000"/>
                </a:solidFill>
                <a:latin typeface="Arial"/>
                <a:ea typeface="Arial"/>
                <a:cs typeface="Arial"/>
                <a:sym typeface="Arial"/>
              </a:rPr>
              <a:t>025年度に第1回を開催し、参加者約70名。</a:t>
            </a:r>
            <a:r>
              <a:rPr lang="ja" sz="1200"/>
              <a:t>2026年10月に第2回を開催予定。</a:t>
            </a:r>
            <a:endParaRPr sz="1200" b="0" i="0" u="none" strike="noStrike" cap="none">
              <a:solidFill>
                <a:srgbClr val="000000"/>
              </a:solidFill>
              <a:latin typeface="Arial"/>
              <a:ea typeface="Arial"/>
              <a:cs typeface="Arial"/>
              <a:sym typeface="Arial"/>
            </a:endParaRPr>
          </a:p>
        </p:txBody>
      </p:sp>
      <p:sp>
        <p:nvSpPr>
          <p:cNvPr id="108" name="Google Shape;108;p12"/>
          <p:cNvSpPr txBox="1"/>
          <p:nvPr/>
        </p:nvSpPr>
        <p:spPr>
          <a:xfrm>
            <a:off x="457082" y="1163159"/>
            <a:ext cx="36156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300"/>
              <a:buFont typeface="Arial"/>
              <a:buNone/>
            </a:pPr>
            <a:r>
              <a:rPr lang="ja" sz="1300" b="1" i="0" u="none" strike="noStrike" cap="none">
                <a:solidFill>
                  <a:srgbClr val="000000"/>
                </a:solidFill>
                <a:latin typeface="Arial"/>
                <a:ea typeface="Arial"/>
                <a:cs typeface="Arial"/>
                <a:sym typeface="Arial"/>
              </a:rPr>
              <a:t>社会に仲間を増やす。</a:t>
            </a:r>
            <a:endParaRPr sz="1300" b="1" i="0" u="none" strike="noStrike" cap="none">
              <a:solidFill>
                <a:srgbClr val="000000"/>
              </a:solidFill>
              <a:latin typeface="Arial"/>
              <a:ea typeface="Arial"/>
              <a:cs typeface="Arial"/>
              <a:sym typeface="Arial"/>
            </a:endParaRPr>
          </a:p>
        </p:txBody>
      </p:sp>
      <p:sp>
        <p:nvSpPr>
          <p:cNvPr id="109" name="Google Shape;109;p12"/>
          <p:cNvSpPr txBox="1"/>
          <p:nvPr/>
        </p:nvSpPr>
        <p:spPr>
          <a:xfrm>
            <a:off x="437925" y="522850"/>
            <a:ext cx="5107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 sz="1600" b="1" i="0" u="none" strike="noStrike" cap="none">
                <a:solidFill>
                  <a:srgbClr val="000000"/>
                </a:solidFill>
                <a:latin typeface="Arial"/>
                <a:ea typeface="Arial"/>
                <a:cs typeface="Arial"/>
                <a:sym typeface="Arial"/>
              </a:rPr>
              <a:t>活動内容 </a:t>
            </a:r>
            <a:r>
              <a:rPr lang="ja" sz="1300" b="1" i="0" u="none" strike="noStrike" cap="none">
                <a:solidFill>
                  <a:srgbClr val="000000"/>
                </a:solidFill>
                <a:latin typeface="Arial"/>
                <a:ea typeface="Arial"/>
                <a:cs typeface="Arial"/>
                <a:sym typeface="Arial"/>
              </a:rPr>
              <a:t>– 支援者養成講座 –</a:t>
            </a:r>
            <a:endParaRPr sz="1300" b="1" i="0" u="none" strike="noStrike" cap="none">
              <a:solidFill>
                <a:srgbClr val="000000"/>
              </a:solidFill>
              <a:latin typeface="Arial"/>
              <a:ea typeface="Arial"/>
              <a:cs typeface="Arial"/>
              <a:sym typeface="Arial"/>
            </a:endParaRPr>
          </a:p>
        </p:txBody>
      </p:sp>
      <p:pic>
        <p:nvPicPr>
          <p:cNvPr id="110" name="Google Shape;110;p12" title="S__351625221.jpg"/>
          <p:cNvPicPr preferRelativeResize="0"/>
          <p:nvPr/>
        </p:nvPicPr>
        <p:blipFill rotWithShape="1">
          <a:blip r:embed="rId4">
            <a:alphaModFix/>
          </a:blip>
          <a:srcRect r="12869"/>
          <a:stretch/>
        </p:blipFill>
        <p:spPr>
          <a:xfrm>
            <a:off x="4482350" y="2280050"/>
            <a:ext cx="4661652" cy="2930269"/>
          </a:xfrm>
          <a:prstGeom prst="rect">
            <a:avLst/>
          </a:prstGeom>
          <a:noFill/>
          <a:ln>
            <a:noFill/>
          </a:ln>
        </p:spPr>
      </p:pic>
      <p:pic>
        <p:nvPicPr>
          <p:cNvPr id="111" name="Google Shape;111;p12" title="IMG_0444.JPG"/>
          <p:cNvPicPr preferRelativeResize="0"/>
          <p:nvPr/>
        </p:nvPicPr>
        <p:blipFill>
          <a:blip r:embed="rId5">
            <a:alphaModFix/>
          </a:blip>
          <a:stretch>
            <a:fillRect/>
          </a:stretch>
        </p:blipFill>
        <p:spPr>
          <a:xfrm>
            <a:off x="4482344" y="-86100"/>
            <a:ext cx="4661652" cy="2736001"/>
          </a:xfrm>
          <a:prstGeom prst="rect">
            <a:avLst/>
          </a:prstGeom>
          <a:noFill/>
          <a:ln>
            <a:noFill/>
          </a:ln>
        </p:spPr>
      </p:pic>
    </p:spTree>
    <p:extLst>
      <p:ext uri="{BB962C8B-B14F-4D97-AF65-F5344CB8AC3E}">
        <p14:creationId xmlns:p14="http://schemas.microsoft.com/office/powerpoint/2010/main" val="2037960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13" title="スクリーンショット 2025-09-02 8.26.00.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8775" y="2010362"/>
            <a:ext cx="4168900" cy="2198150"/>
          </a:xfrm>
          <a:prstGeom prst="rect">
            <a:avLst/>
          </a:prstGeom>
          <a:noFill/>
          <a:ln>
            <a:noFill/>
          </a:ln>
        </p:spPr>
      </p:pic>
      <p:pic>
        <p:nvPicPr>
          <p:cNvPr id="181" name="Google Shape;181;p13" title="スクリーンショット 2025-09-02 8.26.09.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852951" y="1885000"/>
            <a:ext cx="3792284" cy="2448825"/>
          </a:xfrm>
          <a:prstGeom prst="rect">
            <a:avLst/>
          </a:prstGeom>
          <a:noFill/>
          <a:ln>
            <a:noFill/>
          </a:ln>
        </p:spPr>
      </p:pic>
      <p:sp>
        <p:nvSpPr>
          <p:cNvPr id="182" name="Google Shape;182;p13"/>
          <p:cNvSpPr txBox="1"/>
          <p:nvPr/>
        </p:nvSpPr>
        <p:spPr>
          <a:xfrm>
            <a:off x="437013" y="1204125"/>
            <a:ext cx="2799900" cy="208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US" altLang="ja-JP" sz="2300" b="1" i="0" u="none" strike="noStrike" cap="none" dirty="0">
                <a:solidFill>
                  <a:schemeClr val="dk2"/>
                </a:solidFill>
                <a:latin typeface="Arial"/>
                <a:ea typeface="Arial"/>
                <a:cs typeface="Arial"/>
                <a:sym typeface="Arial"/>
              </a:rPr>
              <a:t>20</a:t>
            </a:r>
            <a:r>
              <a:rPr lang="ja" sz="2300" b="1" i="0" u="none" strike="noStrike" cap="none" dirty="0">
                <a:solidFill>
                  <a:schemeClr val="dk2"/>
                </a:solidFill>
                <a:latin typeface="Arial"/>
                <a:ea typeface="Arial"/>
                <a:cs typeface="Arial"/>
                <a:sym typeface="Arial"/>
              </a:rPr>
              <a:t>24年度実績</a:t>
            </a:r>
            <a:endParaRPr sz="2300" b="1" i="0" u="none" strike="noStrike" cap="none" dirty="0">
              <a:solidFill>
                <a:schemeClr val="dk2"/>
              </a:solidFill>
              <a:latin typeface="Arial"/>
              <a:ea typeface="Arial"/>
              <a:cs typeface="Arial"/>
              <a:sym typeface="Arial"/>
            </a:endParaRPr>
          </a:p>
        </p:txBody>
      </p:sp>
      <p:pic>
        <p:nvPicPr>
          <p:cNvPr id="183" name="Google Shape;183;p13" title="Image from Google Drive (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169B7CE1-BF8A-B1CA-79C9-0C52B49E7C2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15</a:t>
            </a:fld>
            <a:endParaRPr lang="ja"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4" title="スクリーンショット 2026-01-14 14.14.04.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63450" y="603025"/>
            <a:ext cx="8617098" cy="4424976"/>
          </a:xfrm>
          <a:prstGeom prst="rect">
            <a:avLst/>
          </a:prstGeom>
          <a:noFill/>
          <a:ln>
            <a:noFill/>
          </a:ln>
        </p:spPr>
      </p:pic>
      <p:pic>
        <p:nvPicPr>
          <p:cNvPr id="189" name="Google Shape;189;p14"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B9E704C9-FF47-4339-5A45-6EE31D6DA7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16</a:t>
            </a:fld>
            <a:endParaRPr lang="ja"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5" title="スクリーンショット 2026-01-14 14.13.56.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925" y="572800"/>
            <a:ext cx="8602148" cy="4418300"/>
          </a:xfrm>
          <a:prstGeom prst="rect">
            <a:avLst/>
          </a:prstGeom>
          <a:noFill/>
          <a:ln>
            <a:noFill/>
          </a:ln>
        </p:spPr>
      </p:pic>
      <p:pic>
        <p:nvPicPr>
          <p:cNvPr id="195" name="Google Shape;195;p15"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FAF76A65-47BD-464B-D09F-6F8DBFAA43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17</a:t>
            </a:fld>
            <a:endParaRPr lang="ja"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6" title="スクリーンショット 2026-01-14 14.13.46.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63450" y="587925"/>
            <a:ext cx="8617098" cy="4403175"/>
          </a:xfrm>
          <a:prstGeom prst="rect">
            <a:avLst/>
          </a:prstGeom>
          <a:noFill/>
          <a:ln>
            <a:noFill/>
          </a:ln>
        </p:spPr>
      </p:pic>
      <p:pic>
        <p:nvPicPr>
          <p:cNvPr id="201" name="Google Shape;201;p16"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85B3EBEA-1485-F216-DE51-43C016DD74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18</a:t>
            </a:fld>
            <a:endParaRPr lang="ja"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g3e0f575c8f8_0_1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07" name="Google Shape;207;g3e0f575c8f8_0_14"/>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08" name="Google Shape;208;g3e0f575c8f8_0_14"/>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lvl="0"/>
            <a:r>
              <a:rPr lang="ja" sz="1600" b="1" dirty="0"/>
              <a:t>課題意識 </a:t>
            </a:r>
            <a:r>
              <a:rPr lang="ja-JP" altLang="en-US" sz="1300" b="1" dirty="0"/>
              <a:t>－</a:t>
            </a:r>
            <a:r>
              <a:rPr lang="ja" altLang="ja-JP" sz="1300" b="1" dirty="0"/>
              <a:t>分類分けしてみる</a:t>
            </a:r>
            <a:r>
              <a:rPr lang="ja-JP" altLang="en-US" sz="1300" b="1" dirty="0"/>
              <a:t>－</a:t>
            </a:r>
            <a:endParaRPr sz="1300" b="1" dirty="0"/>
          </a:p>
        </p:txBody>
      </p:sp>
      <p:sp>
        <p:nvSpPr>
          <p:cNvPr id="209" name="Google Shape;209;g3e0f575c8f8_0_14"/>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成人</a:t>
            </a:r>
            <a:endParaRPr b="1"/>
          </a:p>
        </p:txBody>
      </p:sp>
      <p:sp>
        <p:nvSpPr>
          <p:cNvPr id="210" name="Google Shape;210;g3e0f575c8f8_0_14"/>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親と同居</a:t>
            </a:r>
            <a:endParaRPr b="1"/>
          </a:p>
          <a:p>
            <a:pPr marL="0" lvl="0" indent="0" algn="ctr" rtl="0">
              <a:spcBef>
                <a:spcPts val="0"/>
              </a:spcBef>
              <a:spcAft>
                <a:spcPts val="0"/>
              </a:spcAft>
              <a:buNone/>
            </a:pPr>
            <a:r>
              <a:rPr lang="ja" b="1"/>
              <a:t>成人</a:t>
            </a:r>
            <a:endParaRPr b="1"/>
          </a:p>
        </p:txBody>
      </p:sp>
      <p:sp>
        <p:nvSpPr>
          <p:cNvPr id="211" name="Google Shape;211;g3e0f575c8f8_0_14"/>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未成年</a:t>
            </a:r>
            <a:endParaRPr b="1"/>
          </a:p>
        </p:txBody>
      </p:sp>
      <p:sp>
        <p:nvSpPr>
          <p:cNvPr id="212" name="Google Shape;212;g3e0f575c8f8_0_14"/>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親と同居</a:t>
            </a:r>
            <a:endParaRPr b="1"/>
          </a:p>
          <a:p>
            <a:pPr marL="0" lvl="0" indent="0" algn="ctr" rtl="0">
              <a:spcBef>
                <a:spcPts val="0"/>
              </a:spcBef>
              <a:spcAft>
                <a:spcPts val="0"/>
              </a:spcAft>
              <a:buNone/>
            </a:pPr>
            <a:r>
              <a:rPr lang="ja" b="1"/>
              <a:t>未成年</a:t>
            </a:r>
            <a:endParaRPr b="1"/>
          </a:p>
        </p:txBody>
      </p:sp>
      <p:cxnSp>
        <p:nvCxnSpPr>
          <p:cNvPr id="213" name="Google Shape;213;g3e0f575c8f8_0_14"/>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214" name="Google Shape;214;g3e0f575c8f8_0_14"/>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215" name="Google Shape;215;g3e0f575c8f8_0_14"/>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216" name="Google Shape;216;g3e0f575c8f8_0_14"/>
          <p:cNvSpPr txBox="1">
            <a:spLocks noGrp="1"/>
          </p:cNvSpPr>
          <p:nvPr>
            <p:ph type="title" idx="4294967295"/>
          </p:nvPr>
        </p:nvSpPr>
        <p:spPr>
          <a:xfrm>
            <a:off x="8261775" y="31466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2" name="スライド番号プレースホルダー 1">
            <a:extLst>
              <a:ext uri="{FF2B5EF4-FFF2-40B4-BE49-F238E27FC236}">
                <a16:creationId xmlns:a16="http://schemas.microsoft.com/office/drawing/2014/main" id="{85A54645-175B-E7A1-5735-49833B06D4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19</a:t>
            </a:fld>
            <a:endParaRPr lang="ja"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2"/>
          <p:cNvSpPr txBox="1"/>
          <p:nvPr/>
        </p:nvSpPr>
        <p:spPr>
          <a:xfrm>
            <a:off x="968850" y="1122850"/>
            <a:ext cx="3615600" cy="477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ja" sz="2000" b="1" i="0" u="none" strike="noStrike" cap="none">
                <a:solidFill>
                  <a:srgbClr val="000000"/>
                </a:solidFill>
                <a:latin typeface="Arial"/>
                <a:ea typeface="Arial"/>
                <a:cs typeface="Arial"/>
                <a:sym typeface="Arial"/>
              </a:rPr>
              <a:t>平井 登威（ひらい とおい）</a:t>
            </a:r>
            <a:endParaRPr sz="2000" b="1" i="0" u="none" strike="noStrike" cap="none">
              <a:solidFill>
                <a:srgbClr val="000000"/>
              </a:solidFill>
              <a:latin typeface="Arial"/>
              <a:ea typeface="Arial"/>
              <a:cs typeface="Arial"/>
              <a:sym typeface="Arial"/>
            </a:endParaRPr>
          </a:p>
        </p:txBody>
      </p:sp>
      <p:pic>
        <p:nvPicPr>
          <p:cNvPr id="60" name="Google Shape;60;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348900" y="0"/>
            <a:ext cx="3795098" cy="5143501"/>
          </a:xfrm>
          <a:prstGeom prst="rect">
            <a:avLst/>
          </a:prstGeom>
          <a:noFill/>
          <a:ln>
            <a:noFill/>
          </a:ln>
        </p:spPr>
      </p:pic>
      <p:pic>
        <p:nvPicPr>
          <p:cNvPr id="61" name="Google Shape;61;p2"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62" name="Google Shape;62;p2"/>
          <p:cNvSpPr txBox="1"/>
          <p:nvPr/>
        </p:nvSpPr>
        <p:spPr>
          <a:xfrm>
            <a:off x="968853" y="1892525"/>
            <a:ext cx="3014400" cy="2631900"/>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chemeClr val="dk1"/>
              </a:buClr>
              <a:buSzPts val="1200"/>
              <a:buFont typeface="Arial"/>
              <a:buNone/>
            </a:pPr>
            <a:r>
              <a:rPr lang="ja" sz="1200" b="0" i="0" u="none" strike="noStrike" cap="none" dirty="0">
                <a:solidFill>
                  <a:schemeClr val="dk1"/>
                </a:solidFill>
                <a:latin typeface="Arial"/>
                <a:ea typeface="Arial"/>
                <a:cs typeface="Arial"/>
                <a:sym typeface="Arial"/>
              </a:rPr>
              <a:t>2001年8月14日 生（24）</a:t>
            </a: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200"/>
              <a:buFont typeface="Arial"/>
              <a:buNone/>
            </a:pPr>
            <a:r>
              <a:rPr lang="ja" sz="1200" dirty="0">
                <a:solidFill>
                  <a:schemeClr val="dk1"/>
                </a:solidFill>
              </a:rPr>
              <a:t>静岡県浜松市出身</a:t>
            </a: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200"/>
              <a:buFont typeface="Arial"/>
              <a:buNone/>
            </a:pP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NPO法人CoCoTELI 理事長</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altLang="ja-JP" sz="1200" b="0" i="0" u="none" strike="noStrike" cap="none" dirty="0">
                <a:solidFill>
                  <a:srgbClr val="000000"/>
                </a:solidFill>
                <a:latin typeface="Arial"/>
                <a:ea typeface="Arial"/>
                <a:cs typeface="Arial"/>
                <a:sym typeface="Arial"/>
              </a:rPr>
              <a:t>20</a:t>
            </a:r>
            <a:r>
              <a:rPr lang="ja" sz="1200" b="0" i="0" u="none" strike="noStrike" cap="none" dirty="0">
                <a:solidFill>
                  <a:srgbClr val="000000"/>
                </a:solidFill>
                <a:latin typeface="Arial"/>
                <a:ea typeface="Arial"/>
                <a:cs typeface="Arial"/>
                <a:sym typeface="Arial"/>
              </a:rPr>
              <a:t>26年3月 関西大学 社会安全学部 卒業</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chemeClr val="dk1"/>
                </a:solidFill>
                <a:latin typeface="Arial"/>
                <a:ea typeface="Arial"/>
                <a:cs typeface="Arial"/>
                <a:sym typeface="Arial"/>
              </a:rPr>
              <a:t>ForbesJAPAN 30 UNDER 30 2024</a:t>
            </a:r>
            <a:endParaRPr sz="12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chemeClr val="dk1"/>
                </a:solidFill>
                <a:latin typeface="Arial"/>
                <a:ea typeface="Arial"/>
                <a:cs typeface="Arial"/>
                <a:sym typeface="Arial"/>
              </a:rPr>
              <a:t>「世界を変える30歳未満」30人</a:t>
            </a:r>
            <a:endParaRPr sz="14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00000"/>
              </a:solidFill>
              <a:latin typeface="Arial"/>
              <a:ea typeface="Arial"/>
              <a:cs typeface="Arial"/>
              <a:sym typeface="Arial"/>
            </a:endParaRPr>
          </a:p>
        </p:txBody>
      </p:sp>
      <p:sp>
        <p:nvSpPr>
          <p:cNvPr id="2" name="スライド番号プレースホルダー 1">
            <a:extLst>
              <a:ext uri="{FF2B5EF4-FFF2-40B4-BE49-F238E27FC236}">
                <a16:creationId xmlns:a16="http://schemas.microsoft.com/office/drawing/2014/main" id="{5091FF3A-596D-3D0A-50E5-93FE0609842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a:t>
            </a:fld>
            <a:endParaRPr lang="ja"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g3e0f575c8f8_0_2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22" name="Google Shape;222;g3e0f575c8f8_0_28"/>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23" name="Google Shape;223;g3e0f575c8f8_0_28"/>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dirty="0"/>
              <a:t>課題意識 </a:t>
            </a:r>
            <a:r>
              <a:rPr lang="ja-JP" altLang="en-US" sz="1300" b="1" dirty="0"/>
              <a:t>－</a:t>
            </a:r>
            <a:r>
              <a:rPr lang="ja" sz="1300" b="1" dirty="0"/>
              <a:t>分類分けしてみる</a:t>
            </a:r>
            <a:r>
              <a:rPr lang="ja-JP" altLang="en-US" sz="1300" b="1" dirty="0"/>
              <a:t>－</a:t>
            </a:r>
            <a:endParaRPr sz="1300" b="1" dirty="0"/>
          </a:p>
        </p:txBody>
      </p:sp>
      <p:sp>
        <p:nvSpPr>
          <p:cNvPr id="224" name="Google Shape;224;g3e0f575c8f8_0_28"/>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家を離れるタイミングを逃す</a:t>
            </a:r>
            <a:endParaRPr sz="1100" b="1"/>
          </a:p>
          <a:p>
            <a:pPr marL="457200" lvl="0" indent="-298450" algn="l" rtl="0">
              <a:lnSpc>
                <a:spcPct val="150000"/>
              </a:lnSpc>
              <a:spcBef>
                <a:spcPts val="0"/>
              </a:spcBef>
              <a:spcAft>
                <a:spcPts val="0"/>
              </a:spcAft>
              <a:buSzPts val="1100"/>
              <a:buChar char="-"/>
            </a:pPr>
            <a:r>
              <a:rPr lang="ja" sz="1100" b="1"/>
              <a:t>過干渉・被支配的</a:t>
            </a:r>
            <a:endParaRPr sz="1100" b="1"/>
          </a:p>
          <a:p>
            <a:pPr marL="457200" lvl="0" indent="-298450" algn="l" rtl="0">
              <a:lnSpc>
                <a:spcPct val="150000"/>
              </a:lnSpc>
              <a:spcBef>
                <a:spcPts val="0"/>
              </a:spcBef>
              <a:spcAft>
                <a:spcPts val="0"/>
              </a:spcAft>
              <a:buSzPts val="1100"/>
              <a:buChar char="-"/>
            </a:pPr>
            <a:r>
              <a:rPr lang="ja" sz="1100" b="1"/>
              <a:t>下の兄弟の心配</a:t>
            </a:r>
            <a:endParaRPr sz="1100" b="1"/>
          </a:p>
          <a:p>
            <a:pPr marL="457200" lvl="0" indent="-298450" algn="l" rtl="0">
              <a:lnSpc>
                <a:spcPct val="150000"/>
              </a:lnSpc>
              <a:spcBef>
                <a:spcPts val="0"/>
              </a:spcBef>
              <a:spcAft>
                <a:spcPts val="0"/>
              </a:spcAft>
              <a:buSzPts val="1100"/>
              <a:buChar char="-"/>
            </a:pPr>
            <a:r>
              <a:rPr lang="ja" sz="1100" b="1"/>
              <a:t>経済的な依存</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学習性無力感</a:t>
            </a:r>
            <a:endParaRPr sz="1100" b="1">
              <a:solidFill>
                <a:srgbClr val="FF0000"/>
              </a:solidFill>
            </a:endParaRPr>
          </a:p>
        </p:txBody>
      </p:sp>
      <p:sp>
        <p:nvSpPr>
          <p:cNvPr id="225" name="Google Shape;225;g3e0f575c8f8_0_28"/>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未成年</a:t>
            </a:r>
            <a:endParaRPr b="1"/>
          </a:p>
        </p:txBody>
      </p:sp>
      <p:sp>
        <p:nvSpPr>
          <p:cNvPr id="226" name="Google Shape;226;g3e0f575c8f8_0_28"/>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親と同居</a:t>
            </a:r>
            <a:endParaRPr b="1"/>
          </a:p>
          <a:p>
            <a:pPr marL="0" lvl="0" indent="0" algn="ctr" rtl="0">
              <a:spcBef>
                <a:spcPts val="0"/>
              </a:spcBef>
              <a:spcAft>
                <a:spcPts val="0"/>
              </a:spcAft>
              <a:buNone/>
            </a:pPr>
            <a:r>
              <a:rPr lang="ja" b="1"/>
              <a:t>未成年</a:t>
            </a:r>
            <a:endParaRPr b="1"/>
          </a:p>
        </p:txBody>
      </p:sp>
      <p:cxnSp>
        <p:nvCxnSpPr>
          <p:cNvPr id="227" name="Google Shape;227;g3e0f575c8f8_0_28"/>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228" name="Google Shape;228;g3e0f575c8f8_0_28"/>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229" name="Google Shape;229;g3e0f575c8f8_0_28"/>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230" name="Google Shape;230;g3e0f575c8f8_0_28"/>
          <p:cNvSpPr txBox="1">
            <a:spLocks noGrp="1"/>
          </p:cNvSpPr>
          <p:nvPr>
            <p:ph type="title" idx="4294967295"/>
          </p:nvPr>
        </p:nvSpPr>
        <p:spPr>
          <a:xfrm>
            <a:off x="8338800" y="290072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231" name="Google Shape;231;g3e0f575c8f8_0_28"/>
          <p:cNvSpPr/>
          <p:nvPr/>
        </p:nvSpPr>
        <p:spPr>
          <a:xfrm>
            <a:off x="493310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2" name="Google Shape;232;g3e0f575c8f8_0_28"/>
          <p:cNvSpPr/>
          <p:nvPr/>
        </p:nvSpPr>
        <p:spPr>
          <a:xfrm>
            <a:off x="67215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3" name="Google Shape;233;g3e0f575c8f8_0_28"/>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成人</a:t>
            </a:r>
            <a:endParaRPr b="1"/>
          </a:p>
        </p:txBody>
      </p:sp>
      <p:sp>
        <p:nvSpPr>
          <p:cNvPr id="234" name="Google Shape;234;g3e0f575c8f8_0_28"/>
          <p:cNvSpPr/>
          <p:nvPr/>
        </p:nvSpPr>
        <p:spPr>
          <a:xfrm>
            <a:off x="672150" y="986475"/>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スライド番号プレースホルダー 1">
            <a:extLst>
              <a:ext uri="{FF2B5EF4-FFF2-40B4-BE49-F238E27FC236}">
                <a16:creationId xmlns:a16="http://schemas.microsoft.com/office/drawing/2014/main" id="{8A4935FD-F8BE-E69D-CE17-78FF1B247A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20</a:t>
            </a:fld>
            <a:endParaRPr lang="ja"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3e0f575c8f8_0_4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40" name="Google Shape;240;g3e0f575c8f8_0_45"/>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41" name="Google Shape;241;g3e0f575c8f8_0_45"/>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dirty="0"/>
              <a:t>課題意識 </a:t>
            </a:r>
            <a:r>
              <a:rPr lang="ja-JP" altLang="en-US" sz="1300" b="1" dirty="0"/>
              <a:t>－</a:t>
            </a:r>
            <a:r>
              <a:rPr lang="ja" sz="1300" b="1" dirty="0"/>
              <a:t>分類分けしてみる</a:t>
            </a:r>
            <a:r>
              <a:rPr lang="ja-JP" altLang="en-US" sz="1300" b="1" dirty="0"/>
              <a:t>－</a:t>
            </a:r>
            <a:endParaRPr sz="1300" b="1" dirty="0"/>
          </a:p>
        </p:txBody>
      </p:sp>
      <p:sp>
        <p:nvSpPr>
          <p:cNvPr id="242" name="Google Shape;242;g3e0f575c8f8_0_45"/>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自分の人生が始まった感覚がある</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家族を捨てた？罪悪感</a:t>
            </a:r>
            <a:endParaRPr sz="1100" b="1">
              <a:solidFill>
                <a:srgbClr val="FF0000"/>
              </a:solidFill>
            </a:endParaRPr>
          </a:p>
          <a:p>
            <a:pPr marL="457200" lvl="0" indent="-298450" algn="l" rtl="0">
              <a:lnSpc>
                <a:spcPct val="150000"/>
              </a:lnSpc>
              <a:spcBef>
                <a:spcPts val="0"/>
              </a:spcBef>
              <a:spcAft>
                <a:spcPts val="0"/>
              </a:spcAft>
              <a:buSzPts val="1100"/>
              <a:buChar char="-"/>
            </a:pPr>
            <a:r>
              <a:rPr lang="ja" sz="1100" b="1"/>
              <a:t>トラウマ</a:t>
            </a:r>
            <a:endParaRPr sz="1100" b="1"/>
          </a:p>
          <a:p>
            <a:pPr marL="457200" lvl="0" indent="-298450" algn="l" rtl="0">
              <a:lnSpc>
                <a:spcPct val="150000"/>
              </a:lnSpc>
              <a:spcBef>
                <a:spcPts val="0"/>
              </a:spcBef>
              <a:spcAft>
                <a:spcPts val="0"/>
              </a:spcAft>
              <a:buSzPts val="1100"/>
              <a:buChar char="-"/>
            </a:pPr>
            <a:r>
              <a:rPr lang="ja" sz="1100" b="1"/>
              <a:t>恋愛・人間関係でつまずく</a:t>
            </a:r>
            <a:endParaRPr sz="1100" b="1"/>
          </a:p>
          <a:p>
            <a:pPr marL="457200" lvl="0" indent="-298450" algn="l" rtl="0">
              <a:lnSpc>
                <a:spcPct val="150000"/>
              </a:lnSpc>
              <a:spcBef>
                <a:spcPts val="0"/>
              </a:spcBef>
              <a:spcAft>
                <a:spcPts val="0"/>
              </a:spcAft>
              <a:buSzPts val="1100"/>
              <a:buChar char="-"/>
            </a:pPr>
            <a:r>
              <a:rPr lang="ja" sz="1100" b="1"/>
              <a:t>今後の人生の関わり方</a:t>
            </a:r>
            <a:endParaRPr sz="1100" b="1"/>
          </a:p>
        </p:txBody>
      </p:sp>
      <p:sp>
        <p:nvSpPr>
          <p:cNvPr id="243" name="Google Shape;243;g3e0f575c8f8_0_45"/>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未成年</a:t>
            </a:r>
            <a:endParaRPr b="1"/>
          </a:p>
        </p:txBody>
      </p:sp>
      <p:sp>
        <p:nvSpPr>
          <p:cNvPr id="244" name="Google Shape;244;g3e0f575c8f8_0_45"/>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親と同居</a:t>
            </a:r>
            <a:endParaRPr b="1"/>
          </a:p>
          <a:p>
            <a:pPr marL="0" lvl="0" indent="0" algn="ctr" rtl="0">
              <a:spcBef>
                <a:spcPts val="0"/>
              </a:spcBef>
              <a:spcAft>
                <a:spcPts val="0"/>
              </a:spcAft>
              <a:buNone/>
            </a:pPr>
            <a:r>
              <a:rPr lang="ja" b="1"/>
              <a:t>未成年</a:t>
            </a:r>
            <a:endParaRPr b="1"/>
          </a:p>
        </p:txBody>
      </p:sp>
      <p:cxnSp>
        <p:nvCxnSpPr>
          <p:cNvPr id="245" name="Google Shape;245;g3e0f575c8f8_0_45"/>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246" name="Google Shape;246;g3e0f575c8f8_0_45"/>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247" name="Google Shape;247;g3e0f575c8f8_0_45"/>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248" name="Google Shape;248;g3e0f575c8f8_0_45"/>
          <p:cNvSpPr txBox="1">
            <a:spLocks noGrp="1"/>
          </p:cNvSpPr>
          <p:nvPr>
            <p:ph type="title" idx="4294967295"/>
          </p:nvPr>
        </p:nvSpPr>
        <p:spPr>
          <a:xfrm>
            <a:off x="8338800" y="290072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249" name="Google Shape;249;g3e0f575c8f8_0_45"/>
          <p:cNvSpPr/>
          <p:nvPr/>
        </p:nvSpPr>
        <p:spPr>
          <a:xfrm>
            <a:off x="493310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0" name="Google Shape;250;g3e0f575c8f8_0_45"/>
          <p:cNvSpPr/>
          <p:nvPr/>
        </p:nvSpPr>
        <p:spPr>
          <a:xfrm>
            <a:off x="67215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1" name="Google Shape;251;g3e0f575c8f8_0_45"/>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家を離れるタイミングを逃す</a:t>
            </a:r>
            <a:endParaRPr sz="1100" b="1"/>
          </a:p>
          <a:p>
            <a:pPr marL="457200" lvl="0" indent="-298450" algn="l" rtl="0">
              <a:lnSpc>
                <a:spcPct val="150000"/>
              </a:lnSpc>
              <a:spcBef>
                <a:spcPts val="0"/>
              </a:spcBef>
              <a:spcAft>
                <a:spcPts val="0"/>
              </a:spcAft>
              <a:buSzPts val="1100"/>
              <a:buChar char="-"/>
            </a:pPr>
            <a:r>
              <a:rPr lang="ja" sz="1100" b="1"/>
              <a:t>過干渉・被支配的</a:t>
            </a:r>
            <a:endParaRPr sz="1100" b="1"/>
          </a:p>
          <a:p>
            <a:pPr marL="457200" lvl="0" indent="-298450" algn="l" rtl="0">
              <a:lnSpc>
                <a:spcPct val="150000"/>
              </a:lnSpc>
              <a:spcBef>
                <a:spcPts val="0"/>
              </a:spcBef>
              <a:spcAft>
                <a:spcPts val="0"/>
              </a:spcAft>
              <a:buSzPts val="1100"/>
              <a:buChar char="-"/>
            </a:pPr>
            <a:r>
              <a:rPr lang="ja" sz="1100" b="1"/>
              <a:t>下の兄弟の心配</a:t>
            </a:r>
            <a:endParaRPr sz="1100" b="1"/>
          </a:p>
          <a:p>
            <a:pPr marL="457200" lvl="0" indent="-298450" algn="l" rtl="0">
              <a:lnSpc>
                <a:spcPct val="150000"/>
              </a:lnSpc>
              <a:spcBef>
                <a:spcPts val="0"/>
              </a:spcBef>
              <a:spcAft>
                <a:spcPts val="0"/>
              </a:spcAft>
              <a:buSzPts val="1100"/>
              <a:buChar char="-"/>
            </a:pPr>
            <a:r>
              <a:rPr lang="ja" sz="1100" b="1"/>
              <a:t>経済的な依存</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学習性無力感</a:t>
            </a:r>
            <a:endParaRPr sz="1100" b="1">
              <a:solidFill>
                <a:srgbClr val="FF0000"/>
              </a:solidFill>
            </a:endParaRPr>
          </a:p>
        </p:txBody>
      </p:sp>
      <p:sp>
        <p:nvSpPr>
          <p:cNvPr id="252" name="Google Shape;252;g3e0f575c8f8_0_45"/>
          <p:cNvSpPr/>
          <p:nvPr/>
        </p:nvSpPr>
        <p:spPr>
          <a:xfrm>
            <a:off x="4933150" y="9982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スライド番号プレースホルダー 1">
            <a:extLst>
              <a:ext uri="{FF2B5EF4-FFF2-40B4-BE49-F238E27FC236}">
                <a16:creationId xmlns:a16="http://schemas.microsoft.com/office/drawing/2014/main" id="{A66B3933-6D2E-E380-8DDB-CD24A2BA96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21</a:t>
            </a:fld>
            <a:endParaRPr lang="ja"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e0f575c8f8_0_62"/>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自分の人生が始まった感覚がある</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家族を捨てた？罪悪感</a:t>
            </a:r>
            <a:endParaRPr sz="1100" b="1">
              <a:solidFill>
                <a:srgbClr val="FF0000"/>
              </a:solidFill>
            </a:endParaRPr>
          </a:p>
          <a:p>
            <a:pPr marL="457200" lvl="0" indent="-298450" algn="l" rtl="0">
              <a:lnSpc>
                <a:spcPct val="150000"/>
              </a:lnSpc>
              <a:spcBef>
                <a:spcPts val="0"/>
              </a:spcBef>
              <a:spcAft>
                <a:spcPts val="0"/>
              </a:spcAft>
              <a:buSzPts val="1100"/>
              <a:buChar char="-"/>
            </a:pPr>
            <a:r>
              <a:rPr lang="ja" sz="1100" b="1"/>
              <a:t>トラウマ</a:t>
            </a:r>
            <a:endParaRPr sz="1100" b="1"/>
          </a:p>
          <a:p>
            <a:pPr marL="457200" lvl="0" indent="-298450" algn="l" rtl="0">
              <a:lnSpc>
                <a:spcPct val="150000"/>
              </a:lnSpc>
              <a:spcBef>
                <a:spcPts val="0"/>
              </a:spcBef>
              <a:spcAft>
                <a:spcPts val="0"/>
              </a:spcAft>
              <a:buSzPts val="1100"/>
              <a:buChar char="-"/>
            </a:pPr>
            <a:r>
              <a:rPr lang="ja" sz="1100" b="1"/>
              <a:t>恋愛・人間関係でつまずく</a:t>
            </a:r>
            <a:endParaRPr sz="1100" b="1"/>
          </a:p>
          <a:p>
            <a:pPr marL="457200" lvl="0" indent="-298450" algn="l" rtl="0">
              <a:lnSpc>
                <a:spcPct val="150000"/>
              </a:lnSpc>
              <a:spcBef>
                <a:spcPts val="0"/>
              </a:spcBef>
              <a:spcAft>
                <a:spcPts val="0"/>
              </a:spcAft>
              <a:buSzPts val="1100"/>
              <a:buChar char="-"/>
            </a:pPr>
            <a:r>
              <a:rPr lang="ja" sz="1100" b="1"/>
              <a:t>今後の人生の関わり方</a:t>
            </a:r>
            <a:endParaRPr sz="1100" b="1"/>
          </a:p>
        </p:txBody>
      </p:sp>
      <p:sp>
        <p:nvSpPr>
          <p:cNvPr id="258" name="Google Shape;258;g3e0f575c8f8_0_62"/>
          <p:cNvSpPr/>
          <p:nvPr/>
        </p:nvSpPr>
        <p:spPr>
          <a:xfrm>
            <a:off x="695700" y="986475"/>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59" name="Google Shape;259;g3e0f575c8f8_0_6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60" name="Google Shape;260;g3e0f575c8f8_0_62"/>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61" name="Google Shape;261;g3e0f575c8f8_0_62"/>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lvl="0"/>
            <a:r>
              <a:rPr lang="ja" sz="1600" b="1" dirty="0"/>
              <a:t>課題意識 </a:t>
            </a:r>
            <a:r>
              <a:rPr lang="ja-JP" altLang="en-US" sz="1300" b="1" dirty="0"/>
              <a:t>－</a:t>
            </a:r>
            <a:r>
              <a:rPr lang="ja" altLang="ja-JP" sz="1300" b="1" dirty="0"/>
              <a:t>分類分けしてみる</a:t>
            </a:r>
            <a:r>
              <a:rPr lang="ja-JP" altLang="en-US" sz="1300" b="1" dirty="0"/>
              <a:t>－</a:t>
            </a:r>
            <a:endParaRPr sz="1300" b="1" dirty="0"/>
          </a:p>
        </p:txBody>
      </p:sp>
      <p:sp>
        <p:nvSpPr>
          <p:cNvPr id="262" name="Google Shape;262;g3e0f575c8f8_0_62"/>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未成年</a:t>
            </a:r>
            <a:endParaRPr b="1"/>
          </a:p>
        </p:txBody>
      </p:sp>
      <p:sp>
        <p:nvSpPr>
          <p:cNvPr id="263" name="Google Shape;263;g3e0f575c8f8_0_62"/>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家を離れるが現実的に難しい</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多くの決定が親の意向に左右される</a:t>
            </a:r>
            <a:endParaRPr sz="1100" b="1">
              <a:solidFill>
                <a:srgbClr val="FF0000"/>
              </a:solidFill>
            </a:endParaRPr>
          </a:p>
          <a:p>
            <a:pPr marL="457200" lvl="0" indent="-298450" algn="l" rtl="0">
              <a:lnSpc>
                <a:spcPct val="150000"/>
              </a:lnSpc>
              <a:spcBef>
                <a:spcPts val="0"/>
              </a:spcBef>
              <a:spcAft>
                <a:spcPts val="0"/>
              </a:spcAft>
              <a:buSzPts val="1100"/>
              <a:buChar char="-"/>
            </a:pPr>
            <a:r>
              <a:rPr lang="ja" sz="1100" b="1"/>
              <a:t>無気力・反発</a:t>
            </a:r>
            <a:endParaRPr sz="1100" b="1"/>
          </a:p>
        </p:txBody>
      </p:sp>
      <p:cxnSp>
        <p:nvCxnSpPr>
          <p:cNvPr id="264" name="Google Shape;264;g3e0f575c8f8_0_62"/>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265" name="Google Shape;265;g3e0f575c8f8_0_62"/>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266" name="Google Shape;266;g3e0f575c8f8_0_62"/>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267" name="Google Shape;267;g3e0f575c8f8_0_62"/>
          <p:cNvSpPr txBox="1">
            <a:spLocks noGrp="1"/>
          </p:cNvSpPr>
          <p:nvPr>
            <p:ph type="title" idx="4294967295"/>
          </p:nvPr>
        </p:nvSpPr>
        <p:spPr>
          <a:xfrm>
            <a:off x="8338800" y="290072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268" name="Google Shape;268;g3e0f575c8f8_0_62"/>
          <p:cNvSpPr/>
          <p:nvPr/>
        </p:nvSpPr>
        <p:spPr>
          <a:xfrm>
            <a:off x="67215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9" name="Google Shape;269;g3e0f575c8f8_0_62"/>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家を離れるタイミングを逃す</a:t>
            </a:r>
            <a:endParaRPr sz="1100" b="1"/>
          </a:p>
          <a:p>
            <a:pPr marL="457200" lvl="0" indent="-298450" algn="l" rtl="0">
              <a:lnSpc>
                <a:spcPct val="150000"/>
              </a:lnSpc>
              <a:spcBef>
                <a:spcPts val="0"/>
              </a:spcBef>
              <a:spcAft>
                <a:spcPts val="0"/>
              </a:spcAft>
              <a:buSzPts val="1100"/>
              <a:buChar char="-"/>
            </a:pPr>
            <a:r>
              <a:rPr lang="ja" sz="1100" b="1"/>
              <a:t>過干渉・被支配的</a:t>
            </a:r>
            <a:endParaRPr sz="1100" b="1"/>
          </a:p>
          <a:p>
            <a:pPr marL="457200" lvl="0" indent="-298450" algn="l" rtl="0">
              <a:lnSpc>
                <a:spcPct val="150000"/>
              </a:lnSpc>
              <a:spcBef>
                <a:spcPts val="0"/>
              </a:spcBef>
              <a:spcAft>
                <a:spcPts val="0"/>
              </a:spcAft>
              <a:buSzPts val="1100"/>
              <a:buChar char="-"/>
            </a:pPr>
            <a:r>
              <a:rPr lang="ja" sz="1100" b="1"/>
              <a:t>下の兄弟の心配</a:t>
            </a:r>
            <a:endParaRPr sz="1100" b="1"/>
          </a:p>
          <a:p>
            <a:pPr marL="457200" lvl="0" indent="-298450" algn="l" rtl="0">
              <a:lnSpc>
                <a:spcPct val="150000"/>
              </a:lnSpc>
              <a:spcBef>
                <a:spcPts val="0"/>
              </a:spcBef>
              <a:spcAft>
                <a:spcPts val="0"/>
              </a:spcAft>
              <a:buSzPts val="1100"/>
              <a:buChar char="-"/>
            </a:pPr>
            <a:r>
              <a:rPr lang="ja" sz="1100" b="1"/>
              <a:t>経済的な依存</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学習性無力感</a:t>
            </a:r>
            <a:endParaRPr sz="1100" b="1">
              <a:solidFill>
                <a:srgbClr val="FF0000"/>
              </a:solidFill>
            </a:endParaRPr>
          </a:p>
        </p:txBody>
      </p:sp>
      <p:sp>
        <p:nvSpPr>
          <p:cNvPr id="270" name="Google Shape;270;g3e0f575c8f8_0_62"/>
          <p:cNvSpPr/>
          <p:nvPr/>
        </p:nvSpPr>
        <p:spPr>
          <a:xfrm>
            <a:off x="4933150" y="9982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スライド番号プレースホルダー 1">
            <a:extLst>
              <a:ext uri="{FF2B5EF4-FFF2-40B4-BE49-F238E27FC236}">
                <a16:creationId xmlns:a16="http://schemas.microsoft.com/office/drawing/2014/main" id="{5E025F59-B3CB-7A0E-5274-5CBC3F8665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22</a:t>
            </a:fld>
            <a:endParaRPr lang="ja"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3e0f575c8f8_0_79"/>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家を離れるが現実的に難しい</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多くの決定が親の意向に左右される</a:t>
            </a:r>
            <a:endParaRPr sz="1100" b="1">
              <a:solidFill>
                <a:srgbClr val="FF0000"/>
              </a:solidFill>
            </a:endParaRPr>
          </a:p>
          <a:p>
            <a:pPr marL="457200" lvl="0" indent="-298450" algn="l" rtl="0">
              <a:lnSpc>
                <a:spcPct val="150000"/>
              </a:lnSpc>
              <a:spcBef>
                <a:spcPts val="0"/>
              </a:spcBef>
              <a:spcAft>
                <a:spcPts val="0"/>
              </a:spcAft>
              <a:buSzPts val="1100"/>
              <a:buChar char="-"/>
            </a:pPr>
            <a:r>
              <a:rPr lang="ja" sz="1100" b="1"/>
              <a:t>無気力・反発</a:t>
            </a:r>
            <a:endParaRPr sz="1100" b="1"/>
          </a:p>
        </p:txBody>
      </p:sp>
      <p:sp>
        <p:nvSpPr>
          <p:cNvPr id="276" name="Google Shape;276;g3e0f575c8f8_0_79"/>
          <p:cNvSpPr/>
          <p:nvPr/>
        </p:nvSpPr>
        <p:spPr>
          <a:xfrm>
            <a:off x="4933150" y="3114625"/>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77" name="Google Shape;277;g3e0f575c8f8_0_7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78" name="Google Shape;278;g3e0f575c8f8_0_79"/>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79" name="Google Shape;279;g3e0f575c8f8_0_79"/>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lvl="0"/>
            <a:r>
              <a:rPr lang="ja" sz="1600" b="1" dirty="0"/>
              <a:t>課題意識 </a:t>
            </a:r>
            <a:r>
              <a:rPr lang="ja-JP" altLang="en-US" sz="1300" b="1" dirty="0"/>
              <a:t>－</a:t>
            </a:r>
            <a:r>
              <a:rPr lang="ja" altLang="ja-JP" sz="1300" b="1" dirty="0"/>
              <a:t>分類分けしてみる</a:t>
            </a:r>
            <a:r>
              <a:rPr lang="ja-JP" altLang="en-US" sz="1300" b="1" dirty="0"/>
              <a:t>－</a:t>
            </a:r>
            <a:endParaRPr sz="1300" b="1" dirty="0"/>
          </a:p>
        </p:txBody>
      </p:sp>
      <p:sp>
        <p:nvSpPr>
          <p:cNvPr id="280" name="Google Shape;280;g3e0f575c8f8_0_79"/>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CoCoTELIはあまり</a:t>
            </a:r>
            <a:endParaRPr b="1"/>
          </a:p>
          <a:p>
            <a:pPr marL="0" lvl="0" indent="0" algn="ctr" rtl="0">
              <a:spcBef>
                <a:spcPts val="0"/>
              </a:spcBef>
              <a:spcAft>
                <a:spcPts val="0"/>
              </a:spcAft>
              <a:buNone/>
            </a:pPr>
            <a:r>
              <a:rPr lang="ja" b="1"/>
              <a:t>出会っていない</a:t>
            </a:r>
            <a:endParaRPr b="1"/>
          </a:p>
        </p:txBody>
      </p:sp>
      <p:cxnSp>
        <p:nvCxnSpPr>
          <p:cNvPr id="281" name="Google Shape;281;g3e0f575c8f8_0_79"/>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282" name="Google Shape;282;g3e0f575c8f8_0_79"/>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283" name="Google Shape;283;g3e0f575c8f8_0_79"/>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284" name="Google Shape;284;g3e0f575c8f8_0_79"/>
          <p:cNvSpPr txBox="1">
            <a:spLocks noGrp="1"/>
          </p:cNvSpPr>
          <p:nvPr>
            <p:ph type="title" idx="4294967295"/>
          </p:nvPr>
        </p:nvSpPr>
        <p:spPr>
          <a:xfrm>
            <a:off x="8338800" y="290072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285" name="Google Shape;285;g3e0f575c8f8_0_79"/>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家を離れるタイミングを逃す</a:t>
            </a:r>
            <a:endParaRPr sz="1100" b="1"/>
          </a:p>
          <a:p>
            <a:pPr marL="457200" lvl="0" indent="-298450" algn="l" rtl="0">
              <a:lnSpc>
                <a:spcPct val="150000"/>
              </a:lnSpc>
              <a:spcBef>
                <a:spcPts val="0"/>
              </a:spcBef>
              <a:spcAft>
                <a:spcPts val="0"/>
              </a:spcAft>
              <a:buSzPts val="1100"/>
              <a:buChar char="-"/>
            </a:pPr>
            <a:r>
              <a:rPr lang="ja" sz="1100" b="1"/>
              <a:t>過干渉・被支配的</a:t>
            </a:r>
            <a:endParaRPr sz="1100" b="1"/>
          </a:p>
          <a:p>
            <a:pPr marL="457200" lvl="0" indent="-298450" algn="l" rtl="0">
              <a:lnSpc>
                <a:spcPct val="150000"/>
              </a:lnSpc>
              <a:spcBef>
                <a:spcPts val="0"/>
              </a:spcBef>
              <a:spcAft>
                <a:spcPts val="0"/>
              </a:spcAft>
              <a:buSzPts val="1100"/>
              <a:buChar char="-"/>
            </a:pPr>
            <a:r>
              <a:rPr lang="ja" sz="1100" b="1"/>
              <a:t>下の兄弟の心配</a:t>
            </a:r>
            <a:endParaRPr sz="1100" b="1"/>
          </a:p>
          <a:p>
            <a:pPr marL="457200" lvl="0" indent="-298450" algn="l" rtl="0">
              <a:lnSpc>
                <a:spcPct val="150000"/>
              </a:lnSpc>
              <a:spcBef>
                <a:spcPts val="0"/>
              </a:spcBef>
              <a:spcAft>
                <a:spcPts val="0"/>
              </a:spcAft>
              <a:buSzPts val="1100"/>
              <a:buChar char="-"/>
            </a:pPr>
            <a:r>
              <a:rPr lang="ja" sz="1100" b="1"/>
              <a:t>経済的な依存</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学習性無力感</a:t>
            </a:r>
            <a:endParaRPr sz="1100" b="1">
              <a:solidFill>
                <a:srgbClr val="FF0000"/>
              </a:solidFill>
            </a:endParaRPr>
          </a:p>
        </p:txBody>
      </p:sp>
      <p:sp>
        <p:nvSpPr>
          <p:cNvPr id="286" name="Google Shape;286;g3e0f575c8f8_0_79"/>
          <p:cNvSpPr/>
          <p:nvPr/>
        </p:nvSpPr>
        <p:spPr>
          <a:xfrm>
            <a:off x="4933150" y="9982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7" name="Google Shape;287;g3e0f575c8f8_0_79"/>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自分の人生が始まった感覚がある</a:t>
            </a:r>
            <a:endParaRPr sz="1100" b="1"/>
          </a:p>
          <a:p>
            <a:pPr marL="457200" lvl="0" indent="-298450" algn="l" rtl="0">
              <a:lnSpc>
                <a:spcPct val="150000"/>
              </a:lnSpc>
              <a:spcBef>
                <a:spcPts val="0"/>
              </a:spcBef>
              <a:spcAft>
                <a:spcPts val="0"/>
              </a:spcAft>
              <a:buClr>
                <a:srgbClr val="FF0000"/>
              </a:buClr>
              <a:buSzPts val="1100"/>
              <a:buChar char="-"/>
            </a:pPr>
            <a:r>
              <a:rPr lang="ja" sz="1100" b="1">
                <a:solidFill>
                  <a:srgbClr val="FF0000"/>
                </a:solidFill>
              </a:rPr>
              <a:t>家族を捨てた？罪悪感</a:t>
            </a:r>
            <a:endParaRPr sz="1100" b="1">
              <a:solidFill>
                <a:srgbClr val="FF0000"/>
              </a:solidFill>
            </a:endParaRPr>
          </a:p>
          <a:p>
            <a:pPr marL="457200" lvl="0" indent="-298450" algn="l" rtl="0">
              <a:lnSpc>
                <a:spcPct val="150000"/>
              </a:lnSpc>
              <a:spcBef>
                <a:spcPts val="0"/>
              </a:spcBef>
              <a:spcAft>
                <a:spcPts val="0"/>
              </a:spcAft>
              <a:buSzPts val="1100"/>
              <a:buChar char="-"/>
            </a:pPr>
            <a:r>
              <a:rPr lang="ja" sz="1100" b="1"/>
              <a:t>トラウマ</a:t>
            </a:r>
            <a:endParaRPr sz="1100" b="1"/>
          </a:p>
          <a:p>
            <a:pPr marL="457200" lvl="0" indent="-298450" algn="l" rtl="0">
              <a:lnSpc>
                <a:spcPct val="150000"/>
              </a:lnSpc>
              <a:spcBef>
                <a:spcPts val="0"/>
              </a:spcBef>
              <a:spcAft>
                <a:spcPts val="0"/>
              </a:spcAft>
              <a:buSzPts val="1100"/>
              <a:buChar char="-"/>
            </a:pPr>
            <a:r>
              <a:rPr lang="ja" sz="1100" b="1"/>
              <a:t>恋愛・人間関係でつまずく</a:t>
            </a:r>
            <a:endParaRPr sz="1100" b="1"/>
          </a:p>
          <a:p>
            <a:pPr marL="457200" lvl="0" indent="-298450" algn="l" rtl="0">
              <a:lnSpc>
                <a:spcPct val="150000"/>
              </a:lnSpc>
              <a:spcBef>
                <a:spcPts val="0"/>
              </a:spcBef>
              <a:spcAft>
                <a:spcPts val="0"/>
              </a:spcAft>
              <a:buSzPts val="1100"/>
              <a:buChar char="-"/>
            </a:pPr>
            <a:r>
              <a:rPr lang="ja" sz="1100" b="1"/>
              <a:t>今後の人生の関わり方</a:t>
            </a:r>
            <a:endParaRPr sz="1100" b="1"/>
          </a:p>
        </p:txBody>
      </p:sp>
      <p:sp>
        <p:nvSpPr>
          <p:cNvPr id="288" name="Google Shape;288;g3e0f575c8f8_0_79"/>
          <p:cNvSpPr/>
          <p:nvPr/>
        </p:nvSpPr>
        <p:spPr>
          <a:xfrm>
            <a:off x="695700" y="986475"/>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スライド番号プレースホルダー 1">
            <a:extLst>
              <a:ext uri="{FF2B5EF4-FFF2-40B4-BE49-F238E27FC236}">
                <a16:creationId xmlns:a16="http://schemas.microsoft.com/office/drawing/2014/main" id="{E11B6BC5-DB82-A479-7A24-2C85F8DC23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23</a:t>
            </a:fld>
            <a:endParaRPr lang="ja"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g3e0f575c8f8_0_9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294" name="Google Shape;294;g3e0f575c8f8_0_96"/>
          <p:cNvCxnSpPr/>
          <p:nvPr/>
        </p:nvCxnSpPr>
        <p:spPr>
          <a:xfrm rot="10800000" flipH="1">
            <a:off x="403400" y="564875"/>
            <a:ext cx="8292300" cy="11100"/>
          </a:xfrm>
          <a:prstGeom prst="straightConnector1">
            <a:avLst/>
          </a:prstGeom>
          <a:noFill/>
          <a:ln w="28575" cap="flat" cmpd="sng">
            <a:solidFill>
              <a:schemeClr val="dk2"/>
            </a:solidFill>
            <a:prstDash val="solid"/>
            <a:round/>
            <a:headEnd type="none" w="med" len="med"/>
            <a:tailEnd type="none" w="med" len="med"/>
          </a:ln>
        </p:spPr>
      </p:cxnSp>
      <p:sp>
        <p:nvSpPr>
          <p:cNvPr id="295" name="Google Shape;295;g3e0f575c8f8_0_96"/>
          <p:cNvSpPr txBox="1"/>
          <p:nvPr/>
        </p:nvSpPr>
        <p:spPr>
          <a:xfrm>
            <a:off x="450950" y="144875"/>
            <a:ext cx="4777500" cy="431100"/>
          </a:xfrm>
          <a:prstGeom prst="rect">
            <a:avLst/>
          </a:prstGeom>
          <a:noFill/>
          <a:ln>
            <a:noFill/>
          </a:ln>
        </p:spPr>
        <p:txBody>
          <a:bodyPr spcFirstLastPara="1" wrap="square" lIns="91425" tIns="91425" rIns="91425" bIns="91425" anchor="t" anchorCtr="0">
            <a:spAutoFit/>
          </a:bodyPr>
          <a:lstStyle/>
          <a:p>
            <a:pPr lvl="0"/>
            <a:r>
              <a:rPr lang="ja" sz="1600" b="1" dirty="0"/>
              <a:t>課題意識 </a:t>
            </a:r>
            <a:r>
              <a:rPr lang="ja-JP" altLang="en-US" sz="1300" b="1" dirty="0"/>
              <a:t>－</a:t>
            </a:r>
            <a:r>
              <a:rPr lang="ja" altLang="ja-JP" sz="1300" b="1" dirty="0"/>
              <a:t>分類分けしてみる</a:t>
            </a:r>
            <a:r>
              <a:rPr lang="ja-JP" altLang="en-US" sz="1300" b="1" dirty="0"/>
              <a:t>－</a:t>
            </a:r>
            <a:endParaRPr sz="1300" b="1" dirty="0"/>
          </a:p>
        </p:txBody>
      </p:sp>
      <p:sp>
        <p:nvSpPr>
          <p:cNvPr id="296" name="Google Shape;296;g3e0f575c8f8_0_96"/>
          <p:cNvSpPr/>
          <p:nvPr/>
        </p:nvSpPr>
        <p:spPr>
          <a:xfrm>
            <a:off x="51702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親と同居</a:t>
            </a:r>
            <a:endParaRPr b="1"/>
          </a:p>
          <a:p>
            <a:pPr marL="0" lvl="0" indent="0" algn="ctr" rtl="0">
              <a:spcBef>
                <a:spcPts val="0"/>
              </a:spcBef>
              <a:spcAft>
                <a:spcPts val="0"/>
              </a:spcAft>
              <a:buNone/>
            </a:pPr>
            <a:r>
              <a:rPr lang="ja" b="1"/>
              <a:t>成人</a:t>
            </a:r>
            <a:endParaRPr b="1"/>
          </a:p>
        </p:txBody>
      </p:sp>
      <p:sp>
        <p:nvSpPr>
          <p:cNvPr id="297" name="Google Shape;297;g3e0f575c8f8_0_96"/>
          <p:cNvSpPr/>
          <p:nvPr/>
        </p:nvSpPr>
        <p:spPr>
          <a:xfrm>
            <a:off x="911400" y="115462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自分の人生が始まった感覚がある</a:t>
            </a:r>
            <a:endParaRPr sz="1100" b="1"/>
          </a:p>
          <a:p>
            <a:pPr marL="457200" lvl="0" indent="-298450" algn="l" rtl="0">
              <a:lnSpc>
                <a:spcPct val="150000"/>
              </a:lnSpc>
              <a:spcBef>
                <a:spcPts val="0"/>
              </a:spcBef>
              <a:spcAft>
                <a:spcPts val="0"/>
              </a:spcAft>
              <a:buSzPts val="1100"/>
              <a:buChar char="-"/>
            </a:pPr>
            <a:r>
              <a:rPr lang="ja" sz="1100" b="1"/>
              <a:t>家族を捨てた？罪悪感</a:t>
            </a:r>
            <a:endParaRPr sz="1100" b="1"/>
          </a:p>
          <a:p>
            <a:pPr marL="457200" lvl="0" indent="-298450" algn="l" rtl="0">
              <a:lnSpc>
                <a:spcPct val="150000"/>
              </a:lnSpc>
              <a:spcBef>
                <a:spcPts val="0"/>
              </a:spcBef>
              <a:spcAft>
                <a:spcPts val="0"/>
              </a:spcAft>
              <a:buSzPts val="1100"/>
              <a:buChar char="-"/>
            </a:pPr>
            <a:r>
              <a:rPr lang="ja" sz="1100" b="1"/>
              <a:t>トラウマ</a:t>
            </a:r>
            <a:endParaRPr sz="1100" b="1"/>
          </a:p>
          <a:p>
            <a:pPr marL="457200" lvl="0" indent="-298450" algn="l" rtl="0">
              <a:lnSpc>
                <a:spcPct val="150000"/>
              </a:lnSpc>
              <a:spcBef>
                <a:spcPts val="0"/>
              </a:spcBef>
              <a:spcAft>
                <a:spcPts val="0"/>
              </a:spcAft>
              <a:buSzPts val="1100"/>
              <a:buChar char="-"/>
            </a:pPr>
            <a:r>
              <a:rPr lang="ja" sz="1100" b="1"/>
              <a:t>恋愛・人間関係でつまずく</a:t>
            </a:r>
            <a:endParaRPr sz="1100" b="1"/>
          </a:p>
        </p:txBody>
      </p:sp>
      <p:sp>
        <p:nvSpPr>
          <p:cNvPr id="298" name="Google Shape;298;g3e0f575c8f8_0_96"/>
          <p:cNvSpPr/>
          <p:nvPr/>
        </p:nvSpPr>
        <p:spPr>
          <a:xfrm>
            <a:off x="911400" y="3311700"/>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 b="1"/>
              <a:t>親と非同居</a:t>
            </a:r>
            <a:endParaRPr b="1"/>
          </a:p>
          <a:p>
            <a:pPr marL="0" lvl="0" indent="0" algn="ctr" rtl="0">
              <a:spcBef>
                <a:spcPts val="0"/>
              </a:spcBef>
              <a:spcAft>
                <a:spcPts val="0"/>
              </a:spcAft>
              <a:buNone/>
            </a:pPr>
            <a:r>
              <a:rPr lang="ja" b="1"/>
              <a:t>未成年</a:t>
            </a:r>
            <a:endParaRPr b="1"/>
          </a:p>
        </p:txBody>
      </p:sp>
      <p:sp>
        <p:nvSpPr>
          <p:cNvPr id="299" name="Google Shape;299;g3e0f575c8f8_0_96"/>
          <p:cNvSpPr/>
          <p:nvPr/>
        </p:nvSpPr>
        <p:spPr>
          <a:xfrm>
            <a:off x="5170200" y="3282775"/>
            <a:ext cx="3062400" cy="1537200"/>
          </a:xfrm>
          <a:prstGeom prst="roundRect">
            <a:avLst>
              <a:gd name="adj" fmla="val 16667"/>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298450" algn="l" rtl="0">
              <a:lnSpc>
                <a:spcPct val="150000"/>
              </a:lnSpc>
              <a:spcBef>
                <a:spcPts val="0"/>
              </a:spcBef>
              <a:spcAft>
                <a:spcPts val="0"/>
              </a:spcAft>
              <a:buSzPts val="1100"/>
              <a:buChar char="-"/>
            </a:pPr>
            <a:r>
              <a:rPr lang="ja" sz="1100" b="1"/>
              <a:t>家を離れるが現実的に難しい</a:t>
            </a:r>
            <a:endParaRPr sz="1100" b="1"/>
          </a:p>
          <a:p>
            <a:pPr marL="457200" lvl="0" indent="-298450" algn="l" rtl="0">
              <a:lnSpc>
                <a:spcPct val="150000"/>
              </a:lnSpc>
              <a:spcBef>
                <a:spcPts val="0"/>
              </a:spcBef>
              <a:spcAft>
                <a:spcPts val="0"/>
              </a:spcAft>
              <a:buSzPts val="1100"/>
              <a:buChar char="-"/>
            </a:pPr>
            <a:r>
              <a:rPr lang="ja" sz="1100" b="1"/>
              <a:t>多くの決定が親の意向に左右される</a:t>
            </a:r>
            <a:endParaRPr sz="1100" b="1"/>
          </a:p>
          <a:p>
            <a:pPr marL="457200" lvl="0" indent="-298450" algn="l" rtl="0">
              <a:lnSpc>
                <a:spcPct val="150000"/>
              </a:lnSpc>
              <a:spcBef>
                <a:spcPts val="0"/>
              </a:spcBef>
              <a:spcAft>
                <a:spcPts val="0"/>
              </a:spcAft>
              <a:buSzPts val="1100"/>
              <a:buChar char="-"/>
            </a:pPr>
            <a:r>
              <a:rPr lang="ja" sz="1100" b="1"/>
              <a:t>無気力・反発</a:t>
            </a:r>
            <a:endParaRPr sz="1100" b="1"/>
          </a:p>
        </p:txBody>
      </p:sp>
      <p:cxnSp>
        <p:nvCxnSpPr>
          <p:cNvPr id="300" name="Google Shape;300;g3e0f575c8f8_0_96"/>
          <p:cNvCxnSpPr/>
          <p:nvPr/>
        </p:nvCxnSpPr>
        <p:spPr>
          <a:xfrm>
            <a:off x="629575" y="3024025"/>
            <a:ext cx="7797300" cy="6300"/>
          </a:xfrm>
          <a:prstGeom prst="straightConnector1">
            <a:avLst/>
          </a:prstGeom>
          <a:noFill/>
          <a:ln w="38100" cap="flat" cmpd="sng">
            <a:solidFill>
              <a:schemeClr val="dk2"/>
            </a:solidFill>
            <a:prstDash val="solid"/>
            <a:round/>
            <a:headEnd type="none" w="med" len="med"/>
            <a:tailEnd type="triangle" w="med" len="med"/>
          </a:ln>
        </p:spPr>
      </p:cxnSp>
      <p:cxnSp>
        <p:nvCxnSpPr>
          <p:cNvPr id="301" name="Google Shape;301;g3e0f575c8f8_0_96"/>
          <p:cNvCxnSpPr/>
          <p:nvPr/>
        </p:nvCxnSpPr>
        <p:spPr>
          <a:xfrm rot="10800000" flipH="1">
            <a:off x="4548950" y="859325"/>
            <a:ext cx="1200" cy="4051200"/>
          </a:xfrm>
          <a:prstGeom prst="straightConnector1">
            <a:avLst/>
          </a:prstGeom>
          <a:noFill/>
          <a:ln w="38100" cap="flat" cmpd="sng">
            <a:solidFill>
              <a:schemeClr val="dk2"/>
            </a:solidFill>
            <a:prstDash val="solid"/>
            <a:round/>
            <a:headEnd type="none" w="med" len="med"/>
            <a:tailEnd type="triangle" w="med" len="med"/>
          </a:ln>
        </p:spPr>
      </p:cxnSp>
      <p:sp>
        <p:nvSpPr>
          <p:cNvPr id="302" name="Google Shape;302;g3e0f575c8f8_0_96"/>
          <p:cNvSpPr txBox="1">
            <a:spLocks noGrp="1"/>
          </p:cNvSpPr>
          <p:nvPr>
            <p:ph type="ctrTitle"/>
          </p:nvPr>
        </p:nvSpPr>
        <p:spPr>
          <a:xfrm>
            <a:off x="4670075" y="68787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年齢 高</a:t>
            </a:r>
            <a:endParaRPr sz="1058" b="1"/>
          </a:p>
        </p:txBody>
      </p:sp>
      <p:sp>
        <p:nvSpPr>
          <p:cNvPr id="303" name="Google Shape;303;g3e0f575c8f8_0_96"/>
          <p:cNvSpPr txBox="1">
            <a:spLocks noGrp="1"/>
          </p:cNvSpPr>
          <p:nvPr>
            <p:ph type="title" idx="4294967295"/>
          </p:nvPr>
        </p:nvSpPr>
        <p:spPr>
          <a:xfrm>
            <a:off x="8338800" y="2900725"/>
            <a:ext cx="749400" cy="25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ja" sz="1058" b="1"/>
              <a:t>同居</a:t>
            </a:r>
            <a:endParaRPr sz="1058" b="1"/>
          </a:p>
        </p:txBody>
      </p:sp>
      <p:sp>
        <p:nvSpPr>
          <p:cNvPr id="304" name="Google Shape;304;g3e0f575c8f8_0_96"/>
          <p:cNvSpPr/>
          <p:nvPr/>
        </p:nvSpPr>
        <p:spPr>
          <a:xfrm>
            <a:off x="695700" y="940775"/>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5" name="Google Shape;305;g3e0f575c8f8_0_96"/>
          <p:cNvSpPr/>
          <p:nvPr/>
        </p:nvSpPr>
        <p:spPr>
          <a:xfrm>
            <a:off x="672150" y="3143550"/>
            <a:ext cx="3493800" cy="1873500"/>
          </a:xfrm>
          <a:prstGeom prst="rect">
            <a:avLst/>
          </a:prstGeom>
          <a:solidFill>
            <a:srgbClr val="EEEEEE">
              <a:alpha val="70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6" name="Google Shape;306;g3e0f575c8f8_0_96"/>
          <p:cNvSpPr txBox="1"/>
          <p:nvPr/>
        </p:nvSpPr>
        <p:spPr>
          <a:xfrm>
            <a:off x="4780375" y="998250"/>
            <a:ext cx="3493800" cy="3945300"/>
          </a:xfrm>
          <a:prstGeom prst="rect">
            <a:avLst/>
          </a:prstGeom>
          <a:solidFill>
            <a:srgbClr val="FFFFFF"/>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ja" sz="1500" b="1">
                <a:solidFill>
                  <a:srgbClr val="FF0000"/>
                </a:solidFill>
              </a:rPr>
              <a:t>学習性無力感の予防・回復</a:t>
            </a:r>
            <a:endParaRPr sz="1500" b="1">
              <a:solidFill>
                <a:srgbClr val="FF0000"/>
              </a:solidFill>
            </a:endParaRPr>
          </a:p>
          <a:p>
            <a:pPr marL="457200" lvl="0" indent="-323850" algn="l" rtl="0">
              <a:lnSpc>
                <a:spcPct val="150000"/>
              </a:lnSpc>
              <a:spcBef>
                <a:spcPts val="0"/>
              </a:spcBef>
              <a:spcAft>
                <a:spcPts val="0"/>
              </a:spcAft>
              <a:buClr>
                <a:srgbClr val="FF0000"/>
              </a:buClr>
              <a:buSzPts val="1500"/>
              <a:buChar char="-"/>
            </a:pPr>
            <a:r>
              <a:rPr lang="ja" sz="1500">
                <a:solidFill>
                  <a:srgbClr val="FF0000"/>
                </a:solidFill>
              </a:rPr>
              <a:t>肯定的な体験の積み重ね</a:t>
            </a:r>
            <a:endParaRPr sz="1500">
              <a:solidFill>
                <a:srgbClr val="FF0000"/>
              </a:solidFill>
            </a:endParaRPr>
          </a:p>
          <a:p>
            <a:pPr marL="457200" lvl="0" indent="-323850" algn="l" rtl="0">
              <a:lnSpc>
                <a:spcPct val="150000"/>
              </a:lnSpc>
              <a:spcBef>
                <a:spcPts val="0"/>
              </a:spcBef>
              <a:spcAft>
                <a:spcPts val="0"/>
              </a:spcAft>
              <a:buClr>
                <a:srgbClr val="FF0000"/>
              </a:buClr>
              <a:buSzPts val="1500"/>
              <a:buChar char="-"/>
            </a:pPr>
            <a:r>
              <a:rPr lang="ja" sz="1500">
                <a:solidFill>
                  <a:srgbClr val="FF0000"/>
                </a:solidFill>
              </a:rPr>
              <a:t>頼れる大人の存在（時には介入的なアプローチも）</a:t>
            </a:r>
            <a:endParaRPr sz="1500">
              <a:solidFill>
                <a:srgbClr val="FF0000"/>
              </a:solidFill>
            </a:endParaRPr>
          </a:p>
          <a:p>
            <a:pPr marL="457200" lvl="0" indent="-323850" algn="l" rtl="0">
              <a:lnSpc>
                <a:spcPct val="150000"/>
              </a:lnSpc>
              <a:spcBef>
                <a:spcPts val="0"/>
              </a:spcBef>
              <a:spcAft>
                <a:spcPts val="0"/>
              </a:spcAft>
              <a:buClr>
                <a:srgbClr val="FF0000"/>
              </a:buClr>
              <a:buSzPts val="1500"/>
              <a:buChar char="-"/>
            </a:pPr>
            <a:r>
              <a:rPr lang="ja" sz="1500">
                <a:solidFill>
                  <a:srgbClr val="FF0000"/>
                </a:solidFill>
              </a:rPr>
              <a:t>ロールモデル</a:t>
            </a:r>
            <a:endParaRPr sz="1500">
              <a:solidFill>
                <a:srgbClr val="FF0000"/>
              </a:solidFill>
            </a:endParaRPr>
          </a:p>
          <a:p>
            <a:pPr marL="457200" lvl="0" indent="-323850" algn="l" rtl="0">
              <a:lnSpc>
                <a:spcPct val="150000"/>
              </a:lnSpc>
              <a:spcBef>
                <a:spcPts val="0"/>
              </a:spcBef>
              <a:spcAft>
                <a:spcPts val="0"/>
              </a:spcAft>
              <a:buClr>
                <a:srgbClr val="FF0000"/>
              </a:buClr>
              <a:buSzPts val="1500"/>
              <a:buChar char="-"/>
            </a:pPr>
            <a:r>
              <a:rPr lang="ja" sz="1500">
                <a:solidFill>
                  <a:srgbClr val="FF0000"/>
                </a:solidFill>
              </a:rPr>
              <a:t>知識</a:t>
            </a:r>
            <a:endParaRPr sz="1500">
              <a:solidFill>
                <a:srgbClr val="FF0000"/>
              </a:solidFill>
            </a:endParaRPr>
          </a:p>
        </p:txBody>
      </p:sp>
      <p:sp>
        <p:nvSpPr>
          <p:cNvPr id="307" name="Google Shape;307;g3e0f575c8f8_0_96"/>
          <p:cNvSpPr txBox="1"/>
          <p:nvPr/>
        </p:nvSpPr>
        <p:spPr>
          <a:xfrm>
            <a:off x="671950" y="998250"/>
            <a:ext cx="3548400" cy="1915500"/>
          </a:xfrm>
          <a:prstGeom prst="rect">
            <a:avLst/>
          </a:prstGeom>
          <a:solidFill>
            <a:srgbClr val="FFFFFF"/>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457200" lvl="0" indent="-323850" algn="l" rtl="0">
              <a:lnSpc>
                <a:spcPct val="150000"/>
              </a:lnSpc>
              <a:spcBef>
                <a:spcPts val="0"/>
              </a:spcBef>
              <a:spcAft>
                <a:spcPts val="0"/>
              </a:spcAft>
              <a:buClr>
                <a:srgbClr val="FF0000"/>
              </a:buClr>
              <a:buSzPts val="1500"/>
              <a:buChar char="-"/>
            </a:pPr>
            <a:r>
              <a:rPr lang="ja" sz="1500" b="1" dirty="0">
                <a:solidFill>
                  <a:srgbClr val="FF0000"/>
                </a:solidFill>
              </a:rPr>
              <a:t>トラウマに対するアプローチ</a:t>
            </a:r>
            <a:endParaRPr sz="1500" b="1" dirty="0">
              <a:solidFill>
                <a:srgbClr val="FF0000"/>
              </a:solidFill>
            </a:endParaRPr>
          </a:p>
          <a:p>
            <a:pPr marL="457200" lvl="0" indent="-323850" algn="l" rtl="0">
              <a:lnSpc>
                <a:spcPct val="150000"/>
              </a:lnSpc>
              <a:spcBef>
                <a:spcPts val="0"/>
              </a:spcBef>
              <a:spcAft>
                <a:spcPts val="0"/>
              </a:spcAft>
              <a:buClr>
                <a:srgbClr val="FF0000"/>
              </a:buClr>
              <a:buSzPts val="1500"/>
              <a:buChar char="-"/>
            </a:pPr>
            <a:r>
              <a:rPr lang="ja" sz="1500" b="1" dirty="0">
                <a:solidFill>
                  <a:srgbClr val="FF0000"/>
                </a:solidFill>
              </a:rPr>
              <a:t>自分を主語にするリハビリ</a:t>
            </a:r>
            <a:endParaRPr sz="1500" b="1" dirty="0">
              <a:solidFill>
                <a:srgbClr val="FF0000"/>
              </a:solidFill>
            </a:endParaRPr>
          </a:p>
          <a:p>
            <a:pPr marL="914400" lvl="1" indent="-323850" algn="l" rtl="0">
              <a:lnSpc>
                <a:spcPct val="150000"/>
              </a:lnSpc>
              <a:spcBef>
                <a:spcPts val="0"/>
              </a:spcBef>
              <a:spcAft>
                <a:spcPts val="0"/>
              </a:spcAft>
              <a:buClr>
                <a:srgbClr val="FF0000"/>
              </a:buClr>
              <a:buSzPts val="1500"/>
              <a:buChar char="-"/>
            </a:pPr>
            <a:r>
              <a:rPr lang="ja" sz="1500" dirty="0">
                <a:solidFill>
                  <a:srgbClr val="FF0000"/>
                </a:solidFill>
              </a:rPr>
              <a:t>肯定的な体験の積み重ね</a:t>
            </a:r>
            <a:endParaRPr sz="1500" dirty="0">
              <a:solidFill>
                <a:srgbClr val="FF0000"/>
              </a:solidFill>
            </a:endParaRPr>
          </a:p>
        </p:txBody>
      </p:sp>
      <p:sp>
        <p:nvSpPr>
          <p:cNvPr id="308" name="Google Shape;308;g3e0f575c8f8_0_96"/>
          <p:cNvSpPr txBox="1"/>
          <p:nvPr/>
        </p:nvSpPr>
        <p:spPr>
          <a:xfrm>
            <a:off x="671950" y="3122152"/>
            <a:ext cx="3548400" cy="1915500"/>
          </a:xfrm>
          <a:prstGeom prst="rect">
            <a:avLst/>
          </a:prstGeom>
          <a:solidFill>
            <a:srgbClr val="FFFFFF"/>
          </a:solid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lnSpc>
                <a:spcPct val="150000"/>
              </a:lnSpc>
              <a:spcBef>
                <a:spcPts val="0"/>
              </a:spcBef>
              <a:spcAft>
                <a:spcPts val="0"/>
              </a:spcAft>
              <a:buNone/>
            </a:pPr>
            <a:r>
              <a:rPr lang="ja" sz="1500" b="1">
                <a:solidFill>
                  <a:srgbClr val="FF0000"/>
                </a:solidFill>
              </a:rPr>
              <a:t>ここは正直まだわからない</a:t>
            </a:r>
            <a:endParaRPr sz="1500">
              <a:solidFill>
                <a:srgbClr val="FF0000"/>
              </a:solidFill>
            </a:endParaRPr>
          </a:p>
        </p:txBody>
      </p:sp>
      <p:sp>
        <p:nvSpPr>
          <p:cNvPr id="2" name="スライド番号プレースホルダー 1">
            <a:extLst>
              <a:ext uri="{FF2B5EF4-FFF2-40B4-BE49-F238E27FC236}">
                <a16:creationId xmlns:a16="http://schemas.microsoft.com/office/drawing/2014/main" id="{B2CA31A8-A5FD-27B4-4EFE-A7D2273DC2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24</a:t>
            </a:fld>
            <a:endParaRPr lang="ja"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3e0f575c8f8_0_115"/>
          <p:cNvSpPr txBox="1">
            <a:spLocks noGrp="1"/>
          </p:cNvSpPr>
          <p:nvPr>
            <p:ph type="title"/>
          </p:nvPr>
        </p:nvSpPr>
        <p:spPr>
          <a:xfrm>
            <a:off x="311700" y="228540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ja" b="1"/>
              <a:t>大切にしていること</a:t>
            </a:r>
            <a:endParaRPr b="1"/>
          </a:p>
        </p:txBody>
      </p:sp>
      <p:sp>
        <p:nvSpPr>
          <p:cNvPr id="2" name="スライド番号プレースホルダー 1">
            <a:extLst>
              <a:ext uri="{FF2B5EF4-FFF2-40B4-BE49-F238E27FC236}">
                <a16:creationId xmlns:a16="http://schemas.microsoft.com/office/drawing/2014/main" id="{AD7CE893-BFF6-541D-27E5-CEE45E71B0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25</a:t>
            </a:fld>
            <a:endParaRPr lang="ja"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g3e0f575c8f8_0_119"/>
          <p:cNvGrpSpPr/>
          <p:nvPr/>
        </p:nvGrpSpPr>
        <p:grpSpPr>
          <a:xfrm>
            <a:off x="6276191" y="1901093"/>
            <a:ext cx="1987146" cy="1987146"/>
            <a:chOff x="2934050" y="1211775"/>
            <a:chExt cx="3275875" cy="3275875"/>
          </a:xfrm>
        </p:grpSpPr>
        <p:pic>
          <p:nvPicPr>
            <p:cNvPr id="319" name="Google Shape;319;g3e0f575c8f8_0_119" title="QRコード作成 (20).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934050" y="1211775"/>
              <a:ext cx="3275875" cy="3275875"/>
            </a:xfrm>
            <a:prstGeom prst="rect">
              <a:avLst/>
            </a:prstGeom>
            <a:noFill/>
            <a:ln>
              <a:noFill/>
            </a:ln>
          </p:spPr>
        </p:pic>
        <p:sp>
          <p:nvSpPr>
            <p:cNvPr id="320" name="Google Shape;320;g3e0f575c8f8_0_119"/>
            <p:cNvSpPr/>
            <p:nvPr/>
          </p:nvSpPr>
          <p:spPr>
            <a:xfrm>
              <a:off x="3017838" y="1339512"/>
              <a:ext cx="3108300" cy="3020400"/>
            </a:xfrm>
            <a:prstGeom prst="rect">
              <a:avLst/>
            </a:prstGeom>
            <a:noFill/>
            <a:ln w="17325" cap="flat" cmpd="sng">
              <a:solidFill>
                <a:schemeClr val="accent4"/>
              </a:solidFill>
              <a:prstDash val="solid"/>
              <a:round/>
              <a:headEnd type="none" w="sm" len="sm"/>
              <a:tailEnd type="none" w="sm" len="sm"/>
            </a:ln>
          </p:spPr>
          <p:txBody>
            <a:bodyPr spcFirstLastPara="1" wrap="square" lIns="55450" tIns="55450" rIns="55450" bIns="55450" anchor="ctr" anchorCtr="0">
              <a:noAutofit/>
            </a:bodyPr>
            <a:lstStyle/>
            <a:p>
              <a:pPr marL="0" lvl="0" indent="0" algn="ctr" rtl="0">
                <a:spcBef>
                  <a:spcPts val="0"/>
                </a:spcBef>
                <a:spcAft>
                  <a:spcPts val="0"/>
                </a:spcAft>
                <a:buNone/>
              </a:pPr>
              <a:endParaRPr sz="849"/>
            </a:p>
          </p:txBody>
        </p:sp>
      </p:grpSp>
      <p:pic>
        <p:nvPicPr>
          <p:cNvPr id="321" name="Google Shape;321;g3e0f575c8f8_0_11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22" name="Google Shape;322;g3e0f575c8f8_0_119"/>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sp>
        <p:nvSpPr>
          <p:cNvPr id="323" name="Google Shape;323;g3e0f575c8f8_0_119"/>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tLang="ja-JP" sz="1600" b="1" dirty="0"/>
              <a:t>20</a:t>
            </a:r>
            <a:r>
              <a:rPr lang="ja" sz="1600" b="1" dirty="0"/>
              <a:t>24年度活動報告書</a:t>
            </a:r>
            <a:endParaRPr sz="1600" b="1" dirty="0"/>
          </a:p>
        </p:txBody>
      </p:sp>
      <p:sp>
        <p:nvSpPr>
          <p:cNvPr id="324" name="Google Shape;324;g3e0f575c8f8_0_119"/>
          <p:cNvSpPr txBox="1"/>
          <p:nvPr/>
        </p:nvSpPr>
        <p:spPr>
          <a:xfrm>
            <a:off x="6385801" y="4038679"/>
            <a:ext cx="1767900" cy="431100"/>
          </a:xfrm>
          <a:prstGeom prst="rect">
            <a:avLst/>
          </a:prstGeom>
          <a:noFill/>
          <a:ln>
            <a:noFill/>
          </a:ln>
        </p:spPr>
        <p:txBody>
          <a:bodyPr spcFirstLastPara="1" wrap="square" lIns="55450" tIns="55450" rIns="55450" bIns="55450" anchor="ctr" anchorCtr="0">
            <a:noAutofit/>
          </a:bodyPr>
          <a:lstStyle/>
          <a:p>
            <a:pPr marL="0" lvl="0" indent="0" algn="ctr" rtl="0">
              <a:spcBef>
                <a:spcPts val="0"/>
              </a:spcBef>
              <a:spcAft>
                <a:spcPts val="0"/>
              </a:spcAft>
              <a:buNone/>
            </a:pPr>
            <a:r>
              <a:rPr lang="en-US" altLang="ja-JP" sz="1271" b="1" dirty="0">
                <a:solidFill>
                  <a:schemeClr val="dk2"/>
                </a:solidFill>
              </a:rPr>
              <a:t>20</a:t>
            </a:r>
            <a:r>
              <a:rPr lang="ja" sz="1271" b="1" dirty="0">
                <a:solidFill>
                  <a:schemeClr val="dk2"/>
                </a:solidFill>
              </a:rPr>
              <a:t>24年度 活動報告書</a:t>
            </a:r>
            <a:endParaRPr sz="1271" b="1" dirty="0">
              <a:solidFill>
                <a:schemeClr val="dk2"/>
              </a:solidFill>
            </a:endParaRPr>
          </a:p>
        </p:txBody>
      </p:sp>
      <p:pic>
        <p:nvPicPr>
          <p:cNvPr id="325" name="Google Shape;325;g3e0f575c8f8_0_119" title="スクリーンショット 2026-05-12 7.08.19.png"/>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55450" y="1087013"/>
            <a:ext cx="5120850" cy="3615324"/>
          </a:xfrm>
          <a:prstGeom prst="rect">
            <a:avLst/>
          </a:prstGeom>
          <a:noFill/>
          <a:ln>
            <a:noFill/>
          </a:ln>
        </p:spPr>
      </p:pic>
      <p:sp>
        <p:nvSpPr>
          <p:cNvPr id="2" name="スライド番号プレースホルダー 1">
            <a:extLst>
              <a:ext uri="{FF2B5EF4-FFF2-40B4-BE49-F238E27FC236}">
                <a16:creationId xmlns:a16="http://schemas.microsoft.com/office/drawing/2014/main" id="{BF9E606A-3F5C-1B32-82B2-BE7FDFB91B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26</a:t>
            </a:fld>
            <a:endParaRPr lang="ja"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g3e0f575c8f8_0_130"/>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31" name="Google Shape;331;g3e0f575c8f8_0_130"/>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pic>
        <p:nvPicPr>
          <p:cNvPr id="332" name="Google Shape;332;g3e0f575c8f8_0_130"/>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60825" y="1131700"/>
            <a:ext cx="4017834" cy="3571399"/>
          </a:xfrm>
          <a:prstGeom prst="rect">
            <a:avLst/>
          </a:prstGeom>
          <a:noFill/>
          <a:ln>
            <a:noFill/>
          </a:ln>
        </p:spPr>
      </p:pic>
      <p:pic>
        <p:nvPicPr>
          <p:cNvPr id="333" name="Google Shape;333;g3e0f575c8f8_0_130"/>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763400" y="1074033"/>
            <a:ext cx="4017825" cy="3686743"/>
          </a:xfrm>
          <a:prstGeom prst="rect">
            <a:avLst/>
          </a:prstGeom>
          <a:noFill/>
          <a:ln>
            <a:noFill/>
          </a:ln>
        </p:spPr>
      </p:pic>
      <p:sp>
        <p:nvSpPr>
          <p:cNvPr id="334" name="Google Shape;334;g3e0f575c8f8_0_130"/>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a:t>大切にしていること</a:t>
            </a:r>
            <a:endParaRPr sz="1000" b="1">
              <a:solidFill>
                <a:srgbClr val="FF0000"/>
              </a:solidFill>
            </a:endParaRPr>
          </a:p>
        </p:txBody>
      </p:sp>
      <p:sp>
        <p:nvSpPr>
          <p:cNvPr id="2" name="スライド番号プレースホルダー 1">
            <a:extLst>
              <a:ext uri="{FF2B5EF4-FFF2-40B4-BE49-F238E27FC236}">
                <a16:creationId xmlns:a16="http://schemas.microsoft.com/office/drawing/2014/main" id="{0DDC4C41-69C6-4D9C-77DD-7F5BCB0D01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27</a:t>
            </a:fld>
            <a:endParaRPr lang="ja"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e0f575c8f8_0_183"/>
          <p:cNvSpPr txBox="1">
            <a:spLocks noGrp="1"/>
          </p:cNvSpPr>
          <p:nvPr>
            <p:ph type="body" idx="1"/>
          </p:nvPr>
        </p:nvSpPr>
        <p:spPr>
          <a:xfrm>
            <a:off x="359700" y="1964600"/>
            <a:ext cx="8424600" cy="1671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ja" sz="2400" b="1"/>
              <a:t>「耐える」ことが生存戦略として</a:t>
            </a:r>
            <a:endParaRPr sz="2400" b="1"/>
          </a:p>
          <a:p>
            <a:pPr marL="0" lvl="0" indent="0" algn="ctr" rtl="0">
              <a:spcBef>
                <a:spcPts val="0"/>
              </a:spcBef>
              <a:spcAft>
                <a:spcPts val="0"/>
              </a:spcAft>
              <a:buNone/>
            </a:pPr>
            <a:r>
              <a:rPr lang="ja" sz="2400" b="1"/>
              <a:t>合理的な子ども・若者がいる</a:t>
            </a:r>
            <a:endParaRPr sz="2400" b="1">
              <a:solidFill>
                <a:srgbClr val="FF0000"/>
              </a:solidFill>
            </a:endParaRPr>
          </a:p>
        </p:txBody>
      </p:sp>
      <p:pic>
        <p:nvPicPr>
          <p:cNvPr id="340" name="Google Shape;340;g3e0f575c8f8_0_18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41" name="Google Shape;341;g3e0f575c8f8_0_183"/>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sp>
        <p:nvSpPr>
          <p:cNvPr id="342" name="Google Shape;342;g3e0f575c8f8_0_183"/>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a:t>大切にしていること</a:t>
            </a:r>
            <a:endParaRPr sz="1000" b="1">
              <a:solidFill>
                <a:srgbClr val="FF0000"/>
              </a:solidFill>
            </a:endParaRPr>
          </a:p>
        </p:txBody>
      </p:sp>
      <p:sp>
        <p:nvSpPr>
          <p:cNvPr id="2" name="スライド番号プレースホルダー 1">
            <a:extLst>
              <a:ext uri="{FF2B5EF4-FFF2-40B4-BE49-F238E27FC236}">
                <a16:creationId xmlns:a16="http://schemas.microsoft.com/office/drawing/2014/main" id="{3BDF4381-68DE-7E69-514D-25C98D30A5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28</a:t>
            </a:fld>
            <a:endParaRPr lang="ja"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3e0f575c8f8_0_190"/>
          <p:cNvSpPr txBox="1">
            <a:spLocks noGrp="1"/>
          </p:cNvSpPr>
          <p:nvPr>
            <p:ph type="title"/>
          </p:nvPr>
        </p:nvSpPr>
        <p:spPr>
          <a:xfrm>
            <a:off x="311700" y="228540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ja" b="1"/>
              <a:t>1人1人ができること</a:t>
            </a:r>
            <a:endParaRPr b="1"/>
          </a:p>
        </p:txBody>
      </p:sp>
      <p:sp>
        <p:nvSpPr>
          <p:cNvPr id="2" name="スライド番号プレースホルダー 1">
            <a:extLst>
              <a:ext uri="{FF2B5EF4-FFF2-40B4-BE49-F238E27FC236}">
                <a16:creationId xmlns:a16="http://schemas.microsoft.com/office/drawing/2014/main" id="{DB8A1FA2-1C2A-E70A-412E-BB466865E67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29</a:t>
            </a:fld>
            <a:endParaRPr lang="ja"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p:nvPr/>
        </p:nvSpPr>
        <p:spPr>
          <a:xfrm>
            <a:off x="4743349" y="2356199"/>
            <a:ext cx="3807983" cy="43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ja" sz="1900" b="1" i="0" u="none" strike="noStrike" cap="none" dirty="0">
                <a:solidFill>
                  <a:srgbClr val="000000"/>
                </a:solidFill>
                <a:latin typeface="Arial"/>
                <a:ea typeface="Arial"/>
                <a:cs typeface="Arial"/>
                <a:sym typeface="Arial"/>
              </a:rPr>
              <a:t>幼稚園年長時に父がうつ病に</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19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500"/>
              <a:buFont typeface="Arial"/>
              <a:buNone/>
            </a:pPr>
            <a:r>
              <a:rPr lang="ja" sz="1500" b="1" i="0" u="none" strike="noStrike" cap="none" dirty="0">
                <a:solidFill>
                  <a:srgbClr val="000000"/>
                </a:solidFill>
                <a:latin typeface="Arial"/>
                <a:ea typeface="Arial"/>
                <a:cs typeface="Arial"/>
                <a:sym typeface="Arial"/>
              </a:rPr>
              <a:t>虐待</a:t>
            </a:r>
            <a:r>
              <a:rPr lang="ja-JP" altLang="en-US" sz="1500" b="1" i="0" u="none" strike="noStrike" cap="none" dirty="0">
                <a:solidFill>
                  <a:srgbClr val="000000"/>
                </a:solidFill>
                <a:latin typeface="Arial"/>
                <a:ea typeface="Arial"/>
                <a:cs typeface="Arial"/>
                <a:sym typeface="Arial"/>
              </a:rPr>
              <a:t>／</a:t>
            </a:r>
            <a:r>
              <a:rPr lang="ja" sz="1500" b="1" i="0" u="none" strike="noStrike" cap="none" dirty="0">
                <a:solidFill>
                  <a:srgbClr val="000000"/>
                </a:solidFill>
                <a:latin typeface="Arial"/>
                <a:ea typeface="Arial"/>
                <a:cs typeface="Arial"/>
                <a:sym typeface="Arial"/>
              </a:rPr>
              <a:t>ヤングケアラー</a:t>
            </a:r>
            <a:r>
              <a:rPr lang="ja-JP" altLang="en-US" sz="1500" b="1" dirty="0"/>
              <a:t>／</a:t>
            </a:r>
            <a:r>
              <a:rPr lang="ja" sz="1500" b="1" i="0" u="none" strike="noStrike" cap="none" dirty="0">
                <a:solidFill>
                  <a:srgbClr val="000000"/>
                </a:solidFill>
                <a:latin typeface="Arial"/>
                <a:ea typeface="Arial"/>
                <a:cs typeface="Arial"/>
                <a:sym typeface="Arial"/>
              </a:rPr>
              <a:t>無職の両親など...</a:t>
            </a:r>
            <a:endParaRPr sz="1500" b="1" i="0" u="none" strike="noStrike" cap="none" dirty="0">
              <a:solidFill>
                <a:srgbClr val="000000"/>
              </a:solidFill>
              <a:latin typeface="Arial"/>
              <a:ea typeface="Arial"/>
              <a:cs typeface="Arial"/>
              <a:sym typeface="Arial"/>
            </a:endParaRPr>
          </a:p>
        </p:txBody>
      </p:sp>
      <p:pic>
        <p:nvPicPr>
          <p:cNvPr id="68" name="Google Shape;68;p3" title="IMG_1531_Original 2.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4115100" cy="5143499"/>
          </a:xfrm>
          <a:prstGeom prst="rect">
            <a:avLst/>
          </a:prstGeom>
          <a:noFill/>
          <a:ln>
            <a:noFill/>
          </a:ln>
        </p:spPr>
      </p:pic>
      <p:pic>
        <p:nvPicPr>
          <p:cNvPr id="69" name="Google Shape;69;p3"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7F5692CA-BFC7-9B53-4057-B3FABAC5FC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a:t>
            </a:fld>
            <a:endParaRPr lang="ja"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g3e0f575c8f8_0_19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53" name="Google Shape;353;g3e0f575c8f8_0_194"/>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sp>
        <p:nvSpPr>
          <p:cNvPr id="354" name="Google Shape;354;g3e0f575c8f8_0_194"/>
          <p:cNvSpPr txBox="1"/>
          <p:nvPr/>
        </p:nvSpPr>
        <p:spPr>
          <a:xfrm>
            <a:off x="748500" y="2530550"/>
            <a:ext cx="7647000" cy="4926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ja" sz="2000" b="1">
                <a:solidFill>
                  <a:schemeClr val="dk1"/>
                </a:solidFill>
              </a:rPr>
              <a:t>特別な何かではなく、1人の大人（人）としての関わり</a:t>
            </a:r>
            <a:endParaRPr sz="2000" b="1">
              <a:solidFill>
                <a:schemeClr val="dk1"/>
              </a:solidFill>
            </a:endParaRPr>
          </a:p>
        </p:txBody>
      </p:sp>
      <p:sp>
        <p:nvSpPr>
          <p:cNvPr id="355" name="Google Shape;355;g3e0f575c8f8_0_194"/>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a:t>1人1人ができること</a:t>
            </a:r>
            <a:endParaRPr sz="1600" b="1"/>
          </a:p>
        </p:txBody>
      </p:sp>
      <p:sp>
        <p:nvSpPr>
          <p:cNvPr id="2" name="スライド番号プレースホルダー 1">
            <a:extLst>
              <a:ext uri="{FF2B5EF4-FFF2-40B4-BE49-F238E27FC236}">
                <a16:creationId xmlns:a16="http://schemas.microsoft.com/office/drawing/2014/main" id="{528CD879-B84B-B15A-E118-188AA77EB3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30</a:t>
            </a:fld>
            <a:endParaRPr lang="ja"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g3e0f575c8f8_0_20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61" name="Google Shape;361;g3e0f575c8f8_0_201"/>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sp>
        <p:nvSpPr>
          <p:cNvPr id="362" name="Google Shape;362;g3e0f575c8f8_0_201"/>
          <p:cNvSpPr txBox="1"/>
          <p:nvPr/>
        </p:nvSpPr>
        <p:spPr>
          <a:xfrm>
            <a:off x="748500" y="2274325"/>
            <a:ext cx="7647000" cy="9543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ja" sz="2000" b="1" dirty="0">
                <a:solidFill>
                  <a:schemeClr val="dk1"/>
                </a:solidFill>
              </a:rPr>
              <a:t>した方が良いことをするのも大切だが</a:t>
            </a:r>
            <a:endParaRPr sz="2000" b="1" dirty="0">
              <a:solidFill>
                <a:schemeClr val="dk1"/>
              </a:solidFill>
            </a:endParaRPr>
          </a:p>
          <a:p>
            <a:pPr marL="0" lvl="0" indent="0" algn="ctr" rtl="0">
              <a:lnSpc>
                <a:spcPct val="150000"/>
              </a:lnSpc>
              <a:spcBef>
                <a:spcPts val="0"/>
              </a:spcBef>
              <a:spcAft>
                <a:spcPts val="0"/>
              </a:spcAft>
              <a:buNone/>
            </a:pPr>
            <a:r>
              <a:rPr lang="ja" sz="2000" b="1" dirty="0">
                <a:solidFill>
                  <a:schemeClr val="dk1"/>
                </a:solidFill>
              </a:rPr>
              <a:t>“しない”ことも大切</a:t>
            </a:r>
            <a:endParaRPr sz="2000" b="1" dirty="0">
              <a:solidFill>
                <a:schemeClr val="dk1"/>
              </a:solidFill>
            </a:endParaRPr>
          </a:p>
        </p:txBody>
      </p:sp>
      <p:sp>
        <p:nvSpPr>
          <p:cNvPr id="363" name="Google Shape;363;g3e0f575c8f8_0_201"/>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a:t>1人1人ができること</a:t>
            </a:r>
            <a:endParaRPr sz="1600" b="1"/>
          </a:p>
        </p:txBody>
      </p:sp>
      <p:sp>
        <p:nvSpPr>
          <p:cNvPr id="2" name="スライド番号プレースホルダー 1">
            <a:extLst>
              <a:ext uri="{FF2B5EF4-FFF2-40B4-BE49-F238E27FC236}">
                <a16:creationId xmlns:a16="http://schemas.microsoft.com/office/drawing/2014/main" id="{761BA201-1802-94B2-53F4-6831717569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31</a:t>
            </a:fld>
            <a:endParaRPr lang="ja"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6"/>
          <p:cNvSpPr txBox="1">
            <a:spLocks noGrp="1"/>
          </p:cNvSpPr>
          <p:nvPr>
            <p:ph type="title"/>
          </p:nvPr>
        </p:nvSpPr>
        <p:spPr>
          <a:xfrm>
            <a:off x="226525" y="705650"/>
            <a:ext cx="6815700" cy="572700"/>
          </a:xfrm>
          <a:prstGeom prst="rect">
            <a:avLst/>
          </a:prstGeom>
          <a:no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990"/>
              <a:buNone/>
            </a:pPr>
            <a:r>
              <a:rPr lang="ja" sz="2220" b="1"/>
              <a:t>精神疾患のある本人もその家族も生きやすい社会へ</a:t>
            </a:r>
            <a:endParaRPr sz="2220" b="1"/>
          </a:p>
        </p:txBody>
      </p:sp>
      <p:sp>
        <p:nvSpPr>
          <p:cNvPr id="369" name="Google Shape;369;p26"/>
          <p:cNvSpPr txBox="1"/>
          <p:nvPr/>
        </p:nvSpPr>
        <p:spPr>
          <a:xfrm>
            <a:off x="312250" y="1529425"/>
            <a:ext cx="4239900" cy="2985402"/>
          </a:xfrm>
          <a:prstGeom prst="rect">
            <a:avLst/>
          </a:prstGeom>
          <a:noFill/>
          <a:ln>
            <a:noFill/>
          </a:ln>
        </p:spPr>
        <p:txBody>
          <a:bodyPr spcFirstLastPara="1" wrap="square" lIns="91425" tIns="91425" rIns="91425" bIns="91425" anchor="t" anchorCtr="0">
            <a:spAutoFit/>
          </a:bodyPr>
          <a:lstStyle/>
          <a:p>
            <a:pPr marL="0" marR="0" lvl="0" indent="0" algn="l" rtl="0">
              <a:lnSpc>
                <a:spcPct val="200000"/>
              </a:lnSpc>
              <a:spcBef>
                <a:spcPts val="0"/>
              </a:spcBef>
              <a:spcAft>
                <a:spcPts val="0"/>
              </a:spcAft>
              <a:buClr>
                <a:srgbClr val="000000"/>
              </a:buClr>
              <a:buSzPts val="1400"/>
              <a:buFont typeface="Arial"/>
              <a:buNone/>
            </a:pPr>
            <a:r>
              <a:rPr lang="ja" sz="1400" b="1" i="0" u="none" strike="noStrike" cap="none" dirty="0">
                <a:solidFill>
                  <a:schemeClr val="dk2"/>
                </a:solidFill>
                <a:latin typeface="Arial"/>
                <a:ea typeface="Arial"/>
                <a:cs typeface="Arial"/>
                <a:sym typeface="Arial"/>
              </a:rPr>
              <a:t>精神疾患の親をもつ子ども・若者も</a:t>
            </a:r>
            <a:endParaRPr sz="1400" b="1" i="0" u="none" strike="noStrike" cap="none" dirty="0">
              <a:solidFill>
                <a:schemeClr val="dk2"/>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400"/>
              <a:buFont typeface="Arial"/>
              <a:buNone/>
            </a:pPr>
            <a:r>
              <a:rPr lang="ja" sz="1400" b="1" i="0" u="none" strike="noStrike" cap="none" dirty="0">
                <a:solidFill>
                  <a:schemeClr val="dk2"/>
                </a:solidFill>
                <a:latin typeface="Arial"/>
                <a:ea typeface="Arial"/>
                <a:cs typeface="Arial"/>
                <a:sym typeface="Arial"/>
              </a:rPr>
              <a:t>精神疾患を有しながら子育てをする方も</a:t>
            </a:r>
            <a:endParaRPr sz="1400" b="1" i="0" u="none" strike="noStrike" cap="none" dirty="0">
              <a:solidFill>
                <a:schemeClr val="dk2"/>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400"/>
              <a:buFont typeface="Arial"/>
              <a:buNone/>
            </a:pPr>
            <a:r>
              <a:rPr lang="ja" sz="1400" b="1" i="0" u="none" strike="noStrike" cap="none" dirty="0">
                <a:solidFill>
                  <a:schemeClr val="dk2"/>
                </a:solidFill>
                <a:latin typeface="Arial"/>
                <a:ea typeface="Arial"/>
                <a:cs typeface="Arial"/>
                <a:sym typeface="Arial"/>
              </a:rPr>
              <a:t>仕組みがあれば防げるはずの</a:t>
            </a:r>
            <a:r>
              <a:rPr lang="ja-JP" altLang="en-US" b="1" dirty="0">
                <a:solidFill>
                  <a:schemeClr val="dk2"/>
                </a:solidFill>
              </a:rPr>
              <a:t>さまざま</a:t>
            </a:r>
            <a:r>
              <a:rPr lang="ja" sz="1400" b="1" i="0" u="none" strike="noStrike" cap="none" dirty="0">
                <a:solidFill>
                  <a:schemeClr val="dk2"/>
                </a:solidFill>
                <a:latin typeface="Arial"/>
                <a:ea typeface="Arial"/>
                <a:cs typeface="Arial"/>
                <a:sym typeface="Arial"/>
              </a:rPr>
              <a:t>な困り感を</a:t>
            </a:r>
            <a:endParaRPr sz="1400" b="1" i="0" u="none" strike="noStrike" cap="none" dirty="0">
              <a:solidFill>
                <a:schemeClr val="dk2"/>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400"/>
              <a:buFont typeface="Arial"/>
              <a:buNone/>
            </a:pPr>
            <a:r>
              <a:rPr lang="ja" sz="1400" b="1" i="0" u="none" strike="noStrike" cap="none" dirty="0">
                <a:solidFill>
                  <a:schemeClr val="dk2"/>
                </a:solidFill>
                <a:latin typeface="Arial"/>
                <a:ea typeface="Arial"/>
                <a:cs typeface="Arial"/>
                <a:sym typeface="Arial"/>
              </a:rPr>
              <a:t>経験しなくても良い社会へ。</a:t>
            </a:r>
            <a:endParaRPr sz="1400" b="1" i="0" u="none" strike="noStrike" cap="none" dirty="0">
              <a:solidFill>
                <a:schemeClr val="dk2"/>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400"/>
              <a:buFont typeface="Arial"/>
              <a:buNone/>
            </a:pPr>
            <a:r>
              <a:rPr lang="ja" sz="1400" b="1" i="0" u="none" strike="noStrike" cap="none" dirty="0">
                <a:solidFill>
                  <a:schemeClr val="dk2"/>
                </a:solidFill>
                <a:latin typeface="Arial"/>
                <a:ea typeface="Arial"/>
                <a:cs typeface="Arial"/>
                <a:sym typeface="Arial"/>
              </a:rPr>
              <a:t>そのために</a:t>
            </a:r>
            <a:endParaRPr sz="1400" b="1" i="0" u="none" strike="noStrike" cap="none" dirty="0">
              <a:solidFill>
                <a:schemeClr val="dk2"/>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ja" sz="1400" b="1" i="0" u="sng" strike="noStrike" cap="none" dirty="0">
                <a:solidFill>
                  <a:schemeClr val="dk2"/>
                </a:solidFill>
                <a:latin typeface="Arial"/>
                <a:ea typeface="Arial"/>
                <a:cs typeface="Arial"/>
                <a:sym typeface="Arial"/>
              </a:rPr>
              <a:t>精神疾患の親をもつ子ども・若者支援の</a:t>
            </a:r>
            <a:endParaRPr sz="1400" b="1" i="0" u="sng" strike="noStrike" cap="none" dirty="0">
              <a:solidFill>
                <a:schemeClr val="dk2"/>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ja" sz="1400" b="1" i="0" u="sng" strike="noStrike" cap="none" dirty="0">
                <a:solidFill>
                  <a:schemeClr val="dk2"/>
                </a:solidFill>
                <a:latin typeface="Arial"/>
                <a:ea typeface="Arial"/>
                <a:cs typeface="Arial"/>
                <a:sym typeface="Arial"/>
              </a:rPr>
              <a:t>土壌をつくります</a:t>
            </a:r>
            <a:r>
              <a:rPr lang="ja-JP" altLang="en-US" sz="1400" b="1" i="0" u="sng" strike="noStrike" cap="none" dirty="0">
                <a:solidFill>
                  <a:schemeClr val="dk2"/>
                </a:solidFill>
                <a:latin typeface="Arial"/>
                <a:ea typeface="Arial"/>
                <a:cs typeface="Arial"/>
                <a:sym typeface="Arial"/>
              </a:rPr>
              <a:t>。</a:t>
            </a:r>
            <a:endParaRPr sz="1400" b="1" i="0" u="sng" strike="noStrike" cap="none" dirty="0">
              <a:solidFill>
                <a:schemeClr val="dk2"/>
              </a:solidFill>
              <a:latin typeface="Arial"/>
              <a:ea typeface="Arial"/>
              <a:cs typeface="Arial"/>
              <a:sym typeface="Arial"/>
            </a:endParaRPr>
          </a:p>
        </p:txBody>
      </p:sp>
      <p:pic>
        <p:nvPicPr>
          <p:cNvPr id="370" name="Google Shape;370;p26" title="Top Illust 2.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742650" y="1605150"/>
            <a:ext cx="4044225" cy="3273000"/>
          </a:xfrm>
          <a:prstGeom prst="rect">
            <a:avLst/>
          </a:prstGeom>
          <a:noFill/>
          <a:ln>
            <a:noFill/>
          </a:ln>
        </p:spPr>
      </p:pic>
      <p:pic>
        <p:nvPicPr>
          <p:cNvPr id="371" name="Google Shape;371;p26"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12965FC3-77B0-94E3-1CB9-D45004625A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32</a:t>
            </a:fld>
            <a:endParaRPr lang="ja"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g3e0f575c8f8_0_253" title="CoCoTELI プロフィール.png"/>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141438" y="1241775"/>
            <a:ext cx="2851924" cy="2851924"/>
          </a:xfrm>
          <a:prstGeom prst="rect">
            <a:avLst/>
          </a:prstGeom>
          <a:noFill/>
          <a:ln>
            <a:noFill/>
          </a:ln>
        </p:spPr>
      </p:pic>
      <p:sp>
        <p:nvSpPr>
          <p:cNvPr id="377" name="Google Shape;377;g3e0f575c8f8_0_253"/>
          <p:cNvSpPr/>
          <p:nvPr/>
        </p:nvSpPr>
        <p:spPr>
          <a:xfrm>
            <a:off x="1233125" y="1295838"/>
            <a:ext cx="2668500" cy="2743800"/>
          </a:xfrm>
          <a:prstGeom prst="rect">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8" name="Google Shape;378;g3e0f575c8f8_0_253" title="QRコード作成 (10).png"/>
          <p:cNvPicPr preferRelativeResize="0"/>
          <p:nvPr/>
        </p:nvPicPr>
        <p:blipFill>
          <a:blip r:embed="rId4">
            <a:alphaModFix/>
          </a:blip>
          <a:stretch>
            <a:fillRect/>
          </a:stretch>
        </p:blipFill>
        <p:spPr>
          <a:xfrm>
            <a:off x="5150650" y="1241775"/>
            <a:ext cx="2851925" cy="2851925"/>
          </a:xfrm>
          <a:prstGeom prst="rect">
            <a:avLst/>
          </a:prstGeom>
          <a:noFill/>
          <a:ln>
            <a:noFill/>
          </a:ln>
        </p:spPr>
      </p:pic>
      <p:sp>
        <p:nvSpPr>
          <p:cNvPr id="379" name="Google Shape;379;g3e0f575c8f8_0_253"/>
          <p:cNvSpPr/>
          <p:nvPr/>
        </p:nvSpPr>
        <p:spPr>
          <a:xfrm>
            <a:off x="5242375" y="1295838"/>
            <a:ext cx="2668500" cy="2743800"/>
          </a:xfrm>
          <a:prstGeom prst="rect">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80" name="Google Shape;380;g3e0f575c8f8_0_253"/>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7302200" y="-1"/>
            <a:ext cx="1393500" cy="587200"/>
          </a:xfrm>
          <a:prstGeom prst="rect">
            <a:avLst/>
          </a:prstGeom>
          <a:noFill/>
          <a:ln>
            <a:noFill/>
          </a:ln>
        </p:spPr>
      </p:pic>
      <p:cxnSp>
        <p:nvCxnSpPr>
          <p:cNvPr id="381" name="Google Shape;381;g3e0f575c8f8_0_253"/>
          <p:cNvCxnSpPr/>
          <p:nvPr/>
        </p:nvCxnSpPr>
        <p:spPr>
          <a:xfrm rot="10800000" flipH="1">
            <a:off x="403400" y="564875"/>
            <a:ext cx="8292300" cy="11100"/>
          </a:xfrm>
          <a:prstGeom prst="straightConnector1">
            <a:avLst/>
          </a:prstGeom>
          <a:noFill/>
          <a:ln w="28575" cap="flat" cmpd="sng">
            <a:solidFill>
              <a:srgbClr val="595959"/>
            </a:solidFill>
            <a:prstDash val="solid"/>
            <a:round/>
            <a:headEnd type="none" w="med" len="med"/>
            <a:tailEnd type="none" w="med" len="med"/>
          </a:ln>
        </p:spPr>
      </p:cxnSp>
      <p:sp>
        <p:nvSpPr>
          <p:cNvPr id="382" name="Google Shape;382;g3e0f575c8f8_0_253"/>
          <p:cNvSpPr txBox="1"/>
          <p:nvPr/>
        </p:nvSpPr>
        <p:spPr>
          <a:xfrm>
            <a:off x="437025" y="145675"/>
            <a:ext cx="477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600" b="1"/>
              <a:t>SNSやメルマガやってます！</a:t>
            </a:r>
            <a:endParaRPr sz="1600" b="1"/>
          </a:p>
        </p:txBody>
      </p:sp>
      <p:sp>
        <p:nvSpPr>
          <p:cNvPr id="383" name="Google Shape;383;g3e0f575c8f8_0_253"/>
          <p:cNvSpPr txBox="1"/>
          <p:nvPr/>
        </p:nvSpPr>
        <p:spPr>
          <a:xfrm>
            <a:off x="1313388" y="4222000"/>
            <a:ext cx="2508000" cy="49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600" b="1">
                <a:solidFill>
                  <a:schemeClr val="dk2"/>
                </a:solidFill>
              </a:rPr>
              <a:t>SNS等 各種情報</a:t>
            </a:r>
            <a:endParaRPr sz="1600" b="1">
              <a:solidFill>
                <a:schemeClr val="dk2"/>
              </a:solidFill>
            </a:endParaRPr>
          </a:p>
        </p:txBody>
      </p:sp>
      <p:sp>
        <p:nvSpPr>
          <p:cNvPr id="384" name="Google Shape;384;g3e0f575c8f8_0_253"/>
          <p:cNvSpPr txBox="1"/>
          <p:nvPr/>
        </p:nvSpPr>
        <p:spPr>
          <a:xfrm>
            <a:off x="5322613" y="4222000"/>
            <a:ext cx="2508000" cy="49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 sz="1500" b="1">
                <a:solidFill>
                  <a:schemeClr val="dk2"/>
                </a:solidFill>
              </a:rPr>
              <a:t>無料メルマガ登録フォーム</a:t>
            </a:r>
            <a:endParaRPr sz="1500" b="1">
              <a:solidFill>
                <a:schemeClr val="dk2"/>
              </a:solidFill>
            </a:endParaRPr>
          </a:p>
        </p:txBody>
      </p:sp>
      <p:sp>
        <p:nvSpPr>
          <p:cNvPr id="2" name="スライド番号プレースホルダー 1">
            <a:extLst>
              <a:ext uri="{FF2B5EF4-FFF2-40B4-BE49-F238E27FC236}">
                <a16:creationId xmlns:a16="http://schemas.microsoft.com/office/drawing/2014/main" id="{BB4FCD23-2649-A4D1-7B4C-DD297395D0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33</a:t>
            </a:fld>
            <a:endParaRPr lang="ja"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g3e0a7dfa819_0_0"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pic>
        <p:nvPicPr>
          <p:cNvPr id="390" name="Google Shape;390;g3e0a7dfa819_0_0" title="スクリーンショット 2026-05-11 16.34.29.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6325" y="1137950"/>
            <a:ext cx="8411351" cy="3165100"/>
          </a:xfrm>
          <a:prstGeom prst="rect">
            <a:avLst/>
          </a:prstGeom>
          <a:noFill/>
          <a:ln>
            <a:noFill/>
          </a:ln>
        </p:spPr>
      </p:pic>
      <p:sp>
        <p:nvSpPr>
          <p:cNvPr id="2" name="スライド番号プレースホルダー 1">
            <a:extLst>
              <a:ext uri="{FF2B5EF4-FFF2-40B4-BE49-F238E27FC236}">
                <a16:creationId xmlns:a16="http://schemas.microsoft.com/office/drawing/2014/main" id="{722B4F7B-A907-190B-B998-AC3DAE4B35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34</a:t>
            </a:fld>
            <a:endParaRPr lang="ja"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g3e0a7dfa819_0_7" title="スクリーンショット 2026-01-05 11.58.24.png"/>
          <p:cNvPicPr preferRelativeResize="0"/>
          <p:nvPr/>
        </p:nvPicPr>
        <p:blipFill rotWithShape="1">
          <a:blip r:embed="rId3">
            <a:alphaModFix/>
          </a:blip>
          <a:srcRect/>
          <a:stretch/>
        </p:blipFill>
        <p:spPr>
          <a:xfrm>
            <a:off x="870664" y="1002100"/>
            <a:ext cx="7452675" cy="3710345"/>
          </a:xfrm>
          <a:prstGeom prst="rect">
            <a:avLst/>
          </a:prstGeom>
          <a:noFill/>
          <a:ln>
            <a:noFill/>
          </a:ln>
        </p:spPr>
      </p:pic>
      <p:pic>
        <p:nvPicPr>
          <p:cNvPr id="396" name="Google Shape;396;g3e0a7dfa819_0_7"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A01C2408-217B-1D9C-8405-AC34DA3868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35</a:t>
            </a:fld>
            <a:endParaRPr lang="ja"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g3e0a7dfa819_0_14" title="QRコード作成 (7).png"/>
          <p:cNvPicPr preferRelativeResize="0"/>
          <p:nvPr/>
        </p:nvPicPr>
        <p:blipFill rotWithShape="1">
          <a:blip r:embed="rId3">
            <a:alphaModFix/>
          </a:blip>
          <a:srcRect/>
          <a:stretch/>
        </p:blipFill>
        <p:spPr>
          <a:xfrm>
            <a:off x="2948700" y="1037275"/>
            <a:ext cx="3246588" cy="3246588"/>
          </a:xfrm>
          <a:prstGeom prst="rect">
            <a:avLst/>
          </a:prstGeom>
          <a:noFill/>
          <a:ln>
            <a:noFill/>
          </a:ln>
        </p:spPr>
      </p:pic>
      <p:sp>
        <p:nvSpPr>
          <p:cNvPr id="402" name="Google Shape;402;g3e0a7dfa819_0_14"/>
          <p:cNvSpPr/>
          <p:nvPr/>
        </p:nvSpPr>
        <p:spPr>
          <a:xfrm>
            <a:off x="3054450" y="1165825"/>
            <a:ext cx="3035100" cy="2989500"/>
          </a:xfrm>
          <a:prstGeom prst="rect">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3e0a7dfa819_0_14"/>
          <p:cNvSpPr txBox="1"/>
          <p:nvPr/>
        </p:nvSpPr>
        <p:spPr>
          <a:xfrm>
            <a:off x="2813100" y="4345125"/>
            <a:ext cx="3517800" cy="493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ja" sz="1800" b="1" i="0" u="none" strike="noStrike" cap="none">
                <a:solidFill>
                  <a:schemeClr val="dk2"/>
                </a:solidFill>
                <a:latin typeface="Arial"/>
                <a:ea typeface="Arial"/>
                <a:cs typeface="Arial"/>
                <a:sym typeface="Arial"/>
              </a:rPr>
              <a:t>ご寄付はこちらから！</a:t>
            </a:r>
            <a:endParaRPr sz="1800" b="1" i="0" u="none" strike="noStrike" cap="none">
              <a:solidFill>
                <a:schemeClr val="dk2"/>
              </a:solidFill>
              <a:latin typeface="Arial"/>
              <a:ea typeface="Arial"/>
              <a:cs typeface="Arial"/>
              <a:sym typeface="Arial"/>
            </a:endParaRPr>
          </a:p>
        </p:txBody>
      </p:sp>
      <p:pic>
        <p:nvPicPr>
          <p:cNvPr id="404" name="Google Shape;404;g3e0a7dfa819_0_14"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56B67399-EC47-AC14-8510-788276F0711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36</a:t>
            </a:fld>
            <a:endParaRPr lang="ja"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g3e0a7dfa819_1_22"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pic>
        <p:nvPicPr>
          <p:cNvPr id="75" name="Google Shape;75;g3e0a7dfa819_1_22" title="高校サッカー部時代.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14450" y="0"/>
            <a:ext cx="4129550" cy="5143501"/>
          </a:xfrm>
          <a:prstGeom prst="rect">
            <a:avLst/>
          </a:prstGeom>
          <a:noFill/>
          <a:ln>
            <a:noFill/>
          </a:ln>
        </p:spPr>
      </p:pic>
      <p:sp>
        <p:nvSpPr>
          <p:cNvPr id="76" name="Google Shape;76;g3e0a7dfa819_1_22"/>
          <p:cNvSpPr txBox="1"/>
          <p:nvPr/>
        </p:nvSpPr>
        <p:spPr>
          <a:xfrm>
            <a:off x="235650" y="2356200"/>
            <a:ext cx="4386600" cy="431100"/>
          </a:xfrm>
          <a:prstGeom prst="rect">
            <a:avLst/>
          </a:prstGeom>
          <a:no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500"/>
              <a:buFont typeface="Arial"/>
              <a:buNone/>
            </a:pPr>
            <a:r>
              <a:rPr lang="ja" sz="1900" b="1" i="0" u="none" strike="noStrike" cap="none" dirty="0">
                <a:solidFill>
                  <a:srgbClr val="000000"/>
                </a:solidFill>
                <a:latin typeface="Arial"/>
                <a:ea typeface="Arial"/>
                <a:cs typeface="Arial"/>
                <a:sym typeface="Arial"/>
              </a:rPr>
              <a:t>サッカーと叔母さんの存在が</a:t>
            </a:r>
            <a:endParaRPr sz="19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500"/>
              <a:buFont typeface="Arial"/>
              <a:buNone/>
            </a:pPr>
            <a:r>
              <a:rPr lang="ja" sz="1900" b="1" i="0" u="none" strike="noStrike" cap="none" dirty="0">
                <a:solidFill>
                  <a:srgbClr val="000000"/>
                </a:solidFill>
                <a:latin typeface="Arial"/>
                <a:ea typeface="Arial"/>
                <a:cs typeface="Arial"/>
                <a:sym typeface="Arial"/>
              </a:rPr>
              <a:t>あったから大きく崩れなかった</a:t>
            </a:r>
            <a:endParaRPr sz="19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500"/>
              <a:buFont typeface="Arial"/>
              <a:buNone/>
            </a:pPr>
            <a:endParaRPr lang="en-US" altLang="ja" sz="14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500"/>
              <a:buFont typeface="Arial"/>
              <a:buNone/>
            </a:pPr>
            <a:r>
              <a:rPr lang="ja" sz="1400" b="1" i="0" u="none" strike="noStrike" cap="none" dirty="0">
                <a:solidFill>
                  <a:srgbClr val="000000"/>
                </a:solidFill>
                <a:latin typeface="Arial"/>
                <a:ea typeface="Arial"/>
                <a:cs typeface="Arial"/>
                <a:sym typeface="Arial"/>
              </a:rPr>
              <a:t>でも、家族のことは誰にも話せず高校を卒業した...</a:t>
            </a:r>
            <a:endParaRPr sz="1400" b="1" i="0" u="none" strike="noStrike" cap="none" dirty="0">
              <a:solidFill>
                <a:srgbClr val="000000"/>
              </a:solidFill>
              <a:latin typeface="Arial"/>
              <a:ea typeface="Arial"/>
              <a:cs typeface="Arial"/>
              <a:sym typeface="Arial"/>
            </a:endParaRPr>
          </a:p>
        </p:txBody>
      </p:sp>
      <p:sp>
        <p:nvSpPr>
          <p:cNvPr id="2" name="スライド番号プレースホルダー 1">
            <a:extLst>
              <a:ext uri="{FF2B5EF4-FFF2-40B4-BE49-F238E27FC236}">
                <a16:creationId xmlns:a16="http://schemas.microsoft.com/office/drawing/2014/main" id="{11B5C887-1439-0B71-3551-1303ED711F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solidFill>
                  <a:schemeClr val="bg1"/>
                </a:solidFill>
              </a:rPr>
              <a:t>4</a:t>
            </a:fld>
            <a:endParaRPr lang="ja" alt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e0a7dfa819_1_31"/>
          <p:cNvSpPr txBox="1"/>
          <p:nvPr/>
        </p:nvSpPr>
        <p:spPr>
          <a:xfrm>
            <a:off x="4812525" y="2356200"/>
            <a:ext cx="3615600" cy="431100"/>
          </a:xfrm>
          <a:prstGeom prst="rect">
            <a:avLst/>
          </a:prstGeom>
          <a:no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500"/>
              <a:buFont typeface="Arial"/>
              <a:buNone/>
            </a:pPr>
            <a:r>
              <a:rPr lang="ja" sz="1900" b="1" i="0" u="none" strike="noStrike" cap="none" dirty="0">
                <a:solidFill>
                  <a:srgbClr val="000000"/>
                </a:solidFill>
                <a:latin typeface="Arial"/>
                <a:ea typeface="Arial"/>
                <a:cs typeface="Arial"/>
                <a:sym typeface="Arial"/>
              </a:rPr>
              <a:t>大学に入って初めて同じような立場の人と出会い</a:t>
            </a:r>
            <a:endParaRPr sz="1900" b="1" i="0" u="none" strike="noStrike" cap="none" dirty="0">
              <a:solidFill>
                <a:srgbClr val="000000"/>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500"/>
              <a:buFont typeface="Arial"/>
              <a:buNone/>
            </a:pPr>
            <a:r>
              <a:rPr lang="ja-JP" altLang="en-US" sz="1900" b="1" dirty="0"/>
              <a:t>１</a:t>
            </a:r>
            <a:r>
              <a:rPr lang="ja" sz="1900" b="1" i="0" u="none" strike="noStrike" cap="none" dirty="0">
                <a:solidFill>
                  <a:srgbClr val="000000"/>
                </a:solidFill>
                <a:latin typeface="Arial"/>
                <a:ea typeface="Arial"/>
                <a:cs typeface="Arial"/>
                <a:sym typeface="Arial"/>
              </a:rPr>
              <a:t>人じゃなかったと気づく</a:t>
            </a:r>
            <a:endParaRPr sz="1900" b="1" i="0" u="none" strike="noStrike" cap="none" dirty="0">
              <a:solidFill>
                <a:srgbClr val="000000"/>
              </a:solidFill>
              <a:latin typeface="Arial"/>
              <a:ea typeface="Arial"/>
              <a:cs typeface="Arial"/>
              <a:sym typeface="Arial"/>
            </a:endParaRPr>
          </a:p>
        </p:txBody>
      </p:sp>
      <p:pic>
        <p:nvPicPr>
          <p:cNvPr id="82" name="Google Shape;82;g3e0a7dfa819_1_31"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pic>
        <p:nvPicPr>
          <p:cNvPr id="83" name="Google Shape;83;g3e0a7dfa819_1_31" title="IMG_0077.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4217103" cy="5143500"/>
          </a:xfrm>
          <a:prstGeom prst="rect">
            <a:avLst/>
          </a:prstGeom>
          <a:noFill/>
          <a:ln>
            <a:noFill/>
          </a:ln>
        </p:spPr>
      </p:pic>
      <p:sp>
        <p:nvSpPr>
          <p:cNvPr id="2" name="スライド番号プレースホルダー 1">
            <a:extLst>
              <a:ext uri="{FF2B5EF4-FFF2-40B4-BE49-F238E27FC236}">
                <a16:creationId xmlns:a16="http://schemas.microsoft.com/office/drawing/2014/main" id="{D50F18DD-741E-8E9D-B141-1FE1AB8EEC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5</a:t>
            </a:fld>
            <a:endParaRPr lang="ja"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4"/>
          <p:cNvSpPr txBox="1"/>
          <p:nvPr/>
        </p:nvSpPr>
        <p:spPr>
          <a:xfrm>
            <a:off x="323150" y="872953"/>
            <a:ext cx="36156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ja" altLang="en-US" sz="1900" b="1"/>
              <a:t>珍しい存在</a:t>
            </a:r>
            <a:r>
              <a:rPr lang="ja" sz="1900" b="1" i="0" u="none" strike="noStrike" cap="none">
                <a:solidFill>
                  <a:srgbClr val="000000"/>
                </a:solidFill>
                <a:latin typeface="Arial"/>
                <a:ea typeface="Arial"/>
                <a:cs typeface="Arial"/>
                <a:sym typeface="Arial"/>
              </a:rPr>
              <a:t>ではない。</a:t>
            </a:r>
            <a:endParaRPr sz="1900" b="1"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500"/>
              <a:buFont typeface="Arial"/>
              <a:buNone/>
            </a:pPr>
            <a:endParaRPr sz="1500" b="1" i="0" u="none" strike="noStrike" cap="none" dirty="0">
              <a:solidFill>
                <a:srgbClr val="000000"/>
              </a:solidFill>
              <a:latin typeface="Arial"/>
              <a:ea typeface="Arial"/>
              <a:cs typeface="Arial"/>
              <a:sym typeface="Arial"/>
            </a:endParaRPr>
          </a:p>
        </p:txBody>
      </p:sp>
      <p:pic>
        <p:nvPicPr>
          <p:cNvPr id="89" name="Google Shape;89;p4" title="Manus Enhanced Outpu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63886" y="466763"/>
            <a:ext cx="3715612" cy="3870824"/>
          </a:xfrm>
          <a:prstGeom prst="rect">
            <a:avLst/>
          </a:prstGeom>
          <a:noFill/>
          <a:ln>
            <a:noFill/>
          </a:ln>
        </p:spPr>
      </p:pic>
      <p:sp>
        <p:nvSpPr>
          <p:cNvPr id="90" name="Google Shape;90;p4"/>
          <p:cNvSpPr txBox="1"/>
          <p:nvPr/>
        </p:nvSpPr>
        <p:spPr>
          <a:xfrm>
            <a:off x="377050" y="1954147"/>
            <a:ext cx="419495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6000"/>
              <a:buFont typeface="Arial"/>
              <a:buNone/>
            </a:pPr>
            <a:r>
              <a:rPr lang="ja" sz="6000" b="1" i="0" u="none" strike="noStrike" cap="none" dirty="0">
                <a:solidFill>
                  <a:srgbClr val="000000"/>
                </a:solidFill>
                <a:latin typeface="Arial"/>
                <a:ea typeface="Arial"/>
                <a:cs typeface="Arial"/>
                <a:sym typeface="Arial"/>
              </a:rPr>
              <a:t>15%</a:t>
            </a:r>
            <a:r>
              <a:rPr lang="ja-JP" altLang="en-US" sz="6000" b="1" i="0" u="none" strike="noStrike" cap="none" dirty="0">
                <a:solidFill>
                  <a:srgbClr val="000000"/>
                </a:solidFill>
                <a:latin typeface="Arial"/>
                <a:ea typeface="Arial"/>
                <a:cs typeface="Arial"/>
                <a:sym typeface="Arial"/>
              </a:rPr>
              <a:t>～</a:t>
            </a:r>
            <a:r>
              <a:rPr lang="ja" sz="6000" b="1" i="0" u="none" strike="noStrike" cap="none" dirty="0">
                <a:solidFill>
                  <a:srgbClr val="000000"/>
                </a:solidFill>
                <a:latin typeface="Arial"/>
                <a:ea typeface="Arial"/>
                <a:cs typeface="Arial"/>
                <a:sym typeface="Arial"/>
              </a:rPr>
              <a:t>23%</a:t>
            </a:r>
            <a:endParaRPr sz="6000" b="1" i="0" u="none" strike="noStrike" cap="none" dirty="0">
              <a:solidFill>
                <a:srgbClr val="000000"/>
              </a:solidFill>
              <a:latin typeface="Arial"/>
              <a:ea typeface="Arial"/>
              <a:cs typeface="Arial"/>
              <a:sym typeface="Arial"/>
            </a:endParaRPr>
          </a:p>
        </p:txBody>
      </p:sp>
      <p:sp>
        <p:nvSpPr>
          <p:cNvPr id="91" name="Google Shape;91;p4"/>
          <p:cNvSpPr txBox="1"/>
          <p:nvPr/>
        </p:nvSpPr>
        <p:spPr>
          <a:xfrm>
            <a:off x="435525" y="1454910"/>
            <a:ext cx="3615600" cy="431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ja" sz="1400" b="1" i="0" u="none" strike="noStrike" cap="none" dirty="0">
                <a:solidFill>
                  <a:srgbClr val="000000"/>
                </a:solidFill>
                <a:latin typeface="Arial"/>
                <a:ea typeface="Arial"/>
                <a:cs typeface="Arial"/>
                <a:sym typeface="Arial"/>
              </a:rPr>
              <a:t>子ども全体の</a:t>
            </a:r>
            <a:endParaRPr sz="1400" b="1"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500"/>
              <a:buFont typeface="Arial"/>
              <a:buNone/>
            </a:pPr>
            <a:endParaRPr sz="1500" b="1" i="0" u="none" strike="noStrike" cap="none" dirty="0">
              <a:solidFill>
                <a:srgbClr val="000000"/>
              </a:solidFill>
              <a:latin typeface="Arial"/>
              <a:ea typeface="Arial"/>
              <a:cs typeface="Arial"/>
              <a:sym typeface="Arial"/>
            </a:endParaRPr>
          </a:p>
        </p:txBody>
      </p:sp>
      <p:sp>
        <p:nvSpPr>
          <p:cNvPr id="92" name="Google Shape;92;p4"/>
          <p:cNvSpPr txBox="1"/>
          <p:nvPr/>
        </p:nvSpPr>
        <p:spPr>
          <a:xfrm>
            <a:off x="435525" y="2746392"/>
            <a:ext cx="3594600" cy="5100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世界的には、</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およそ</a:t>
            </a:r>
            <a:r>
              <a:rPr lang="ja-JP" altLang="en-US" sz="1200" b="0" i="0" u="none" strike="noStrike" cap="none" dirty="0">
                <a:solidFill>
                  <a:srgbClr val="000000"/>
                </a:solidFill>
                <a:latin typeface="Arial"/>
                <a:ea typeface="Arial"/>
                <a:cs typeface="Arial"/>
                <a:sym typeface="Arial"/>
              </a:rPr>
              <a:t>５</a:t>
            </a:r>
            <a:r>
              <a:rPr lang="ja" sz="1200" b="0" i="0" u="none" strike="noStrike" cap="none" dirty="0">
                <a:solidFill>
                  <a:srgbClr val="000000"/>
                </a:solidFill>
                <a:latin typeface="Arial"/>
                <a:ea typeface="Arial"/>
                <a:cs typeface="Arial"/>
                <a:sym typeface="Arial"/>
              </a:rPr>
              <a:t>人に</a:t>
            </a:r>
            <a:r>
              <a:rPr lang="ja-JP" altLang="en-US" sz="1200" dirty="0"/>
              <a:t>１</a:t>
            </a:r>
            <a:r>
              <a:rPr lang="ja" sz="1200" b="0" i="0" u="none" strike="noStrike" cap="none" dirty="0">
                <a:solidFill>
                  <a:srgbClr val="000000"/>
                </a:solidFill>
                <a:latin typeface="Arial"/>
                <a:ea typeface="Arial"/>
                <a:cs typeface="Arial"/>
                <a:sym typeface="Arial"/>
              </a:rPr>
              <a:t>人の子どもが</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精神疾患の親をもつと言われています。</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a:solidFill>
                  <a:srgbClr val="000000"/>
                </a:solidFill>
                <a:latin typeface="Arial"/>
                <a:ea typeface="Arial"/>
                <a:cs typeface="Arial"/>
                <a:sym typeface="Arial"/>
              </a:rPr>
              <a:t>でも、多くの子ども・若者が「自分</a:t>
            </a:r>
            <a:r>
              <a:rPr lang="ja" sz="1200"/>
              <a:t>のような人</a:t>
            </a:r>
            <a:r>
              <a:rPr lang="ja" sz="1200" b="0" i="0" u="none" strike="noStrike" cap="none">
                <a:solidFill>
                  <a:srgbClr val="000000"/>
                </a:solidFill>
                <a:latin typeface="Arial"/>
                <a:ea typeface="Arial"/>
                <a:cs typeface="Arial"/>
                <a:sym typeface="Arial"/>
              </a:rPr>
              <a:t>は</a:t>
            </a:r>
            <a:r>
              <a:rPr lang="ja" sz="1200"/>
              <a:t>他にい</a:t>
            </a:r>
            <a:r>
              <a:rPr lang="ja" sz="1200" b="0" i="0" u="none" strike="noStrike" cap="none">
                <a:solidFill>
                  <a:srgbClr val="000000"/>
                </a:solidFill>
                <a:latin typeface="Arial"/>
                <a:ea typeface="Arial"/>
                <a:cs typeface="Arial"/>
                <a:sym typeface="Arial"/>
              </a:rPr>
              <a:t>な</a:t>
            </a:r>
            <a:r>
              <a:rPr lang="ja" sz="1200"/>
              <a:t>い</a:t>
            </a:r>
            <a:r>
              <a:rPr lang="ja" sz="1200" b="0" i="0" u="none" strike="noStrike" cap="none">
                <a:solidFill>
                  <a:srgbClr val="000000"/>
                </a:solidFill>
                <a:latin typeface="Arial"/>
                <a:ea typeface="Arial"/>
                <a:cs typeface="Arial"/>
                <a:sym typeface="Arial"/>
              </a:rPr>
              <a:t>のではないか？」と話してくれます。</a:t>
            </a:r>
            <a:endParaRPr lang="ja" sz="1200" b="0" i="0" u="none" strike="noStrike" cap="none">
              <a:solidFill>
                <a:srgbClr val="000000"/>
              </a:solidFill>
              <a:latin typeface="Arial"/>
              <a:ea typeface="Arial"/>
              <a:cs typeface="Arial"/>
            </a:endParaRPr>
          </a:p>
        </p:txBody>
      </p:sp>
      <p:pic>
        <p:nvPicPr>
          <p:cNvPr id="93" name="Google Shape;93;p4"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6EF92E5A-E2ED-2372-10C6-1859B8B91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6</a:t>
            </a:fld>
            <a:endParaRPr lang="ja" altLang="en-US"/>
          </a:p>
        </p:txBody>
      </p:sp>
      <p:sp>
        <p:nvSpPr>
          <p:cNvPr id="3" name="Google Shape;92;p4">
            <a:extLst>
              <a:ext uri="{FF2B5EF4-FFF2-40B4-BE49-F238E27FC236}">
                <a16:creationId xmlns:a16="http://schemas.microsoft.com/office/drawing/2014/main" id="{B4821B87-8576-210C-3AEA-2C96986B810A}"/>
              </a:ext>
            </a:extLst>
          </p:cNvPr>
          <p:cNvSpPr txBox="1"/>
          <p:nvPr/>
        </p:nvSpPr>
        <p:spPr>
          <a:xfrm>
            <a:off x="289197" y="4337586"/>
            <a:ext cx="8495574" cy="719231"/>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200"/>
              <a:buFont typeface="Arial"/>
              <a:buNone/>
            </a:pPr>
            <a:r>
              <a:rPr lang="ja-JP" altLang="en-US" sz="600" b="0" i="0" u="none" strike="noStrike" cap="none" dirty="0">
                <a:solidFill>
                  <a:srgbClr val="000000"/>
                </a:solidFill>
                <a:latin typeface="Arial"/>
                <a:ea typeface="Arial"/>
                <a:cs typeface="Arial"/>
                <a:sym typeface="Arial"/>
              </a:rPr>
              <a:t>出典</a:t>
            </a:r>
            <a:endParaRPr lang="en-US" altLang="ja-JP" sz="6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JP" altLang="en-US" sz="600" dirty="0"/>
              <a:t>・</a:t>
            </a:r>
            <a:r>
              <a:rPr lang="en-US" altLang="ja-JP" sz="600" dirty="0"/>
              <a:t>Bassani</a:t>
            </a:r>
            <a:r>
              <a:rPr lang="ja-JP" altLang="en-US" sz="600" dirty="0"/>
              <a:t> </a:t>
            </a:r>
            <a:r>
              <a:rPr lang="en-US" altLang="ja-JP" sz="600" dirty="0"/>
              <a:t>DG, Pardon CV, Veldhuizen S. Counting children at risk: exploring a method to estimate the number of children exposed to parental mental illness using adult health survey data. Soc Psychiatry </a:t>
            </a:r>
            <a:r>
              <a:rPr lang="en-US" altLang="ja-JP" sz="600" dirty="0" err="1"/>
              <a:t>Psychiatr</a:t>
            </a:r>
            <a:r>
              <a:rPr lang="en-US" altLang="ja-JP" sz="600" dirty="0"/>
              <a:t> Epidemiol 2008; 43:927-935.</a:t>
            </a:r>
          </a:p>
          <a:p>
            <a:pPr marL="0" marR="0" lvl="0" indent="0" algn="l" rtl="0">
              <a:lnSpc>
                <a:spcPct val="150000"/>
              </a:lnSpc>
              <a:spcBef>
                <a:spcPts val="0"/>
              </a:spcBef>
              <a:spcAft>
                <a:spcPts val="0"/>
              </a:spcAft>
              <a:buClr>
                <a:srgbClr val="000000"/>
              </a:buClr>
              <a:buSzPts val="1200"/>
              <a:buFont typeface="Arial"/>
              <a:buNone/>
            </a:pPr>
            <a:r>
              <a:rPr lang="ja-JP" altLang="en-US" sz="600" dirty="0"/>
              <a:t>・</a:t>
            </a:r>
            <a:r>
              <a:rPr lang="en-US" altLang="ja-JP" sz="600" dirty="0" err="1"/>
              <a:t>Maybery</a:t>
            </a:r>
            <a:r>
              <a:rPr lang="en-US" altLang="ja-JP" sz="600" dirty="0"/>
              <a:t> D, Reupert </a:t>
            </a:r>
            <a:r>
              <a:rPr lang="en-US" altLang="ja-JP" sz="600" dirty="0" err="1"/>
              <a:t>A,Patrick</a:t>
            </a:r>
            <a:r>
              <a:rPr lang="en-US" altLang="ja-JP" sz="600" dirty="0"/>
              <a:t> K, et al. VicHealth research report on children at risk in families affected by parental mental illness. Melbourne: Melbourne: Victorian Health Promotion Foundation; 2005.</a:t>
            </a:r>
          </a:p>
          <a:p>
            <a:pPr marL="0" marR="0" lvl="0" indent="0" algn="l" rtl="0">
              <a:lnSpc>
                <a:spcPct val="150000"/>
              </a:lnSpc>
              <a:spcBef>
                <a:spcPts val="0"/>
              </a:spcBef>
              <a:spcAft>
                <a:spcPts val="0"/>
              </a:spcAft>
              <a:buClr>
                <a:srgbClr val="000000"/>
              </a:buClr>
              <a:buSzPts val="1200"/>
              <a:buFont typeface="Arial"/>
              <a:buNone/>
            </a:pPr>
            <a:r>
              <a:rPr lang="ja-JP" altLang="en-US" sz="600" b="0" i="0" u="none" strike="noStrike" cap="none" dirty="0">
                <a:solidFill>
                  <a:srgbClr val="000000"/>
                </a:solidFill>
                <a:latin typeface="Arial"/>
                <a:ea typeface="Arial"/>
                <a:cs typeface="Arial"/>
                <a:sym typeface="Arial"/>
              </a:rPr>
              <a:t>・</a:t>
            </a:r>
            <a:r>
              <a:rPr lang="en-US" altLang="ja-JP" sz="600" b="0" i="0" u="none" strike="noStrike" cap="none" dirty="0">
                <a:solidFill>
                  <a:srgbClr val="000000"/>
                </a:solidFill>
                <a:latin typeface="Arial"/>
                <a:ea typeface="Arial"/>
                <a:cs typeface="Arial"/>
                <a:sym typeface="Arial"/>
              </a:rPr>
              <a:t>Stambaugh LF, Forman-Hoffman V, Williams J, et al. Prevalence of serious mental illness among parents in the United States: results from the National Survey of Drug Use and Health, 2008-2014. Ann Epidemiol 2017;27:222-224.</a:t>
            </a:r>
            <a:endParaRPr sz="600" b="0" i="0" u="none" strike="noStrike" cap="none" dirty="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98" name="Google Shape;98;p5"/>
          <p:cNvGrpSpPr/>
          <p:nvPr/>
        </p:nvGrpSpPr>
        <p:grpSpPr>
          <a:xfrm>
            <a:off x="354028" y="2124372"/>
            <a:ext cx="2863552" cy="2212056"/>
            <a:chOff x="759350" y="2321425"/>
            <a:chExt cx="2487450" cy="2520000"/>
          </a:xfrm>
        </p:grpSpPr>
        <p:sp>
          <p:nvSpPr>
            <p:cNvPr id="99" name="Google Shape;99;p5"/>
            <p:cNvSpPr/>
            <p:nvPr/>
          </p:nvSpPr>
          <p:spPr>
            <a:xfrm>
              <a:off x="759350" y="2321425"/>
              <a:ext cx="2487300" cy="2520000"/>
            </a:xfrm>
            <a:prstGeom prst="rect">
              <a:avLst/>
            </a:prstGeom>
            <a:noFill/>
            <a:ln w="10975" cap="flat" cmpd="sng">
              <a:solidFill>
                <a:srgbClr val="595959"/>
              </a:solidFill>
              <a:prstDash val="solid"/>
              <a:round/>
              <a:headEnd type="none" w="sm" len="sm"/>
              <a:tailEnd type="none" w="sm" len="sm"/>
            </a:ln>
          </p:spPr>
          <p:txBody>
            <a:bodyPr spcFirstLastPara="1" wrap="square" lIns="105250" tIns="105250" rIns="105250" bIns="105250" anchor="ctr" anchorCtr="0">
              <a:noAutofit/>
            </a:bodyPr>
            <a:lstStyle/>
            <a:p>
              <a:pPr marL="0" marR="0" lvl="0" indent="0" algn="ctr" rtl="0">
                <a:lnSpc>
                  <a:spcPct val="100000"/>
                </a:lnSpc>
                <a:spcBef>
                  <a:spcPts val="0"/>
                </a:spcBef>
                <a:spcAft>
                  <a:spcPts val="0"/>
                </a:spcAft>
                <a:buClr>
                  <a:srgbClr val="000000"/>
                </a:buClr>
                <a:buSzPts val="1611"/>
                <a:buFont typeface="Arial"/>
                <a:buNone/>
              </a:pPr>
              <a:endParaRPr sz="1611" b="0" i="0" u="none" strike="noStrike" cap="none">
                <a:solidFill>
                  <a:srgbClr val="000000"/>
                </a:solidFill>
                <a:latin typeface="Arial"/>
                <a:ea typeface="Arial"/>
                <a:cs typeface="Arial"/>
                <a:sym typeface="Arial"/>
              </a:endParaRPr>
            </a:p>
          </p:txBody>
        </p:sp>
        <p:sp>
          <p:nvSpPr>
            <p:cNvPr id="100" name="Google Shape;100;p5"/>
            <p:cNvSpPr/>
            <p:nvPr/>
          </p:nvSpPr>
          <p:spPr>
            <a:xfrm>
              <a:off x="759500" y="2321425"/>
              <a:ext cx="2487300" cy="510900"/>
            </a:xfrm>
            <a:prstGeom prst="rect">
              <a:avLst/>
            </a:prstGeom>
            <a:solidFill>
              <a:srgbClr val="FCE5CD"/>
            </a:solidFill>
            <a:ln w="10975" cap="flat" cmpd="sng">
              <a:solidFill>
                <a:srgbClr val="595959"/>
              </a:solidFill>
              <a:prstDash val="solid"/>
              <a:round/>
              <a:headEnd type="none" w="sm" len="sm"/>
              <a:tailEnd type="none" w="sm" len="sm"/>
            </a:ln>
          </p:spPr>
          <p:txBody>
            <a:bodyPr spcFirstLastPara="1" wrap="square" lIns="105250" tIns="105250" rIns="105250" bIns="105250" anchor="ctr" anchorCtr="0">
              <a:noAutofit/>
            </a:bodyPr>
            <a:lstStyle/>
            <a:p>
              <a:pPr marL="0" marR="0" lvl="0" indent="0" algn="ctr" rtl="0">
                <a:lnSpc>
                  <a:spcPct val="100000"/>
                </a:lnSpc>
                <a:spcBef>
                  <a:spcPts val="0"/>
                </a:spcBef>
                <a:spcAft>
                  <a:spcPts val="0"/>
                </a:spcAft>
                <a:buClr>
                  <a:srgbClr val="000000"/>
                </a:buClr>
                <a:buSzPts val="1957"/>
                <a:buFont typeface="Arial"/>
                <a:buNone/>
              </a:pPr>
              <a:r>
                <a:rPr lang="ja" sz="1957" b="1" i="0" u="none" strike="noStrike" cap="none">
                  <a:solidFill>
                    <a:srgbClr val="000000"/>
                  </a:solidFill>
                  <a:latin typeface="Arial"/>
                  <a:ea typeface="Arial"/>
                  <a:cs typeface="Arial"/>
                  <a:sym typeface="Arial"/>
                </a:rPr>
                <a:t>児童福祉</a:t>
              </a:r>
              <a:endParaRPr sz="1957" b="1" i="0" u="none" strike="noStrike" cap="none">
                <a:solidFill>
                  <a:srgbClr val="000000"/>
                </a:solidFill>
                <a:latin typeface="Arial"/>
                <a:ea typeface="Arial"/>
                <a:cs typeface="Arial"/>
                <a:sym typeface="Arial"/>
              </a:endParaRPr>
            </a:p>
          </p:txBody>
        </p:sp>
      </p:grpSp>
      <p:grpSp>
        <p:nvGrpSpPr>
          <p:cNvPr id="101" name="Google Shape;101;p5"/>
          <p:cNvGrpSpPr/>
          <p:nvPr/>
        </p:nvGrpSpPr>
        <p:grpSpPr>
          <a:xfrm>
            <a:off x="5926426" y="2124346"/>
            <a:ext cx="2863552" cy="2212101"/>
            <a:chOff x="759350" y="2321414"/>
            <a:chExt cx="2487450" cy="2349300"/>
          </a:xfrm>
        </p:grpSpPr>
        <p:sp>
          <p:nvSpPr>
            <p:cNvPr id="102" name="Google Shape;102;p5"/>
            <p:cNvSpPr/>
            <p:nvPr/>
          </p:nvSpPr>
          <p:spPr>
            <a:xfrm>
              <a:off x="759350" y="2321414"/>
              <a:ext cx="2487300" cy="2349300"/>
            </a:xfrm>
            <a:prstGeom prst="rect">
              <a:avLst/>
            </a:prstGeom>
            <a:noFill/>
            <a:ln w="10975" cap="flat" cmpd="sng">
              <a:solidFill>
                <a:srgbClr val="595959"/>
              </a:solidFill>
              <a:prstDash val="solid"/>
              <a:round/>
              <a:headEnd type="none" w="sm" len="sm"/>
              <a:tailEnd type="none" w="sm" len="sm"/>
            </a:ln>
          </p:spPr>
          <p:txBody>
            <a:bodyPr spcFirstLastPara="1" wrap="square" lIns="105250" tIns="105250" rIns="105250" bIns="105250" anchor="ctr" anchorCtr="0">
              <a:noAutofit/>
            </a:bodyPr>
            <a:lstStyle/>
            <a:p>
              <a:pPr marL="0" marR="0" lvl="0" indent="0" algn="ctr" rtl="0">
                <a:lnSpc>
                  <a:spcPct val="100000"/>
                </a:lnSpc>
                <a:spcBef>
                  <a:spcPts val="0"/>
                </a:spcBef>
                <a:spcAft>
                  <a:spcPts val="0"/>
                </a:spcAft>
                <a:buClr>
                  <a:srgbClr val="000000"/>
                </a:buClr>
                <a:buSzPts val="1611"/>
                <a:buFont typeface="Arial"/>
                <a:buNone/>
              </a:pPr>
              <a:endParaRPr sz="1611" b="0" i="0" u="none" strike="noStrike" cap="none">
                <a:solidFill>
                  <a:srgbClr val="000000"/>
                </a:solidFill>
                <a:latin typeface="Arial"/>
                <a:ea typeface="Arial"/>
                <a:cs typeface="Arial"/>
                <a:sym typeface="Arial"/>
              </a:endParaRPr>
            </a:p>
          </p:txBody>
        </p:sp>
        <p:sp>
          <p:nvSpPr>
            <p:cNvPr id="103" name="Google Shape;103;p5"/>
            <p:cNvSpPr/>
            <p:nvPr/>
          </p:nvSpPr>
          <p:spPr>
            <a:xfrm>
              <a:off x="759500" y="2321425"/>
              <a:ext cx="2487300" cy="510900"/>
            </a:xfrm>
            <a:prstGeom prst="rect">
              <a:avLst/>
            </a:prstGeom>
            <a:solidFill>
              <a:srgbClr val="C9DAF8"/>
            </a:solidFill>
            <a:ln w="10975" cap="flat" cmpd="sng">
              <a:solidFill>
                <a:srgbClr val="595959"/>
              </a:solidFill>
              <a:prstDash val="solid"/>
              <a:round/>
              <a:headEnd type="none" w="sm" len="sm"/>
              <a:tailEnd type="none" w="sm" len="sm"/>
            </a:ln>
          </p:spPr>
          <p:txBody>
            <a:bodyPr spcFirstLastPara="1" wrap="square" lIns="105250" tIns="105250" rIns="105250" bIns="105250" anchor="ctr" anchorCtr="0">
              <a:noAutofit/>
            </a:bodyPr>
            <a:lstStyle/>
            <a:p>
              <a:pPr marL="0" marR="0" lvl="0" indent="0" algn="ctr" rtl="0">
                <a:lnSpc>
                  <a:spcPct val="100000"/>
                </a:lnSpc>
                <a:spcBef>
                  <a:spcPts val="0"/>
                </a:spcBef>
                <a:spcAft>
                  <a:spcPts val="0"/>
                </a:spcAft>
                <a:buClr>
                  <a:srgbClr val="000000"/>
                </a:buClr>
                <a:buSzPts val="1726"/>
                <a:buFont typeface="Arial"/>
                <a:buNone/>
              </a:pPr>
              <a:r>
                <a:rPr lang="ja" sz="1726" b="1" i="0" u="none" strike="noStrike" cap="none">
                  <a:solidFill>
                    <a:srgbClr val="000000"/>
                  </a:solidFill>
                  <a:latin typeface="Arial"/>
                  <a:ea typeface="Arial"/>
                  <a:cs typeface="Arial"/>
                  <a:sym typeface="Arial"/>
                </a:rPr>
                <a:t>精神保健医療福祉</a:t>
              </a:r>
              <a:endParaRPr sz="1726" b="1" i="0" u="none" strike="noStrike" cap="none">
                <a:solidFill>
                  <a:srgbClr val="000000"/>
                </a:solidFill>
                <a:latin typeface="Arial"/>
                <a:ea typeface="Arial"/>
                <a:cs typeface="Arial"/>
                <a:sym typeface="Arial"/>
              </a:endParaRPr>
            </a:p>
          </p:txBody>
        </p:sp>
      </p:grpSp>
      <p:sp>
        <p:nvSpPr>
          <p:cNvPr id="104" name="Google Shape;104;p5"/>
          <p:cNvSpPr txBox="1"/>
          <p:nvPr/>
        </p:nvSpPr>
        <p:spPr>
          <a:xfrm>
            <a:off x="631986" y="2669276"/>
            <a:ext cx="2289634" cy="1479300"/>
          </a:xfrm>
          <a:prstGeom prst="rect">
            <a:avLst/>
          </a:prstGeom>
          <a:noFill/>
          <a:ln>
            <a:noFill/>
          </a:ln>
        </p:spPr>
        <p:txBody>
          <a:bodyPr spcFirstLastPara="1" wrap="square" lIns="105250" tIns="105250" rIns="105250" bIns="105250" anchor="t" anchorCtr="0">
            <a:noAutofit/>
          </a:bodyPr>
          <a:lstStyle/>
          <a:p>
            <a:pPr marL="0" marR="0" lvl="0" indent="0" algn="l" rtl="0">
              <a:lnSpc>
                <a:spcPct val="115000"/>
              </a:lnSpc>
              <a:spcBef>
                <a:spcPts val="0"/>
              </a:spcBef>
              <a:spcAft>
                <a:spcPts val="0"/>
              </a:spcAft>
              <a:buClr>
                <a:srgbClr val="000000"/>
              </a:buClr>
              <a:buSzPts val="1381"/>
              <a:buFont typeface="Arial"/>
              <a:buNone/>
            </a:pPr>
            <a:r>
              <a:rPr lang="ja" sz="1381" b="1" i="0" u="none" strike="noStrike" cap="none" dirty="0">
                <a:solidFill>
                  <a:schemeClr val="dk1"/>
                </a:solidFill>
                <a:latin typeface="Arial"/>
                <a:ea typeface="Arial"/>
                <a:cs typeface="Arial"/>
                <a:sym typeface="Arial"/>
              </a:rPr>
              <a:t>主対象</a:t>
            </a:r>
            <a:endParaRPr sz="1381"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266"/>
              <a:buFont typeface="Arial"/>
              <a:buNone/>
            </a:pPr>
            <a:r>
              <a:rPr lang="ja" sz="1200" b="0" i="0" u="none" strike="noStrike" cap="none" dirty="0">
                <a:solidFill>
                  <a:schemeClr val="dk2"/>
                </a:solidFill>
                <a:latin typeface="Arial"/>
                <a:ea typeface="Arial"/>
                <a:cs typeface="Arial"/>
                <a:sym typeface="Arial"/>
              </a:rPr>
              <a:t>虐待／社会的養護／</a:t>
            </a:r>
            <a:endParaRPr lang="en-US" altLang="ja" sz="12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266"/>
              <a:buFont typeface="Arial"/>
              <a:buNone/>
            </a:pPr>
            <a:r>
              <a:rPr lang="ja" sz="1200" b="0" i="0" u="none" strike="noStrike" cap="none" dirty="0">
                <a:solidFill>
                  <a:schemeClr val="dk2"/>
                </a:solidFill>
                <a:latin typeface="Arial"/>
                <a:ea typeface="Arial"/>
                <a:cs typeface="Arial"/>
                <a:sym typeface="Arial"/>
              </a:rPr>
              <a:t>ヤングケアラーなど</a:t>
            </a:r>
            <a:endParaRPr sz="12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266"/>
              <a:buFont typeface="Arial"/>
              <a:buNone/>
            </a:pPr>
            <a:endParaRPr sz="1266"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ja" sz="1200" b="1" i="0" u="none" strike="noStrike" cap="none" dirty="0">
                <a:solidFill>
                  <a:schemeClr val="dk2"/>
                </a:solidFill>
                <a:latin typeface="Arial"/>
                <a:ea typeface="Arial"/>
                <a:cs typeface="Arial"/>
                <a:sym typeface="Arial"/>
              </a:rPr>
              <a:t>名前のつかない困難は支援の網にかかりにくい</a:t>
            </a:r>
            <a:endParaRPr sz="1200" b="1" i="0" u="none" strike="noStrike" cap="none" dirty="0">
              <a:solidFill>
                <a:schemeClr val="dk2"/>
              </a:solidFill>
              <a:latin typeface="Arial"/>
              <a:ea typeface="Arial"/>
              <a:cs typeface="Arial"/>
              <a:sym typeface="Arial"/>
            </a:endParaRPr>
          </a:p>
        </p:txBody>
      </p:sp>
      <p:sp>
        <p:nvSpPr>
          <p:cNvPr id="105" name="Google Shape;105;p5"/>
          <p:cNvSpPr txBox="1"/>
          <p:nvPr/>
        </p:nvSpPr>
        <p:spPr>
          <a:xfrm>
            <a:off x="6152230" y="2669276"/>
            <a:ext cx="2359784" cy="1479300"/>
          </a:xfrm>
          <a:prstGeom prst="rect">
            <a:avLst/>
          </a:prstGeom>
          <a:noFill/>
          <a:ln>
            <a:noFill/>
          </a:ln>
        </p:spPr>
        <p:txBody>
          <a:bodyPr spcFirstLastPara="1" wrap="square" lIns="105250" tIns="105250" rIns="105250" bIns="105250" anchor="t" anchorCtr="0">
            <a:noAutofit/>
          </a:bodyPr>
          <a:lstStyle/>
          <a:p>
            <a:pPr marL="0" marR="0" lvl="0" indent="0" algn="l" rtl="0">
              <a:lnSpc>
                <a:spcPct val="115000"/>
              </a:lnSpc>
              <a:spcBef>
                <a:spcPts val="0"/>
              </a:spcBef>
              <a:spcAft>
                <a:spcPts val="0"/>
              </a:spcAft>
              <a:buClr>
                <a:srgbClr val="000000"/>
              </a:buClr>
              <a:buSzPts val="1266"/>
              <a:buFont typeface="Arial"/>
              <a:buNone/>
            </a:pPr>
            <a:r>
              <a:rPr lang="ja" sz="1266" b="1" i="0" u="none" strike="noStrike" cap="none" dirty="0">
                <a:solidFill>
                  <a:schemeClr val="dk1"/>
                </a:solidFill>
                <a:latin typeface="Arial"/>
                <a:ea typeface="Arial"/>
                <a:cs typeface="Arial"/>
                <a:sym typeface="Arial"/>
              </a:rPr>
              <a:t>主対象</a:t>
            </a:r>
            <a:endParaRPr sz="1266"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ja" sz="1200" b="0" i="0" u="none" strike="noStrike" cap="none" dirty="0">
                <a:solidFill>
                  <a:schemeClr val="dk2"/>
                </a:solidFill>
                <a:latin typeface="Arial"/>
                <a:ea typeface="Arial"/>
                <a:cs typeface="Arial"/>
                <a:sym typeface="Arial"/>
              </a:rPr>
              <a:t>メンタルヘルスに不調を有する本人</a:t>
            </a:r>
            <a:endParaRPr sz="12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266"/>
              <a:buFont typeface="Arial"/>
              <a:buNone/>
            </a:pPr>
            <a:endParaRPr sz="1266"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266"/>
              <a:buFont typeface="Arial"/>
              <a:buNone/>
            </a:pPr>
            <a:r>
              <a:rPr lang="ja" sz="1200" b="1" i="0" u="none" strike="noStrike" cap="none" dirty="0">
                <a:solidFill>
                  <a:schemeClr val="dk2"/>
                </a:solidFill>
                <a:latin typeface="Arial"/>
                <a:ea typeface="Arial"/>
                <a:cs typeface="Arial"/>
                <a:sym typeface="Arial"/>
              </a:rPr>
              <a:t>家族への支援は制度的・財務的インセンティブが乏しい</a:t>
            </a:r>
            <a:endParaRPr sz="1200" b="1"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dirty="0">
              <a:solidFill>
                <a:schemeClr val="dk2"/>
              </a:solidFill>
              <a:latin typeface="Arial"/>
              <a:ea typeface="Arial"/>
              <a:cs typeface="Arial"/>
              <a:sym typeface="Arial"/>
            </a:endParaRPr>
          </a:p>
        </p:txBody>
      </p:sp>
      <p:sp>
        <p:nvSpPr>
          <p:cNvPr id="106" name="Google Shape;106;p5"/>
          <p:cNvSpPr txBox="1"/>
          <p:nvPr/>
        </p:nvSpPr>
        <p:spPr>
          <a:xfrm>
            <a:off x="2151000" y="1041575"/>
            <a:ext cx="4842000" cy="431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ja" sz="4800" b="1" i="0" u="none" strike="noStrike" cap="none">
                <a:solidFill>
                  <a:srgbClr val="000000"/>
                </a:solidFill>
                <a:latin typeface="Arial"/>
                <a:ea typeface="Arial"/>
                <a:cs typeface="Arial"/>
                <a:sym typeface="Arial"/>
              </a:rPr>
              <a:t>制度の狭間</a:t>
            </a:r>
            <a:endParaRPr sz="4800" b="1" i="0" u="none" strike="noStrike" cap="none">
              <a:solidFill>
                <a:srgbClr val="000000"/>
              </a:solidFill>
              <a:latin typeface="Arial"/>
              <a:ea typeface="Arial"/>
              <a:cs typeface="Arial"/>
              <a:sym typeface="Arial"/>
            </a:endParaRPr>
          </a:p>
        </p:txBody>
      </p:sp>
      <p:pic>
        <p:nvPicPr>
          <p:cNvPr id="107" name="Google Shape;107;p5" title="アートワーク 68.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36674" y="2911955"/>
            <a:ext cx="1799288" cy="1862795"/>
          </a:xfrm>
          <a:prstGeom prst="rect">
            <a:avLst/>
          </a:prstGeom>
          <a:noFill/>
          <a:ln>
            <a:noFill/>
          </a:ln>
        </p:spPr>
      </p:pic>
      <p:pic>
        <p:nvPicPr>
          <p:cNvPr id="108" name="Google Shape;108;p5"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39949DE7-0D0A-9C73-4248-008E87CE56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7</a:t>
            </a:fld>
            <a:endParaRPr lang="ja"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p:nvPr/>
        </p:nvSpPr>
        <p:spPr>
          <a:xfrm>
            <a:off x="443525" y="769318"/>
            <a:ext cx="3615600" cy="417493"/>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900"/>
              <a:buFont typeface="Arial"/>
              <a:buNone/>
            </a:pPr>
            <a:r>
              <a:rPr lang="ja" sz="1900" b="1" i="0" u="none" strike="noStrike" cap="none">
                <a:solidFill>
                  <a:srgbClr val="000000"/>
                </a:solidFill>
                <a:latin typeface="Arial"/>
                <a:ea typeface="Arial"/>
                <a:cs typeface="Arial"/>
                <a:sym typeface="Arial"/>
              </a:rPr>
              <a:t>世代間連鎖が起きている。</a:t>
            </a:r>
            <a:endParaRPr sz="1500" b="1" i="0" u="none" strike="noStrike" cap="none">
              <a:solidFill>
                <a:srgbClr val="000000"/>
              </a:solidFill>
              <a:latin typeface="Arial"/>
              <a:ea typeface="Arial"/>
              <a:cs typeface="Arial"/>
              <a:sym typeface="Arial"/>
            </a:endParaRPr>
          </a:p>
        </p:txBody>
      </p:sp>
      <p:sp>
        <p:nvSpPr>
          <p:cNvPr id="114" name="Google Shape;114;p6"/>
          <p:cNvSpPr txBox="1"/>
          <p:nvPr/>
        </p:nvSpPr>
        <p:spPr>
          <a:xfrm>
            <a:off x="525923" y="1975894"/>
            <a:ext cx="1738621" cy="41749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500"/>
              <a:buFont typeface="Arial"/>
              <a:buNone/>
            </a:pPr>
            <a:r>
              <a:rPr lang="ja" sz="4500" b="1" i="0" u="none" strike="noStrike" cap="none">
                <a:solidFill>
                  <a:srgbClr val="000000"/>
                </a:solidFill>
                <a:latin typeface="Arial"/>
                <a:ea typeface="Arial"/>
                <a:cs typeface="Arial"/>
                <a:sym typeface="Arial"/>
              </a:rPr>
              <a:t>高い</a:t>
            </a:r>
            <a:endParaRPr sz="4500" b="1" i="0" u="none" strike="noStrike" cap="none">
              <a:solidFill>
                <a:srgbClr val="000000"/>
              </a:solidFill>
              <a:latin typeface="Arial"/>
              <a:ea typeface="Arial"/>
              <a:cs typeface="Arial"/>
              <a:sym typeface="Arial"/>
            </a:endParaRPr>
          </a:p>
        </p:txBody>
      </p:sp>
      <p:sp>
        <p:nvSpPr>
          <p:cNvPr id="115" name="Google Shape;115;p6"/>
          <p:cNvSpPr txBox="1"/>
          <p:nvPr/>
        </p:nvSpPr>
        <p:spPr>
          <a:xfrm>
            <a:off x="464525" y="2657768"/>
            <a:ext cx="3594600" cy="496393"/>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精神疾患の親をもつ子どもは、他の子どもと比べ自身の発症リスクが有意に高いと言われています。</a:t>
            </a:r>
            <a:endParaRPr sz="12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ja" sz="1200" b="0" i="0" u="none" strike="noStrike" cap="none" dirty="0">
                <a:solidFill>
                  <a:srgbClr val="000000"/>
                </a:solidFill>
                <a:latin typeface="Arial"/>
                <a:ea typeface="Arial"/>
                <a:cs typeface="Arial"/>
                <a:sym typeface="Arial"/>
              </a:rPr>
              <a:t>しかし、課題としての認知度が低いことやビジネス化が難しいこと、制度領域でないため公的な予算がついていないことなどの理由から、日本において支援が整っていないのが現状です。</a:t>
            </a:r>
            <a:endParaRPr sz="1200" b="0" i="0" u="none" strike="noStrike" cap="none" dirty="0">
              <a:solidFill>
                <a:srgbClr val="000000"/>
              </a:solidFill>
              <a:latin typeface="Arial"/>
              <a:ea typeface="Arial"/>
              <a:cs typeface="Arial"/>
              <a:sym typeface="Arial"/>
            </a:endParaRPr>
          </a:p>
        </p:txBody>
      </p:sp>
      <p:pic>
        <p:nvPicPr>
          <p:cNvPr id="116" name="Google Shape;116;p6" title="Cocoteli Artwork 73.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350225" y="840750"/>
            <a:ext cx="4593351" cy="3535262"/>
          </a:xfrm>
          <a:prstGeom prst="rect">
            <a:avLst/>
          </a:prstGeom>
          <a:noFill/>
          <a:ln>
            <a:noFill/>
          </a:ln>
        </p:spPr>
      </p:pic>
      <p:sp>
        <p:nvSpPr>
          <p:cNvPr id="117" name="Google Shape;117;p6"/>
          <p:cNvSpPr txBox="1"/>
          <p:nvPr/>
        </p:nvSpPr>
        <p:spPr>
          <a:xfrm>
            <a:off x="443525" y="1372606"/>
            <a:ext cx="3615600" cy="417493"/>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0"/>
              </a:spcBef>
              <a:spcAft>
                <a:spcPts val="0"/>
              </a:spcAft>
              <a:buClr>
                <a:srgbClr val="000000"/>
              </a:buClr>
              <a:buSzPts val="1400"/>
              <a:buFont typeface="Arial"/>
              <a:buNone/>
            </a:pPr>
            <a:r>
              <a:rPr lang="ja" sz="1400" b="1" i="0" u="none" strike="noStrike" cap="none" dirty="0">
                <a:solidFill>
                  <a:srgbClr val="000000"/>
                </a:solidFill>
                <a:latin typeface="Arial"/>
                <a:ea typeface="Arial"/>
                <a:cs typeface="Arial"/>
                <a:sym typeface="Arial"/>
              </a:rPr>
              <a:t>他の子どもと比べ自身の発症リスクが</a:t>
            </a:r>
            <a:endParaRPr sz="1000" b="1" i="0" u="none" strike="noStrike" cap="none" dirty="0">
              <a:solidFill>
                <a:srgbClr val="000000"/>
              </a:solidFill>
              <a:latin typeface="Arial"/>
              <a:ea typeface="Arial"/>
              <a:cs typeface="Arial"/>
              <a:sym typeface="Arial"/>
            </a:endParaRPr>
          </a:p>
        </p:txBody>
      </p:sp>
      <p:pic>
        <p:nvPicPr>
          <p:cNvPr id="118" name="Google Shape;118;p6" title="Image from Google Drive (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EFB4B911-189C-04AD-0CC0-F447ACB42A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8</a:t>
            </a:fld>
            <a:endParaRPr lang="ja"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7"/>
          <p:cNvSpPr txBox="1"/>
          <p:nvPr/>
        </p:nvSpPr>
        <p:spPr>
          <a:xfrm>
            <a:off x="536950" y="1544925"/>
            <a:ext cx="1723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7"/>
          <p:cNvSpPr txBox="1"/>
          <p:nvPr/>
        </p:nvSpPr>
        <p:spPr>
          <a:xfrm>
            <a:off x="860988" y="2205925"/>
            <a:ext cx="7422000" cy="137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ja" sz="6600" b="1" i="0" u="none" strike="noStrike" cap="none">
                <a:solidFill>
                  <a:srgbClr val="FF0000"/>
                </a:solidFill>
                <a:latin typeface="Arial"/>
                <a:ea typeface="Arial"/>
                <a:cs typeface="Arial"/>
                <a:sym typeface="Arial"/>
              </a:rPr>
              <a:t>負の連鎖を止める</a:t>
            </a:r>
            <a:endParaRPr sz="6600" b="0" i="0" u="none" strike="noStrike" cap="none">
              <a:solidFill>
                <a:srgbClr val="000000"/>
              </a:solidFill>
              <a:latin typeface="Arial"/>
              <a:ea typeface="Arial"/>
              <a:cs typeface="Arial"/>
              <a:sym typeface="Arial"/>
            </a:endParaRPr>
          </a:p>
        </p:txBody>
      </p:sp>
      <p:sp>
        <p:nvSpPr>
          <p:cNvPr id="125" name="Google Shape;125;p7"/>
          <p:cNvSpPr txBox="1"/>
          <p:nvPr/>
        </p:nvSpPr>
        <p:spPr>
          <a:xfrm>
            <a:off x="2022750" y="3932050"/>
            <a:ext cx="5098500" cy="337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 sz="1500" b="1" i="0" u="none" strike="noStrike" cap="none">
                <a:solidFill>
                  <a:schemeClr val="dk1"/>
                </a:solidFill>
                <a:latin typeface="Arial"/>
                <a:ea typeface="Arial"/>
                <a:cs typeface="Arial"/>
                <a:sym typeface="Arial"/>
              </a:rPr>
              <a:t>※ 多くの場合親のせいではなく、社会側に理由ががある</a:t>
            </a:r>
            <a:endParaRPr sz="1500" b="1" i="0" u="none" strike="noStrike" cap="none">
              <a:solidFill>
                <a:schemeClr val="dk1"/>
              </a:solidFill>
              <a:latin typeface="Arial"/>
              <a:ea typeface="Arial"/>
              <a:cs typeface="Arial"/>
              <a:sym typeface="Arial"/>
            </a:endParaRPr>
          </a:p>
        </p:txBody>
      </p:sp>
      <p:sp>
        <p:nvSpPr>
          <p:cNvPr id="126" name="Google Shape;126;p7"/>
          <p:cNvSpPr txBox="1"/>
          <p:nvPr/>
        </p:nvSpPr>
        <p:spPr>
          <a:xfrm>
            <a:off x="1127250" y="1375825"/>
            <a:ext cx="6889500" cy="400200"/>
          </a:xfrm>
          <a:prstGeom prst="rect">
            <a:avLst/>
          </a:prstGeom>
          <a:no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400"/>
              <a:buFont typeface="Arial"/>
              <a:buNone/>
            </a:pPr>
            <a:r>
              <a:rPr lang="ja" sz="1400" b="1" i="0" u="sng" strike="noStrike" cap="none">
                <a:solidFill>
                  <a:schemeClr val="dk2"/>
                </a:solidFill>
                <a:latin typeface="Arial"/>
                <a:ea typeface="Arial"/>
                <a:cs typeface="Arial"/>
                <a:sym typeface="Arial"/>
              </a:rPr>
              <a:t>精神疾患の親をもつ子ども・若者支援の土壌をつくることで</a:t>
            </a:r>
            <a:endParaRPr sz="1400" b="1" i="0" u="sng" strike="noStrike" cap="none">
              <a:solidFill>
                <a:schemeClr val="dk2"/>
              </a:solidFill>
              <a:latin typeface="Arial"/>
              <a:ea typeface="Arial"/>
              <a:cs typeface="Arial"/>
              <a:sym typeface="Arial"/>
            </a:endParaRPr>
          </a:p>
        </p:txBody>
      </p:sp>
      <p:pic>
        <p:nvPicPr>
          <p:cNvPr id="127" name="Google Shape;127;p7" title="Image from Google Drive (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32650" y="5"/>
            <a:ext cx="1711350" cy="721125"/>
          </a:xfrm>
          <a:prstGeom prst="rect">
            <a:avLst/>
          </a:prstGeom>
          <a:noFill/>
          <a:ln>
            <a:noFill/>
          </a:ln>
        </p:spPr>
      </p:pic>
      <p:sp>
        <p:nvSpPr>
          <p:cNvPr id="2" name="スライド番号プレースホルダー 1">
            <a:extLst>
              <a:ext uri="{FF2B5EF4-FFF2-40B4-BE49-F238E27FC236}">
                <a16:creationId xmlns:a16="http://schemas.microsoft.com/office/drawing/2014/main" id="{4131B0B1-AAAC-B959-E69A-E8170E7986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ja" smtClean="0"/>
              <a:t>9</a:t>
            </a:fld>
            <a:endParaRPr lang="ja" alt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179ACFAF3829146AD8D9BDA8CAFDDC4" ma:contentTypeVersion="7" ma:contentTypeDescription="新しいドキュメントを作成します。" ma:contentTypeScope="" ma:versionID="8a3d6349b5fa6648a0968a94a0a28059">
  <xsd:schema xmlns:xsd="http://www.w3.org/2001/XMLSchema" xmlns:xs="http://www.w3.org/2001/XMLSchema" xmlns:p="http://schemas.microsoft.com/office/2006/metadata/properties" xmlns:ns2="ff9e0a53-0470-4b98-ab90-1131be4a4f73" targetNamespace="http://schemas.microsoft.com/office/2006/metadata/properties" ma:root="true" ma:fieldsID="870d5c9b99588c2b11b395e43071a2c3" ns2:_="">
    <xsd:import namespace="ff9e0a53-0470-4b98-ab90-1131be4a4f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9e0a53-0470-4b98-ab90-1131be4a4f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CA9DE8-D0EE-4CC6-B412-A93ACB497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9e0a53-0470-4b98-ab90-1131be4a4f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1DE8D0-6FA2-487C-AD55-8369900410B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D124DA1-CE0C-450E-B25A-B1D096C102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394</TotalTime>
  <Words>1660</Words>
  <Application>Microsoft Office PowerPoint</Application>
  <PresentationFormat>画面に合わせる (16:9)</PresentationFormat>
  <Paragraphs>253</Paragraphs>
  <Slides>36</Slides>
  <Notes>35</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36</vt:i4>
      </vt:variant>
    </vt:vector>
  </HeadingPairs>
  <TitlesOfParts>
    <vt:vector size="38" baseType="lpstr">
      <vt:lpstr>Arial</vt:lpstr>
      <vt:lpstr>Simple Light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年齢 高</vt:lpstr>
      <vt:lpstr>年齢 高</vt:lpstr>
      <vt:lpstr>年齢 高</vt:lpstr>
      <vt:lpstr>年齢 高</vt:lpstr>
      <vt:lpstr>年齢 高</vt:lpstr>
      <vt:lpstr>年齢 高</vt:lpstr>
      <vt:lpstr>大切にしていること</vt:lpstr>
      <vt:lpstr>PowerPoint プレゼンテーション</vt:lpstr>
      <vt:lpstr>PowerPoint プレゼンテーション</vt:lpstr>
      <vt:lpstr>PowerPoint プレゼンテーション</vt:lpstr>
      <vt:lpstr>1人1人ができること</vt:lpstr>
      <vt:lpstr>PowerPoint プレゼンテーション</vt:lpstr>
      <vt:lpstr>PowerPoint プレゼンテーション</vt:lpstr>
      <vt:lpstr>精神疾患のある本人もその家族も生きやすい社会へ</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横山 小春</dc:creator>
  <cp:lastModifiedBy>事務局</cp:lastModifiedBy>
  <cp:revision>136</cp:revision>
  <dcterms:modified xsi:type="dcterms:W3CDTF">2026-06-22T01:57:54Z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0x0101008179ACFAF3829146AD8D9BDA8CAFDDC4</vt:lpwstr>
  </property>
</Properties>
</file>