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1"/>
  </p:notesMasterIdLst>
  <p:sldIdLst>
    <p:sldId id="789" r:id="rId2"/>
    <p:sldId id="897" r:id="rId3"/>
    <p:sldId id="893" r:id="rId4"/>
    <p:sldId id="874" r:id="rId5"/>
    <p:sldId id="882" r:id="rId6"/>
    <p:sldId id="896" r:id="rId7"/>
    <p:sldId id="873" r:id="rId8"/>
    <p:sldId id="877" r:id="rId9"/>
    <p:sldId id="899" r:id="rId10"/>
  </p:sldIdLst>
  <p:sldSz cx="12192000" cy="6858000"/>
  <p:notesSz cx="6888163" cy="100187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40F78D9-676E-5848-1EE5-8EB3DBAE0112}" name="事務局" initials="事務局" userId="事務局" providerId="None"/>
  <p188:author id="{ACACE3F7-A3A1-AD16-6346-78BAA7391B3A}" name="MW-22dynabook-014" initials="M" userId="S::MW-22dynabook-014@syaa13.onmicrosoft.com::2d132901-8b04-4b07-9a59-d4d89853e50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6600"/>
    <a:srgbClr val="99FF99"/>
    <a:srgbClr val="33CC33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淡色スタイル 2 - アクセント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93D81CF-94F2-401A-BA57-92F5A7B2D0C5}" styleName="スタイル (中間)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中間スタイル 1 - アクセント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989" autoAdjust="0"/>
    <p:restoredTop sz="94660"/>
  </p:normalViewPr>
  <p:slideViewPr>
    <p:cSldViewPr snapToGrid="0">
      <p:cViewPr varScale="1">
        <p:scale>
          <a:sx n="82" d="100"/>
          <a:sy n="82" d="100"/>
        </p:scale>
        <p:origin x="350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8/10/relationships/authors" Target="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84871" cy="502676"/>
          </a:xfrm>
          <a:prstGeom prst="rect">
            <a:avLst/>
          </a:prstGeom>
        </p:spPr>
        <p:txBody>
          <a:bodyPr vert="horz" lIns="96593" tIns="48297" rIns="96593" bIns="48297" rtlCol="0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901699" y="0"/>
            <a:ext cx="2984871" cy="502676"/>
          </a:xfrm>
          <a:prstGeom prst="rect">
            <a:avLst/>
          </a:prstGeom>
        </p:spPr>
        <p:txBody>
          <a:bodyPr vert="horz" lIns="96593" tIns="48297" rIns="96593" bIns="48297" rtlCol="0"/>
          <a:lstStyle>
            <a:lvl1pPr algn="r">
              <a:defRPr sz="1300"/>
            </a:lvl1pPr>
          </a:lstStyle>
          <a:p>
            <a:fld id="{AFCE9E5F-1343-44D8-8F36-B2A026E2F021}" type="datetimeFigureOut">
              <a:rPr kumimoji="1" lang="ja-JP" altLang="en-US" smtClean="0"/>
              <a:t>2026/6/1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52538"/>
            <a:ext cx="6011863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593" tIns="48297" rIns="96593" bIns="4829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8817" y="4821506"/>
            <a:ext cx="5510530" cy="3944869"/>
          </a:xfrm>
          <a:prstGeom prst="rect">
            <a:avLst/>
          </a:prstGeom>
        </p:spPr>
        <p:txBody>
          <a:bodyPr vert="horz" lIns="96593" tIns="48297" rIns="96593" bIns="4829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1" y="9516039"/>
            <a:ext cx="2984871" cy="502674"/>
          </a:xfrm>
          <a:prstGeom prst="rect">
            <a:avLst/>
          </a:prstGeom>
        </p:spPr>
        <p:txBody>
          <a:bodyPr vert="horz" lIns="96593" tIns="48297" rIns="96593" bIns="48297" rtlCol="0" anchor="b"/>
          <a:lstStyle>
            <a:lvl1pPr algn="l">
              <a:defRPr sz="13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901699" y="9516039"/>
            <a:ext cx="2984871" cy="502674"/>
          </a:xfrm>
          <a:prstGeom prst="rect">
            <a:avLst/>
          </a:prstGeom>
        </p:spPr>
        <p:txBody>
          <a:bodyPr vert="horz" lIns="96593" tIns="48297" rIns="96593" bIns="48297" rtlCol="0" anchor="b"/>
          <a:lstStyle>
            <a:lvl1pPr algn="r">
              <a:defRPr sz="1300"/>
            </a:lvl1pPr>
          </a:lstStyle>
          <a:p>
            <a:fld id="{AD2804C9-C4B0-4665-A1E4-11F281A6E8C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55146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65815"/>
            <a:fld id="{E5267598-CBC8-47D5-B2D4-8AA8CE9A58A9}" type="slidenum">
              <a:rPr lang="en-US" altLang="ja-JP" smtClean="0">
                <a:ea typeface="ＭＳ Ｐゴシック" pitchFamily="50" charset="-128"/>
              </a:rPr>
              <a:pPr defTabSz="965815"/>
              <a:t>1</a:t>
            </a:fld>
            <a:endParaRPr lang="en-US" altLang="ja-JP" dirty="0">
              <a:ea typeface="ＭＳ Ｐゴシック" pitchFamily="50" charset="-128"/>
            </a:endParaRPr>
          </a:p>
        </p:txBody>
      </p:sp>
      <p:sp>
        <p:nvSpPr>
          <p:cNvPr id="389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ja-JP" altLang="en-US" dirty="0">
              <a:ea typeface="ＭＳ Ｐ明朝" pitchFamily="18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EEE482-051A-0B6F-2B04-4A19853F7A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>
            <a:extLst>
              <a:ext uri="{FF2B5EF4-FFF2-40B4-BE49-F238E27FC236}">
                <a16:creationId xmlns:a16="http://schemas.microsoft.com/office/drawing/2014/main" id="{8ADE38B8-44BC-A146-C511-3EA6222DC1B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879111"/>
            <a:fld id="{F80A9819-93E6-4D51-8C21-A22DA04A5111}" type="slidenum">
              <a:rPr lang="en-US" altLang="ja-JP" smtClean="0"/>
              <a:pPr defTabSz="879111"/>
              <a:t>2</a:t>
            </a:fld>
            <a:endParaRPr lang="en-US" altLang="ja-JP"/>
          </a:p>
        </p:txBody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id="{CF9E9083-78EE-7DDA-15DC-A485049E7FC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>
            <a:extLst>
              <a:ext uri="{FF2B5EF4-FFF2-40B4-BE49-F238E27FC236}">
                <a16:creationId xmlns:a16="http://schemas.microsoft.com/office/drawing/2014/main" id="{2DC5534A-0F59-FB54-190D-D945686ED59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682975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E860F4-35C3-43CB-C285-F9493644C8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>
            <a:extLst>
              <a:ext uri="{FF2B5EF4-FFF2-40B4-BE49-F238E27FC236}">
                <a16:creationId xmlns:a16="http://schemas.microsoft.com/office/drawing/2014/main" id="{E2A69012-71B9-CAFE-B3D0-BE1124ED7E8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879111"/>
            <a:fld id="{F80A9819-93E6-4D51-8C21-A22DA04A5111}" type="slidenum">
              <a:rPr lang="en-US" altLang="ja-JP" smtClean="0"/>
              <a:pPr defTabSz="879111"/>
              <a:t>4</a:t>
            </a:fld>
            <a:endParaRPr lang="en-US" altLang="ja-JP"/>
          </a:p>
        </p:txBody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id="{5C89B749-67F9-7041-3B90-CC0928A56B4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>
            <a:extLst>
              <a:ext uri="{FF2B5EF4-FFF2-40B4-BE49-F238E27FC236}">
                <a16:creationId xmlns:a16="http://schemas.microsoft.com/office/drawing/2014/main" id="{40E5D521-DFA6-9AA9-7D5C-E89A24576A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994452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17C79D-E2E5-869C-AB1B-CC73A3E319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>
            <a:extLst>
              <a:ext uri="{FF2B5EF4-FFF2-40B4-BE49-F238E27FC236}">
                <a16:creationId xmlns:a16="http://schemas.microsoft.com/office/drawing/2014/main" id="{CB72D78B-0785-A964-3FFC-0A85730B51F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895199"/>
            <a:fld id="{F80A9819-93E6-4D51-8C21-A22DA04A5111}" type="slidenum">
              <a:rPr lang="en-US" altLang="ja-JP" smtClean="0"/>
              <a:pPr defTabSz="895199"/>
              <a:t>6</a:t>
            </a:fld>
            <a:endParaRPr lang="en-US" altLang="ja-JP"/>
          </a:p>
        </p:txBody>
      </p:sp>
      <p:sp>
        <p:nvSpPr>
          <p:cNvPr id="27651" name="Rectangle 2">
            <a:extLst>
              <a:ext uri="{FF2B5EF4-FFF2-40B4-BE49-F238E27FC236}">
                <a16:creationId xmlns:a16="http://schemas.microsoft.com/office/drawing/2014/main" id="{35CAE8F5-523E-8B04-0C51-28D9DD31D94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>
            <a:extLst>
              <a:ext uri="{FF2B5EF4-FFF2-40B4-BE49-F238E27FC236}">
                <a16:creationId xmlns:a16="http://schemas.microsoft.com/office/drawing/2014/main" id="{8AB1F2D0-4B9A-468B-D790-D9BE9621A3E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690889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895199"/>
            <a:fld id="{F80A9819-93E6-4D51-8C21-A22DA04A5111}" type="slidenum">
              <a:rPr lang="en-US" altLang="ja-JP" smtClean="0"/>
              <a:pPr defTabSz="895199"/>
              <a:t>7</a:t>
            </a:fld>
            <a:endParaRPr lang="en-US" altLang="ja-JP"/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025648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A3D63D-B189-7A90-D0A7-9CC46688F7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>
            <a:extLst>
              <a:ext uri="{FF2B5EF4-FFF2-40B4-BE49-F238E27FC236}">
                <a16:creationId xmlns:a16="http://schemas.microsoft.com/office/drawing/2014/main" id="{60739BD4-11AA-77C4-2B62-37092FB7B13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pPr defTabSz="930894"/>
            <a:fld id="{E5267598-CBC8-47D5-B2D4-8AA8CE9A58A9}" type="slidenum">
              <a:rPr lang="en-US" altLang="ja-JP" smtClean="0">
                <a:ea typeface="ＭＳ Ｐゴシック" pitchFamily="50" charset="-128"/>
              </a:rPr>
              <a:pPr defTabSz="930894"/>
              <a:t>8</a:t>
            </a:fld>
            <a:endParaRPr lang="en-US" altLang="ja-JP" dirty="0">
              <a:ea typeface="ＭＳ Ｐゴシック" pitchFamily="50" charset="-128"/>
            </a:endParaRPr>
          </a:p>
        </p:txBody>
      </p:sp>
      <p:sp>
        <p:nvSpPr>
          <p:cNvPr id="38915" name="Rectangle 2">
            <a:extLst>
              <a:ext uri="{FF2B5EF4-FFF2-40B4-BE49-F238E27FC236}">
                <a16:creationId xmlns:a16="http://schemas.microsoft.com/office/drawing/2014/main" id="{42475C4F-3753-FF08-D31C-6F3FCF5F94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6" name="Rectangle 3">
            <a:extLst>
              <a:ext uri="{FF2B5EF4-FFF2-40B4-BE49-F238E27FC236}">
                <a16:creationId xmlns:a16="http://schemas.microsoft.com/office/drawing/2014/main" id="{98551531-2370-FF82-7DD3-BD2EC0F4409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ja-JP" altLang="en-US" dirty="0">
              <a:ea typeface="ＭＳ Ｐ明朝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076167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A8BC521-31E4-47A8-A125-9215E6D69453}" type="datetime1">
              <a:rPr lang="en-US" altLang="ja-JP" smtClean="0"/>
              <a:t>6/1/2026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97331C-8DFE-46DF-97B1-3C3E9581143E}" type="datetime1">
              <a:rPr lang="en-US" altLang="ja-JP" smtClean="0"/>
              <a:t>6/1/2026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1148EA-A24A-4E5B-9009-44D3CA2AE0CA}" type="datetime1">
              <a:rPr lang="en-US" altLang="ja-JP" smtClean="0"/>
              <a:t>6/1/2026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タイトルと、図表または組織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590552" y="103188"/>
            <a:ext cx="10991849" cy="1314450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SmartArt プレースホルダ 2"/>
          <p:cNvSpPr>
            <a:spLocks noGrp="1"/>
          </p:cNvSpPr>
          <p:nvPr>
            <p:ph type="dgm" idx="1"/>
          </p:nvPr>
        </p:nvSpPr>
        <p:spPr>
          <a:xfrm>
            <a:off x="609600" y="1600201"/>
            <a:ext cx="10972800" cy="4456113"/>
          </a:xfrm>
        </p:spPr>
        <p:txBody>
          <a:bodyPr/>
          <a:lstStyle/>
          <a:p>
            <a:pPr lvl="0"/>
            <a:endParaRPr lang="ja-JP" altLang="en-US" noProof="0"/>
          </a:p>
        </p:txBody>
      </p:sp>
      <p:sp>
        <p:nvSpPr>
          <p:cNvPr id="4" name="Rectangle 4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5E5EFB-B8A2-4553-969A-5C8A7F096937}" type="datetime1">
              <a:rPr lang="en-US" altLang="ja-JP" smtClean="0"/>
              <a:t>6/1/2026</a:t>
            </a:fld>
            <a:endParaRPr lang="en-US" altLang="ja-JP"/>
          </a:p>
        </p:txBody>
      </p:sp>
      <p:sp>
        <p:nvSpPr>
          <p:cNvPr id="5" name="Rectangle 4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4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010630-42D1-459B-A4A6-50B5BA7AB11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5095189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779BE-473C-4927-8DFE-68EB5DE68E0A}" type="datetime1">
              <a:rPr lang="en-US" altLang="ja-JP" smtClean="0"/>
              <a:t>6/1/2026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08CF17C-07C0-4C88-B483-C99E110D4FC9}" type="datetime1">
              <a:rPr lang="en-US" altLang="ja-JP" smtClean="0"/>
              <a:t>6/1/2026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5DAB6-3AF8-4561-88E2-154348034EA4}" type="datetime1">
              <a:rPr lang="en-US" altLang="ja-JP" smtClean="0"/>
              <a:t>6/1/2026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2B6945-1A7F-4AD3-9F11-81082E9F23E3}" type="datetime1">
              <a:rPr lang="en-US" altLang="ja-JP" smtClean="0"/>
              <a:t>6/1/2026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500FE-4E32-4DDE-B66D-B312AEAA7853}" type="datetime1">
              <a:rPr lang="en-US" altLang="ja-JP" smtClean="0"/>
              <a:t>6/1/2026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0825F4-8B58-4DEC-995C-A6F8DB0BA60D}" type="datetime1">
              <a:rPr lang="en-US" altLang="ja-JP" smtClean="0"/>
              <a:t>6/1/2026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CCFE0F4-3931-45A2-AC2D-77A2A626A732}" type="datetime1">
              <a:rPr lang="en-US" altLang="ja-JP" smtClean="0"/>
              <a:t>6/1/2026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000A3D3-3A8D-4EBE-90EF-B177F6A57552}" type="datetime1">
              <a:rPr lang="en-US" altLang="ja-JP" smtClean="0"/>
              <a:t>6/1/2026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AFAF1CE-47E8-4422-AD9E-E2D425D71AD6}" type="datetime1">
              <a:rPr lang="en-US" altLang="ja-JP" smtClean="0"/>
              <a:t>6/1/2026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 ftr="0" dt="0"/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kumimoji="1"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kumimoji="1"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kumimoji="1"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kumimoji="1"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kumimoji="1"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kumimoji="1"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kumimoji="1"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kumimoji="1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kumimoji="1"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kumimoji="1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596869" y="947450"/>
            <a:ext cx="11515031" cy="5452394"/>
          </a:xfrm>
        </p:spPr>
        <p:txBody>
          <a:bodyPr>
            <a:normAutofit fontScale="25000" lnSpcReduction="20000"/>
          </a:bodyPr>
          <a:lstStyle/>
          <a:p>
            <a:pPr eaLnBrk="1" hangingPunct="1">
              <a:buFontTx/>
              <a:buNone/>
            </a:pPr>
            <a:endParaRPr lang="en-US" altLang="ja-JP" sz="2800" dirty="0"/>
          </a:p>
          <a:p>
            <a:pPr marL="0" indent="0">
              <a:buNone/>
            </a:pPr>
            <a:endParaRPr lang="en-US" altLang="ja-JP" sz="4400" dirty="0"/>
          </a:p>
          <a:p>
            <a:pPr algn="ctr">
              <a:buNone/>
            </a:pPr>
            <a:br>
              <a:rPr lang="en-US" altLang="ja-JP" sz="9400" dirty="0"/>
            </a:br>
            <a:endParaRPr lang="en-US" altLang="ja-JP" sz="1900" dirty="0"/>
          </a:p>
          <a:p>
            <a:pPr algn="ctr">
              <a:buNone/>
            </a:pPr>
            <a:r>
              <a:rPr lang="ja-JP" altLang="en-US" sz="26400" dirty="0"/>
              <a:t>支援されたがらない世代を</a:t>
            </a:r>
            <a:endParaRPr lang="en-US" altLang="ja-JP" sz="26400" dirty="0"/>
          </a:p>
          <a:p>
            <a:pPr algn="ctr">
              <a:buNone/>
            </a:pPr>
            <a:r>
              <a:rPr lang="ja-JP" altLang="en-US" sz="26400" dirty="0"/>
              <a:t>支援するにあたっての作法</a:t>
            </a:r>
            <a:endParaRPr lang="en-US" altLang="ja-JP" sz="26400" dirty="0"/>
          </a:p>
          <a:p>
            <a:pPr algn="ctr">
              <a:buNone/>
            </a:pPr>
            <a:endParaRPr lang="en-US" altLang="ja-JP" sz="9400" dirty="0"/>
          </a:p>
          <a:p>
            <a:pPr algn="ctr">
              <a:buNone/>
            </a:pPr>
            <a:r>
              <a:rPr lang="ja-JP" altLang="en-US" sz="14400" dirty="0"/>
              <a:t>－居場所とユースワークを手掛かりに－</a:t>
            </a:r>
            <a:endParaRPr lang="en-US" altLang="ja-JP" sz="14400" dirty="0"/>
          </a:p>
          <a:p>
            <a:pPr>
              <a:buNone/>
            </a:pPr>
            <a:endParaRPr lang="en-US" altLang="ja-JP" sz="4400" dirty="0"/>
          </a:p>
          <a:p>
            <a:pPr>
              <a:buNone/>
            </a:pPr>
            <a:endParaRPr lang="en-US" altLang="ja-JP" sz="4400" dirty="0"/>
          </a:p>
          <a:p>
            <a:pPr algn="r">
              <a:buNone/>
            </a:pPr>
            <a:endParaRPr lang="en-US" altLang="ja-JP" sz="4500" dirty="0"/>
          </a:p>
          <a:p>
            <a:pPr algn="r">
              <a:buNone/>
            </a:pPr>
            <a:r>
              <a:rPr lang="ja-JP" altLang="en-US" sz="11100" dirty="0"/>
              <a:t>一般社団法人ソーシャルペダゴジーネット　</a:t>
            </a:r>
            <a:endParaRPr lang="en-US" altLang="ja-JP" sz="11100" dirty="0"/>
          </a:p>
          <a:p>
            <a:pPr algn="r">
              <a:buNone/>
            </a:pPr>
            <a:r>
              <a:rPr lang="ja-JP" altLang="en-US" sz="11100" dirty="0"/>
              <a:t>代表理事　松田　考</a:t>
            </a:r>
            <a:endParaRPr lang="en-US" altLang="ja-JP" sz="11100" dirty="0"/>
          </a:p>
        </p:txBody>
      </p:sp>
      <p:sp>
        <p:nvSpPr>
          <p:cNvPr id="2" name="Rectangle 7">
            <a:extLst>
              <a:ext uri="{FF2B5EF4-FFF2-40B4-BE49-F238E27FC236}">
                <a16:creationId xmlns:a16="http://schemas.microsoft.com/office/drawing/2014/main" id="{8532E0C0-8D56-D09A-8A57-8E6BE009361E}"/>
              </a:ext>
            </a:extLst>
          </p:cNvPr>
          <p:cNvSpPr txBox="1">
            <a:spLocks noChangeArrowheads="1"/>
          </p:cNvSpPr>
          <p:nvPr/>
        </p:nvSpPr>
        <p:spPr>
          <a:xfrm>
            <a:off x="9074552" y="132203"/>
            <a:ext cx="3037347" cy="13991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kumimoji="1"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kumimoji="1"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kumimoji="1"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kumimoji="1"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kumimoji="1"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kumimoji="1"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kumimoji="1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kumimoji="1"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kumimoji="1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Franklin Gothic Book" panose="020B0503020102020204" pitchFamily="34" charset="0"/>
              <a:buNone/>
            </a:pPr>
            <a:endParaRPr lang="en-US" altLang="ja-JP" sz="600" dirty="0"/>
          </a:p>
          <a:p>
            <a:pPr>
              <a:buNone/>
            </a:pPr>
            <a:r>
              <a:rPr lang="ja-JP" altLang="en-US" sz="1400" dirty="0"/>
              <a:t>公益財団法人鉄道弘済会</a:t>
            </a:r>
            <a:endParaRPr lang="en-US" altLang="ja-JP" sz="1400" dirty="0"/>
          </a:p>
          <a:p>
            <a:pPr>
              <a:buNone/>
            </a:pPr>
            <a:r>
              <a:rPr lang="ja-JP" altLang="en-US" sz="1400" dirty="0"/>
              <a:t>第</a:t>
            </a:r>
            <a:r>
              <a:rPr lang="en-US" altLang="ja-JP" sz="1400" dirty="0"/>
              <a:t>62</a:t>
            </a:r>
            <a:r>
              <a:rPr lang="ja-JP" altLang="en-US" sz="1400" dirty="0"/>
              <a:t>回社会福祉セミナー　講座② </a:t>
            </a:r>
            <a:endParaRPr lang="en-US" altLang="ja-JP" sz="1400" dirty="0"/>
          </a:p>
          <a:p>
            <a:pPr>
              <a:buNone/>
            </a:pPr>
            <a:r>
              <a:rPr lang="en-US" altLang="ja-JP" sz="1400" dirty="0"/>
              <a:t>2026</a:t>
            </a:r>
            <a:r>
              <a:rPr lang="ja-JP" altLang="en-US" sz="1400" dirty="0"/>
              <a:t>年</a:t>
            </a:r>
            <a:r>
              <a:rPr lang="en-US" altLang="ja-JP" sz="1400" dirty="0"/>
              <a:t>7</a:t>
            </a:r>
            <a:r>
              <a:rPr lang="ja-JP" altLang="en-US" sz="1400" dirty="0"/>
              <a:t>月</a:t>
            </a:r>
            <a:r>
              <a:rPr lang="en-US" altLang="ja-JP" sz="1400" dirty="0"/>
              <a:t>5</a:t>
            </a:r>
            <a:r>
              <a:rPr lang="ja-JP" altLang="en-US" sz="1400" dirty="0"/>
              <a:t>日</a:t>
            </a:r>
            <a:endParaRPr lang="en-US" altLang="ja-JP" sz="1400" dirty="0"/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E58EE76-912E-165E-99F0-CE63D43A5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69307" y="6453386"/>
            <a:ext cx="1596292" cy="404614"/>
          </a:xfrm>
        </p:spPr>
        <p:txBody>
          <a:bodyPr/>
          <a:lstStyle/>
          <a:p>
            <a:fld id="{69E57DC2-970A-4B3E-BB1C-7A09969E49DF}" type="slidenum">
              <a:rPr lang="en-US" smtClean="0"/>
              <a:t>1</a:t>
            </a:fld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7DBAE7-EE61-1DC2-3DCA-BE27266EDD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17">
            <a:extLst>
              <a:ext uri="{FF2B5EF4-FFF2-40B4-BE49-F238E27FC236}">
                <a16:creationId xmlns:a16="http://schemas.microsoft.com/office/drawing/2014/main" id="{4B1BB702-7731-9785-AB63-535C2F131E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9280" y="558499"/>
            <a:ext cx="11714479" cy="577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ts val="3600"/>
              </a:lnSpc>
              <a:spcBef>
                <a:spcPct val="50000"/>
              </a:spcBef>
            </a:pPr>
            <a:r>
              <a:rPr lang="ja-JP" altLang="en-US" sz="3600" dirty="0"/>
              <a:t>地域とともに“</a:t>
            </a:r>
            <a:r>
              <a:rPr lang="ja-JP" altLang="en-US" sz="3600" u="sng" dirty="0"/>
              <a:t>健全な青少年</a:t>
            </a:r>
            <a:r>
              <a:rPr lang="ja-JP" altLang="en-US" sz="3600" dirty="0"/>
              <a:t>”の余暇（自主）活動を育む　</a:t>
            </a:r>
          </a:p>
        </p:txBody>
      </p:sp>
      <p:sp>
        <p:nvSpPr>
          <p:cNvPr id="10" name="Text Box 17">
            <a:extLst>
              <a:ext uri="{FF2B5EF4-FFF2-40B4-BE49-F238E27FC236}">
                <a16:creationId xmlns:a16="http://schemas.microsoft.com/office/drawing/2014/main" id="{C4F9B879-4557-781F-75FA-4634CDC73B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4292" y="2701539"/>
            <a:ext cx="11277516" cy="538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ts val="3200"/>
              </a:lnSpc>
              <a:spcBef>
                <a:spcPct val="50000"/>
              </a:spcBef>
            </a:pPr>
            <a:r>
              <a:rPr lang="ja-JP" altLang="en-US" sz="3600" dirty="0"/>
              <a:t>専門機関とともに”</a:t>
            </a:r>
            <a:r>
              <a:rPr lang="ja-JP" altLang="en-US" sz="3600" u="sng" dirty="0"/>
              <a:t>困難を抱えた子ども・若者</a:t>
            </a:r>
            <a:r>
              <a:rPr lang="ja-JP" altLang="en-US" sz="3600" dirty="0"/>
              <a:t>”を支援</a:t>
            </a:r>
            <a:endParaRPr lang="en-US" altLang="ja-JP" sz="3600" dirty="0"/>
          </a:p>
        </p:txBody>
      </p:sp>
      <p:sp>
        <p:nvSpPr>
          <p:cNvPr id="13" name="Text Box 17">
            <a:extLst>
              <a:ext uri="{FF2B5EF4-FFF2-40B4-BE49-F238E27FC236}">
                <a16:creationId xmlns:a16="http://schemas.microsoft.com/office/drawing/2014/main" id="{386E5794-2B2E-8379-A509-7124C26FCC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8669" y="4593953"/>
            <a:ext cx="11477615" cy="569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ts val="3200"/>
              </a:lnSpc>
              <a:spcBef>
                <a:spcPct val="50000"/>
              </a:spcBef>
            </a:pPr>
            <a:r>
              <a:rPr lang="ja-JP" altLang="en-US" sz="4400" dirty="0"/>
              <a:t>「この２つは地続きなのか、別モノなのか」</a:t>
            </a:r>
            <a:endParaRPr lang="en-US" altLang="ja-JP" sz="4400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7C7A66F8-F572-D6C9-CBAD-3BB3A375E89F}"/>
              </a:ext>
            </a:extLst>
          </p:cNvPr>
          <p:cNvSpPr txBox="1"/>
          <p:nvPr/>
        </p:nvSpPr>
        <p:spPr>
          <a:xfrm>
            <a:off x="90192" y="1620143"/>
            <a:ext cx="615553" cy="4183027"/>
          </a:xfrm>
          <a:prstGeom prst="rect">
            <a:avLst/>
          </a:prstGeom>
          <a:solidFill>
            <a:schemeClr val="tx1"/>
          </a:solidFill>
        </p:spPr>
        <p:txBody>
          <a:bodyPr vert="eaVert" wrap="square" rtlCol="0">
            <a:spAutoFit/>
          </a:bodyPr>
          <a:lstStyle/>
          <a:p>
            <a:pPr algn="ctr"/>
            <a:r>
              <a:rPr kumimoji="1" lang="ja-JP" altLang="en-US" sz="2800" dirty="0">
                <a:solidFill>
                  <a:schemeClr val="bg1"/>
                </a:solidFill>
              </a:rPr>
              <a:t>ずっと探してきた答え</a:t>
            </a:r>
          </a:p>
        </p:txBody>
      </p:sp>
      <p:sp>
        <p:nvSpPr>
          <p:cNvPr id="2" name="矢印: 上下 1">
            <a:extLst>
              <a:ext uri="{FF2B5EF4-FFF2-40B4-BE49-F238E27FC236}">
                <a16:creationId xmlns:a16="http://schemas.microsoft.com/office/drawing/2014/main" id="{E84E2840-F18B-593C-7C0C-63C69A3AACB2}"/>
              </a:ext>
            </a:extLst>
          </p:cNvPr>
          <p:cNvSpPr/>
          <p:nvPr/>
        </p:nvSpPr>
        <p:spPr>
          <a:xfrm>
            <a:off x="5536277" y="1224743"/>
            <a:ext cx="615553" cy="1233978"/>
          </a:xfrm>
          <a:prstGeom prst="up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Text Box 17">
            <a:extLst>
              <a:ext uri="{FF2B5EF4-FFF2-40B4-BE49-F238E27FC236}">
                <a16:creationId xmlns:a16="http://schemas.microsoft.com/office/drawing/2014/main" id="{185D54C7-5456-992C-EDCB-EF2E280EEB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9280" y="5510097"/>
            <a:ext cx="11477615" cy="12259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lnSpc>
                <a:spcPts val="3200"/>
              </a:lnSpc>
              <a:spcBef>
                <a:spcPct val="50000"/>
              </a:spcBef>
            </a:pPr>
            <a:r>
              <a:rPr lang="ja-JP" altLang="en-US" sz="3600" dirty="0"/>
              <a:t>↓</a:t>
            </a:r>
            <a:endParaRPr lang="en-US" altLang="ja-JP" sz="3600" dirty="0"/>
          </a:p>
          <a:p>
            <a:pPr algn="ctr">
              <a:lnSpc>
                <a:spcPts val="3200"/>
              </a:lnSpc>
              <a:spcBef>
                <a:spcPct val="50000"/>
              </a:spcBef>
            </a:pPr>
            <a:r>
              <a:rPr lang="ja-JP" altLang="en-US" sz="3600" dirty="0"/>
              <a:t>これらを統合したものを</a:t>
            </a:r>
            <a:r>
              <a:rPr lang="ja-JP" altLang="en-US" sz="3600" dirty="0">
                <a:solidFill>
                  <a:srgbClr val="FF0000"/>
                </a:solidFill>
              </a:rPr>
              <a:t>ユースワーク</a:t>
            </a:r>
            <a:r>
              <a:rPr lang="ja-JP" altLang="en-US" sz="3600" dirty="0"/>
              <a:t>と呼ぶ（仮）</a:t>
            </a:r>
            <a:endParaRPr lang="en-US" altLang="ja-JP" sz="200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FEAFFE8-DA7E-DC41-D7F1-06DEF686B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4428" y="6453386"/>
            <a:ext cx="1596292" cy="404614"/>
          </a:xfrm>
        </p:spPr>
        <p:txBody>
          <a:bodyPr/>
          <a:lstStyle/>
          <a:p>
            <a:pPr>
              <a:defRPr/>
            </a:pPr>
            <a:fld id="{2B010630-42D1-459B-A4A6-50B5BA7AB11B}" type="slidenum">
              <a:rPr lang="en-US" altLang="ja-JP" smtClean="0"/>
              <a:pPr>
                <a:defRPr/>
              </a:pPr>
              <a:t>2</a:t>
            </a:fld>
            <a:endParaRPr lang="en-US" altLang="ja-JP" dirty="0"/>
          </a:p>
        </p:txBody>
      </p:sp>
    </p:spTree>
    <p:extLst>
      <p:ext uri="{BB962C8B-B14F-4D97-AF65-F5344CB8AC3E}">
        <p14:creationId xmlns:p14="http://schemas.microsoft.com/office/powerpoint/2010/main" val="1318423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2"/>
          <p:cNvSpPr txBox="1">
            <a:spLocks noChangeArrowheads="1"/>
          </p:cNvSpPr>
          <p:nvPr/>
        </p:nvSpPr>
        <p:spPr>
          <a:xfrm>
            <a:off x="705744" y="116633"/>
            <a:ext cx="11360887" cy="652463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ＭＳ Ｐゴシック" charset="-128"/>
              </a:defRPr>
            </a:lvl2pPr>
            <a:lvl3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ＭＳ Ｐゴシック" charset="-128"/>
              </a:defRPr>
            </a:lvl3pPr>
            <a:lvl4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ＭＳ Ｐゴシック" charset="-128"/>
              </a:defRPr>
            </a:lvl4pPr>
            <a:lvl5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ＭＳ Ｐゴシック" charset="-128"/>
              </a:defRPr>
            </a:lvl5pPr>
            <a:lvl6pPr marL="457200"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ＭＳ Ｐゴシック" charset="-128"/>
              </a:defRPr>
            </a:lvl6pPr>
            <a:lvl7pPr marL="914400"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ＭＳ Ｐゴシック" charset="-128"/>
              </a:defRPr>
            </a:lvl7pPr>
            <a:lvl8pPr marL="1371600"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ＭＳ Ｐゴシック" charset="-128"/>
              </a:defRPr>
            </a:lvl8pPr>
            <a:lvl9pPr marL="1828800"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  <a:ea typeface="ＭＳ Ｐゴシック" charset="-128"/>
              </a:defRPr>
            </a:lvl9pPr>
          </a:lstStyle>
          <a:p>
            <a:pPr eaLnBrk="1" hangingPunct="1">
              <a:defRPr/>
            </a:pPr>
            <a:r>
              <a:rPr lang="ja-JP" altLang="en-US" kern="0" dirty="0"/>
              <a:t>子ども・若者の何を</a:t>
            </a:r>
            <a:r>
              <a:rPr lang="ja-JP" altLang="en-US" kern="0" dirty="0">
                <a:solidFill>
                  <a:srgbClr val="FF0000"/>
                </a:solidFill>
              </a:rPr>
              <a:t>「支援」</a:t>
            </a:r>
            <a:r>
              <a:rPr lang="ja-JP" altLang="en-US" kern="0" dirty="0">
                <a:solidFill>
                  <a:schemeClr val="tx1"/>
                </a:solidFill>
              </a:rPr>
              <a:t>するのか</a:t>
            </a:r>
          </a:p>
        </p:txBody>
      </p:sp>
      <p:grpSp>
        <p:nvGrpSpPr>
          <p:cNvPr id="35" name="グループ化 34"/>
          <p:cNvGrpSpPr/>
          <p:nvPr/>
        </p:nvGrpSpPr>
        <p:grpSpPr>
          <a:xfrm>
            <a:off x="844066" y="4293096"/>
            <a:ext cx="4680520" cy="2304256"/>
            <a:chOff x="251520" y="4005064"/>
            <a:chExt cx="4680520" cy="2304256"/>
          </a:xfrm>
        </p:grpSpPr>
        <p:grpSp>
          <p:nvGrpSpPr>
            <p:cNvPr id="6" name="グループ化 5"/>
            <p:cNvGrpSpPr/>
            <p:nvPr/>
          </p:nvGrpSpPr>
          <p:grpSpPr>
            <a:xfrm>
              <a:off x="755576" y="4005064"/>
              <a:ext cx="3905250" cy="1971675"/>
              <a:chOff x="1314822" y="4005064"/>
              <a:chExt cx="3905250" cy="1971675"/>
            </a:xfrm>
          </p:grpSpPr>
          <p:pic>
            <p:nvPicPr>
              <p:cNvPr id="1027" name="Picture 3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314822" y="4005064"/>
                <a:ext cx="3905250" cy="19716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16" name="テキスト ボックス 15"/>
              <p:cNvSpPr txBox="1"/>
              <p:nvPr/>
            </p:nvSpPr>
            <p:spPr>
              <a:xfrm>
                <a:off x="1755202" y="4671554"/>
                <a:ext cx="170091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b="1" i="1" u="sng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+mj-ea"/>
                    <a:ea typeface="+mj-ea"/>
                  </a:rPr>
                  <a:t>地域・居場所</a:t>
                </a:r>
                <a:endParaRPr lang="en-US" altLang="ja-JP" b="1" i="1" u="sng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ea"/>
                  <a:ea typeface="+mj-ea"/>
                </a:endParaRPr>
              </a:p>
            </p:txBody>
          </p:sp>
          <p:sp>
            <p:nvSpPr>
              <p:cNvPr id="17" name="テキスト ボックス 16"/>
              <p:cNvSpPr txBox="1"/>
              <p:nvPr/>
            </p:nvSpPr>
            <p:spPr>
              <a:xfrm>
                <a:off x="1752245" y="5373216"/>
                <a:ext cx="72008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dirty="0"/>
                  <a:t>学校</a:t>
                </a:r>
              </a:p>
            </p:txBody>
          </p:sp>
          <p:sp>
            <p:nvSpPr>
              <p:cNvPr id="18" name="テキスト ボックス 17"/>
              <p:cNvSpPr txBox="1"/>
              <p:nvPr/>
            </p:nvSpPr>
            <p:spPr>
              <a:xfrm>
                <a:off x="1450115" y="4139788"/>
                <a:ext cx="72008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dirty="0"/>
                  <a:t>家庭</a:t>
                </a:r>
              </a:p>
            </p:txBody>
          </p:sp>
          <p:sp>
            <p:nvSpPr>
              <p:cNvPr id="19" name="テキスト ボックス 18"/>
              <p:cNvSpPr txBox="1"/>
              <p:nvPr/>
            </p:nvSpPr>
            <p:spPr>
              <a:xfrm>
                <a:off x="3547069" y="5021428"/>
                <a:ext cx="43204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dirty="0"/>
                  <a:t>職</a:t>
                </a:r>
                <a:endParaRPr lang="en-US" altLang="ja-JP" dirty="0"/>
              </a:p>
              <a:p>
                <a:pPr algn="ctr"/>
                <a:r>
                  <a:rPr lang="ja-JP" altLang="en-US" dirty="0"/>
                  <a:t>場</a:t>
                </a:r>
              </a:p>
            </p:txBody>
          </p:sp>
          <p:sp>
            <p:nvSpPr>
              <p:cNvPr id="21" name="テキスト ボックス 20"/>
              <p:cNvSpPr txBox="1"/>
              <p:nvPr/>
            </p:nvSpPr>
            <p:spPr>
              <a:xfrm>
                <a:off x="4627190" y="5021428"/>
                <a:ext cx="43204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ja-JP" altLang="en-US" dirty="0"/>
                  <a:t>職</a:t>
                </a:r>
                <a:endParaRPr lang="en-US" altLang="ja-JP" dirty="0"/>
              </a:p>
              <a:p>
                <a:pPr algn="ctr"/>
                <a:r>
                  <a:rPr lang="ja-JP" altLang="en-US" dirty="0"/>
                  <a:t>場</a:t>
                </a:r>
              </a:p>
            </p:txBody>
          </p:sp>
        </p:grpSp>
        <p:sp>
          <p:nvSpPr>
            <p:cNvPr id="27" name="テキスト ボックス 26"/>
            <p:cNvSpPr txBox="1"/>
            <p:nvPr/>
          </p:nvSpPr>
          <p:spPr>
            <a:xfrm>
              <a:off x="251520" y="4077072"/>
              <a:ext cx="7200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dirty="0"/>
                <a:t>夜</a:t>
              </a:r>
            </a:p>
          </p:txBody>
        </p:sp>
        <p:sp>
          <p:nvSpPr>
            <p:cNvPr id="28" name="テキスト ボックス 27"/>
            <p:cNvSpPr txBox="1"/>
            <p:nvPr/>
          </p:nvSpPr>
          <p:spPr>
            <a:xfrm>
              <a:off x="251520" y="5630762"/>
              <a:ext cx="7200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dirty="0"/>
                <a:t>朝</a:t>
              </a:r>
            </a:p>
          </p:txBody>
        </p:sp>
        <p:sp>
          <p:nvSpPr>
            <p:cNvPr id="29" name="テキスト ボックス 28"/>
            <p:cNvSpPr txBox="1"/>
            <p:nvPr/>
          </p:nvSpPr>
          <p:spPr>
            <a:xfrm>
              <a:off x="755576" y="5930696"/>
              <a:ext cx="12961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dirty="0"/>
                <a:t>学齢期</a:t>
              </a:r>
            </a:p>
          </p:txBody>
        </p:sp>
        <p:sp>
          <p:nvSpPr>
            <p:cNvPr id="30" name="テキスト ボックス 29"/>
            <p:cNvSpPr txBox="1"/>
            <p:nvPr/>
          </p:nvSpPr>
          <p:spPr>
            <a:xfrm>
              <a:off x="1913078" y="5939988"/>
              <a:ext cx="138934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dirty="0"/>
                <a:t>卒業</a:t>
              </a:r>
              <a:r>
                <a:rPr lang="en-US" altLang="ja-JP" dirty="0"/>
                <a:t>//</a:t>
              </a:r>
              <a:r>
                <a:rPr lang="ja-JP" altLang="en-US" dirty="0"/>
                <a:t>就職</a:t>
              </a:r>
            </a:p>
          </p:txBody>
        </p:sp>
        <p:sp>
          <p:nvSpPr>
            <p:cNvPr id="31" name="テキスト ボックス 30"/>
            <p:cNvSpPr txBox="1"/>
            <p:nvPr/>
          </p:nvSpPr>
          <p:spPr>
            <a:xfrm>
              <a:off x="4090695" y="5939988"/>
              <a:ext cx="84134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dirty="0"/>
                <a:t>自立</a:t>
              </a:r>
            </a:p>
          </p:txBody>
        </p:sp>
      </p:grpSp>
      <p:grpSp>
        <p:nvGrpSpPr>
          <p:cNvPr id="37" name="グループ化 36"/>
          <p:cNvGrpSpPr/>
          <p:nvPr/>
        </p:nvGrpSpPr>
        <p:grpSpPr>
          <a:xfrm>
            <a:off x="837034" y="1619508"/>
            <a:ext cx="4680520" cy="2313548"/>
            <a:chOff x="-180528" y="1124744"/>
            <a:chExt cx="4680520" cy="2313548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1124744"/>
              <a:ext cx="3905250" cy="19812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" name="テキスト ボックス 2"/>
            <p:cNvSpPr txBox="1"/>
            <p:nvPr/>
          </p:nvSpPr>
          <p:spPr>
            <a:xfrm>
              <a:off x="-180528" y="1206044"/>
              <a:ext cx="7200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dirty="0"/>
                <a:t>夜</a:t>
              </a:r>
            </a:p>
          </p:txBody>
        </p:sp>
        <p:sp>
          <p:nvSpPr>
            <p:cNvPr id="7" name="テキスト ボックス 6"/>
            <p:cNvSpPr txBox="1"/>
            <p:nvPr/>
          </p:nvSpPr>
          <p:spPr>
            <a:xfrm>
              <a:off x="-180528" y="2759734"/>
              <a:ext cx="7200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dirty="0"/>
                <a:t>朝</a:t>
              </a:r>
            </a:p>
          </p:txBody>
        </p:sp>
        <p:sp>
          <p:nvSpPr>
            <p:cNvPr id="8" name="テキスト ボックス 7"/>
            <p:cNvSpPr txBox="1"/>
            <p:nvPr/>
          </p:nvSpPr>
          <p:spPr>
            <a:xfrm>
              <a:off x="323528" y="3059668"/>
              <a:ext cx="129614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dirty="0"/>
                <a:t>学齢期</a:t>
              </a:r>
            </a:p>
          </p:txBody>
        </p:sp>
        <p:sp>
          <p:nvSpPr>
            <p:cNvPr id="9" name="テキスト ボックス 8"/>
            <p:cNvSpPr txBox="1"/>
            <p:nvPr/>
          </p:nvSpPr>
          <p:spPr>
            <a:xfrm>
              <a:off x="1481030" y="3068960"/>
              <a:ext cx="13893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dirty="0"/>
                <a:t>卒業＝就職</a:t>
              </a:r>
            </a:p>
          </p:txBody>
        </p:sp>
        <p:sp>
          <p:nvSpPr>
            <p:cNvPr id="11" name="テキスト ボックス 10"/>
            <p:cNvSpPr txBox="1"/>
            <p:nvPr/>
          </p:nvSpPr>
          <p:spPr>
            <a:xfrm>
              <a:off x="539552" y="1259468"/>
              <a:ext cx="7200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dirty="0"/>
                <a:t>家庭</a:t>
              </a:r>
            </a:p>
          </p:txBody>
        </p:sp>
        <p:sp>
          <p:nvSpPr>
            <p:cNvPr id="12" name="テキスト ボックス 11"/>
            <p:cNvSpPr txBox="1"/>
            <p:nvPr/>
          </p:nvSpPr>
          <p:spPr>
            <a:xfrm>
              <a:off x="2808953" y="2285125"/>
              <a:ext cx="7200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dirty="0"/>
                <a:t>職場</a:t>
              </a:r>
            </a:p>
          </p:txBody>
        </p:sp>
        <p:sp>
          <p:nvSpPr>
            <p:cNvPr id="13" name="テキスト ボックス 12"/>
            <p:cNvSpPr txBox="1"/>
            <p:nvPr/>
          </p:nvSpPr>
          <p:spPr>
            <a:xfrm>
              <a:off x="2870380" y="1259468"/>
              <a:ext cx="64807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dirty="0"/>
                <a:t>余暇</a:t>
              </a:r>
            </a:p>
          </p:txBody>
        </p:sp>
        <p:sp>
          <p:nvSpPr>
            <p:cNvPr id="14" name="テキスト ボックス 13"/>
            <p:cNvSpPr txBox="1"/>
            <p:nvPr/>
          </p:nvSpPr>
          <p:spPr>
            <a:xfrm>
              <a:off x="1145399" y="1755125"/>
              <a:ext cx="90632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dirty="0"/>
                <a:t>放課後</a:t>
              </a:r>
            </a:p>
          </p:txBody>
        </p:sp>
        <p:sp>
          <p:nvSpPr>
            <p:cNvPr id="4" name="テキスト ボックス 3"/>
            <p:cNvSpPr txBox="1"/>
            <p:nvPr/>
          </p:nvSpPr>
          <p:spPr>
            <a:xfrm>
              <a:off x="719572" y="2627620"/>
              <a:ext cx="72008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dirty="0"/>
                <a:t>学校</a:t>
              </a:r>
            </a:p>
          </p:txBody>
        </p:sp>
        <p:sp>
          <p:nvSpPr>
            <p:cNvPr id="24" name="テキスト ボックス 23"/>
            <p:cNvSpPr txBox="1"/>
            <p:nvPr/>
          </p:nvSpPr>
          <p:spPr>
            <a:xfrm>
              <a:off x="3658647" y="3068960"/>
              <a:ext cx="84134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ja-JP" altLang="en-US" dirty="0"/>
                <a:t>自立</a:t>
              </a:r>
            </a:p>
          </p:txBody>
        </p:sp>
      </p:grpSp>
      <p:sp>
        <p:nvSpPr>
          <p:cNvPr id="38" name="テキスト ボックス 9"/>
          <p:cNvSpPr txBox="1">
            <a:spLocks noChangeArrowheads="1"/>
          </p:cNvSpPr>
          <p:nvPr/>
        </p:nvSpPr>
        <p:spPr bwMode="auto">
          <a:xfrm>
            <a:off x="6014484" y="5854109"/>
            <a:ext cx="604308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r>
              <a:rPr lang="ja-JP" altLang="en-US" sz="2800" dirty="0">
                <a:latin typeface="ＭＳ Ｐゴシック" charset="-128"/>
              </a:rPr>
              <a:t>家庭・学校・職場に左右されない領域で</a:t>
            </a:r>
            <a:endParaRPr lang="en-US" altLang="ja-JP" sz="2800" dirty="0">
              <a:latin typeface="ＭＳ Ｐゴシック" charset="-128"/>
            </a:endParaRPr>
          </a:p>
          <a:p>
            <a:r>
              <a:rPr lang="ja-JP" altLang="en-US" sz="2800" dirty="0">
                <a:solidFill>
                  <a:srgbClr val="FF0000"/>
                </a:solidFill>
                <a:latin typeface="ＭＳ Ｐゴシック" charset="-128"/>
              </a:rPr>
              <a:t>全ての</a:t>
            </a:r>
            <a:r>
              <a:rPr lang="ja-JP" altLang="en-US" sz="2800" dirty="0">
                <a:latin typeface="ＭＳ Ｐゴシック" charset="-128"/>
              </a:rPr>
              <a:t>子ども・若者を</a:t>
            </a:r>
            <a:r>
              <a:rPr lang="ja-JP" altLang="en-US" sz="2800" dirty="0">
                <a:solidFill>
                  <a:srgbClr val="FF0000"/>
                </a:solidFill>
                <a:latin typeface="ＭＳ Ｐゴシック" charset="-128"/>
              </a:rPr>
              <a:t>「社会で」育てる</a:t>
            </a:r>
            <a:endParaRPr lang="en-US" altLang="ja-JP" sz="2800" dirty="0">
              <a:latin typeface="ＭＳ Ｐゴシック" charset="-128"/>
            </a:endParaRPr>
          </a:p>
        </p:txBody>
      </p:sp>
      <p:sp>
        <p:nvSpPr>
          <p:cNvPr id="39" name="テキスト ボックス 9"/>
          <p:cNvSpPr txBox="1">
            <a:spLocks noChangeArrowheads="1"/>
          </p:cNvSpPr>
          <p:nvPr/>
        </p:nvSpPr>
        <p:spPr bwMode="auto">
          <a:xfrm>
            <a:off x="5757428" y="2809146"/>
            <a:ext cx="5946185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r>
              <a:rPr lang="ja-JP" altLang="en-US" sz="2800" dirty="0">
                <a:latin typeface="ＭＳ Ｐゴシック" charset="-128"/>
              </a:rPr>
              <a:t>日本では、放課後や余暇は・・・</a:t>
            </a:r>
            <a:endParaRPr lang="en-US" altLang="ja-JP" sz="2800" dirty="0">
              <a:latin typeface="ＭＳ Ｐゴシック" charset="-128"/>
            </a:endParaRPr>
          </a:p>
          <a:p>
            <a:r>
              <a:rPr lang="ja-JP" altLang="en-US" sz="2800" dirty="0">
                <a:latin typeface="ＭＳ Ｐゴシック" charset="-128"/>
              </a:rPr>
              <a:t>学校に行っている人だけの</a:t>
            </a:r>
            <a:r>
              <a:rPr lang="ja-JP" altLang="en-US" sz="2800" dirty="0">
                <a:solidFill>
                  <a:srgbClr val="FF0000"/>
                </a:solidFill>
                <a:latin typeface="ＭＳ Ｐゴシック" charset="-128"/>
              </a:rPr>
              <a:t>「ごほうび」</a:t>
            </a:r>
            <a:endParaRPr lang="en-US" altLang="ja-JP" sz="2800" dirty="0">
              <a:solidFill>
                <a:srgbClr val="FF0000"/>
              </a:solidFill>
              <a:latin typeface="ＭＳ Ｐゴシック" charset="-128"/>
            </a:endParaRPr>
          </a:p>
          <a:p>
            <a:r>
              <a:rPr lang="ja-JP" altLang="en-US" sz="2800" dirty="0">
                <a:latin typeface="ＭＳ Ｐゴシック" charset="-128"/>
              </a:rPr>
              <a:t>家にお金がある人だけの</a:t>
            </a:r>
            <a:r>
              <a:rPr lang="ja-JP" altLang="en-US" sz="2800" dirty="0">
                <a:solidFill>
                  <a:srgbClr val="FF0000"/>
                </a:solidFill>
                <a:latin typeface="ＭＳ Ｐゴシック" charset="-128"/>
              </a:rPr>
              <a:t>「ぜいたく」</a:t>
            </a:r>
            <a:endParaRPr lang="en-US" altLang="ja-JP" sz="2800" dirty="0">
              <a:solidFill>
                <a:srgbClr val="FF0000"/>
              </a:solidFill>
              <a:latin typeface="ＭＳ Ｐゴシック" charset="-128"/>
            </a:endParaRPr>
          </a:p>
          <a:p>
            <a:r>
              <a:rPr lang="ja-JP" altLang="en-US" sz="2800" dirty="0">
                <a:latin typeface="ＭＳ Ｐゴシック" charset="-128"/>
              </a:rPr>
              <a:t>ちゃんと働いた人だけの</a:t>
            </a:r>
            <a:r>
              <a:rPr lang="ja-JP" altLang="en-US" sz="2800" dirty="0">
                <a:solidFill>
                  <a:srgbClr val="FF0000"/>
                </a:solidFill>
                <a:latin typeface="ＭＳ Ｐゴシック" charset="-128"/>
              </a:rPr>
              <a:t>「みかえり」</a:t>
            </a:r>
            <a:endParaRPr lang="en-US" altLang="ja-JP" sz="2800" dirty="0">
              <a:solidFill>
                <a:srgbClr val="FF0000"/>
              </a:solidFill>
              <a:latin typeface="ＭＳ Ｐゴシック" charset="-128"/>
            </a:endParaRPr>
          </a:p>
          <a:p>
            <a:r>
              <a:rPr lang="ja-JP" altLang="en-US" sz="2800" dirty="0">
                <a:latin typeface="ＭＳ Ｐゴシック" charset="-128"/>
              </a:rPr>
              <a:t>→勝ち組だけに配られる</a:t>
            </a:r>
            <a:r>
              <a:rPr lang="ja-JP" altLang="en-US" sz="2800" dirty="0">
                <a:solidFill>
                  <a:srgbClr val="FF0000"/>
                </a:solidFill>
                <a:latin typeface="ＭＳ Ｐゴシック" charset="-128"/>
              </a:rPr>
              <a:t>「デザート」</a:t>
            </a:r>
            <a:endParaRPr lang="en-US" altLang="ja-JP" sz="2800" dirty="0">
              <a:solidFill>
                <a:srgbClr val="FF0000"/>
              </a:solidFill>
              <a:latin typeface="ＭＳ Ｐゴシック" charset="-128"/>
            </a:endParaRPr>
          </a:p>
        </p:txBody>
      </p:sp>
      <p:sp>
        <p:nvSpPr>
          <p:cNvPr id="40" name="テキスト ボックス 9"/>
          <p:cNvSpPr txBox="1">
            <a:spLocks noChangeArrowheads="1"/>
          </p:cNvSpPr>
          <p:nvPr/>
        </p:nvSpPr>
        <p:spPr bwMode="auto">
          <a:xfrm>
            <a:off x="5683348" y="1217545"/>
            <a:ext cx="638673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r>
              <a:rPr lang="ja-JP" altLang="en-US" sz="2400" dirty="0">
                <a:latin typeface="ＭＳ Ｐゴシック" charset="-128"/>
              </a:rPr>
              <a:t>子どもたちが真に</a:t>
            </a:r>
            <a:r>
              <a:rPr lang="ja-JP" altLang="en-US" sz="2400" dirty="0">
                <a:solidFill>
                  <a:srgbClr val="FF0000"/>
                </a:solidFill>
                <a:latin typeface="ＭＳ Ｐゴシック" charset="-128"/>
              </a:rPr>
              <a:t>豊か</a:t>
            </a:r>
            <a:r>
              <a:rPr lang="ja-JP" altLang="en-US" sz="2400" dirty="0">
                <a:latin typeface="ＭＳ Ｐゴシック" charset="-128"/>
              </a:rPr>
              <a:t>に育つために大事なのは</a:t>
            </a:r>
            <a:endParaRPr lang="en-US" altLang="ja-JP" sz="2400" dirty="0">
              <a:latin typeface="ＭＳ Ｐゴシック" charset="-128"/>
            </a:endParaRPr>
          </a:p>
          <a:p>
            <a:r>
              <a:rPr lang="ja-JP" altLang="en-US" sz="2400" dirty="0">
                <a:solidFill>
                  <a:srgbClr val="FF0000"/>
                </a:solidFill>
                <a:latin typeface="ＭＳ Ｐゴシック" charset="-128"/>
              </a:rPr>
              <a:t>放課後や余暇</a:t>
            </a:r>
            <a:r>
              <a:rPr lang="ja-JP" altLang="en-US" sz="2400" dirty="0">
                <a:latin typeface="ＭＳ Ｐゴシック" charset="-128"/>
              </a:rPr>
              <a:t>を自ら選択して過ごせること</a:t>
            </a:r>
            <a:endParaRPr lang="en-US" altLang="ja-JP" sz="2400" dirty="0">
              <a:latin typeface="ＭＳ Ｐゴシック" charset="-128"/>
            </a:endParaRPr>
          </a:p>
        </p:txBody>
      </p:sp>
      <p:sp>
        <p:nvSpPr>
          <p:cNvPr id="5" name="下矢印 4"/>
          <p:cNvSpPr/>
          <p:nvPr/>
        </p:nvSpPr>
        <p:spPr bwMode="auto">
          <a:xfrm>
            <a:off x="7268547" y="2177142"/>
            <a:ext cx="936104" cy="531778"/>
          </a:xfrm>
          <a:prstGeom prst="downArrow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ja-JP" altLang="en-US"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41" name="テキスト ボックス 9"/>
          <p:cNvSpPr txBox="1">
            <a:spLocks noChangeArrowheads="1"/>
          </p:cNvSpPr>
          <p:nvPr/>
        </p:nvSpPr>
        <p:spPr bwMode="auto">
          <a:xfrm>
            <a:off x="8245465" y="2169700"/>
            <a:ext cx="2114114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Verdana" pitchFamily="34" charset="0"/>
                <a:ea typeface="ＭＳ Ｐゴシック" charset="-128"/>
              </a:defRPr>
            </a:lvl9pPr>
          </a:lstStyle>
          <a:p>
            <a:r>
              <a:rPr lang="ja-JP" altLang="en-US" dirty="0">
                <a:latin typeface="ＭＳ Ｐゴシック" charset="-128"/>
              </a:rPr>
              <a:t>しかし！</a:t>
            </a:r>
            <a:endParaRPr lang="en-US" altLang="ja-JP" dirty="0">
              <a:latin typeface="ＭＳ Ｐゴシック" charset="-128"/>
            </a:endParaRPr>
          </a:p>
        </p:txBody>
      </p:sp>
      <p:grpSp>
        <p:nvGrpSpPr>
          <p:cNvPr id="22" name="グループ化 21"/>
          <p:cNvGrpSpPr/>
          <p:nvPr/>
        </p:nvGrpSpPr>
        <p:grpSpPr>
          <a:xfrm>
            <a:off x="7288806" y="5100162"/>
            <a:ext cx="3017316" cy="569471"/>
            <a:chOff x="5764806" y="4709462"/>
            <a:chExt cx="3017316" cy="569471"/>
          </a:xfrm>
        </p:grpSpPr>
        <p:sp>
          <p:nvSpPr>
            <p:cNvPr id="42" name="下矢印 41"/>
            <p:cNvSpPr/>
            <p:nvPr/>
          </p:nvSpPr>
          <p:spPr bwMode="auto">
            <a:xfrm>
              <a:off x="5764806" y="4724345"/>
              <a:ext cx="936104" cy="554588"/>
            </a:xfrm>
            <a:prstGeom prst="downArrow">
              <a:avLst/>
            </a:prstGeom>
            <a:solidFill>
              <a:schemeClr val="tx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ja-JP" altLang="en-US">
                <a:latin typeface="Verdana" pitchFamily="34" charset="0"/>
                <a:ea typeface="ＭＳ Ｐゴシック" charset="-128"/>
              </a:endParaRPr>
            </a:p>
          </p:txBody>
        </p:sp>
        <p:sp>
          <p:nvSpPr>
            <p:cNvPr id="43" name="テキスト ボックス 9"/>
            <p:cNvSpPr txBox="1">
              <a:spLocks noChangeArrowheads="1"/>
            </p:cNvSpPr>
            <p:nvPr/>
          </p:nvSpPr>
          <p:spPr bwMode="auto">
            <a:xfrm>
              <a:off x="6668008" y="4709462"/>
              <a:ext cx="2114114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Verdana" pitchFamily="34" charset="0"/>
                  <a:ea typeface="ＭＳ Ｐゴシック" charset="-128"/>
                </a:defRPr>
              </a:lvl9pPr>
            </a:lstStyle>
            <a:p>
              <a:r>
                <a:rPr lang="ja-JP" altLang="en-US" dirty="0">
                  <a:latin typeface="ＭＳ Ｐゴシック" charset="-128"/>
                </a:rPr>
                <a:t>だからこそ！</a:t>
              </a:r>
              <a:endParaRPr lang="en-US" altLang="ja-JP" dirty="0">
                <a:latin typeface="ＭＳ Ｐゴシック" charset="-128"/>
              </a:endParaRPr>
            </a:p>
          </p:txBody>
        </p:sp>
      </p:grpSp>
      <p:grpSp>
        <p:nvGrpSpPr>
          <p:cNvPr id="1032" name="グループ化 1031"/>
          <p:cNvGrpSpPr/>
          <p:nvPr/>
        </p:nvGrpSpPr>
        <p:grpSpPr>
          <a:xfrm>
            <a:off x="1477465" y="4509120"/>
            <a:ext cx="2789483" cy="1152128"/>
            <a:chOff x="558381" y="4509120"/>
            <a:chExt cx="2789483" cy="1152128"/>
          </a:xfrm>
        </p:grpSpPr>
        <p:cxnSp>
          <p:nvCxnSpPr>
            <p:cNvPr id="44" name="直線矢印コネクタ 43"/>
            <p:cNvCxnSpPr/>
            <p:nvPr/>
          </p:nvCxnSpPr>
          <p:spPr bwMode="auto">
            <a:xfrm flipH="1" flipV="1">
              <a:off x="1079612" y="4783170"/>
              <a:ext cx="158840" cy="218469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53" name="直線矢印コネクタ 52"/>
            <p:cNvCxnSpPr/>
            <p:nvPr/>
          </p:nvCxnSpPr>
          <p:spPr bwMode="auto">
            <a:xfrm flipH="1">
              <a:off x="558381" y="5244600"/>
              <a:ext cx="448866" cy="272632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55" name="直線矢印コネクタ 54"/>
            <p:cNvCxnSpPr/>
            <p:nvPr/>
          </p:nvCxnSpPr>
          <p:spPr bwMode="auto">
            <a:xfrm>
              <a:off x="1383465" y="5309460"/>
              <a:ext cx="0" cy="351788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57" name="直線矢印コネクタ 56"/>
            <p:cNvCxnSpPr/>
            <p:nvPr/>
          </p:nvCxnSpPr>
          <p:spPr bwMode="auto">
            <a:xfrm>
              <a:off x="1849958" y="5309460"/>
              <a:ext cx="570525" cy="323165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61" name="直線矢印コネクタ 60"/>
            <p:cNvCxnSpPr/>
            <p:nvPr/>
          </p:nvCxnSpPr>
          <p:spPr bwMode="auto">
            <a:xfrm flipV="1">
              <a:off x="1598559" y="4581128"/>
              <a:ext cx="0" cy="376358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63" name="直線矢印コネクタ 62"/>
            <p:cNvCxnSpPr/>
            <p:nvPr/>
          </p:nvCxnSpPr>
          <p:spPr bwMode="auto">
            <a:xfrm flipV="1">
              <a:off x="1893181" y="4509120"/>
              <a:ext cx="590587" cy="443121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  <p:cxnSp>
          <p:nvCxnSpPr>
            <p:cNvPr id="69" name="直線矢印コネクタ 68"/>
            <p:cNvCxnSpPr/>
            <p:nvPr/>
          </p:nvCxnSpPr>
          <p:spPr bwMode="auto">
            <a:xfrm>
              <a:off x="2420483" y="5147891"/>
              <a:ext cx="927381" cy="0"/>
            </a:xfrm>
            <a:prstGeom prst="straightConnector1">
              <a:avLst/>
            </a:prstGeom>
            <a:solidFill>
              <a:schemeClr val="accent1"/>
            </a:solidFill>
            <a:ln w="571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/>
            </a:ln>
            <a:effectLst/>
          </p:spPr>
        </p:cxnSp>
      </p:grp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F940696C-ABF4-6AEE-417F-CCDE0D2EC4C3}"/>
              </a:ext>
            </a:extLst>
          </p:cNvPr>
          <p:cNvSpPr txBox="1"/>
          <p:nvPr/>
        </p:nvSpPr>
        <p:spPr>
          <a:xfrm>
            <a:off x="90192" y="769096"/>
            <a:ext cx="615553" cy="5418849"/>
          </a:xfrm>
          <a:prstGeom prst="rect">
            <a:avLst/>
          </a:prstGeom>
          <a:solidFill>
            <a:schemeClr val="tx1"/>
          </a:solidFill>
        </p:spPr>
        <p:txBody>
          <a:bodyPr vert="eaVert" wrap="square" rtlCol="0">
            <a:spAutoFit/>
          </a:bodyPr>
          <a:lstStyle/>
          <a:p>
            <a:pPr algn="ctr"/>
            <a:r>
              <a:rPr kumimoji="1" lang="ja-JP" altLang="en-US" sz="2800" dirty="0">
                <a:solidFill>
                  <a:schemeClr val="bg1"/>
                </a:solidFill>
              </a:rPr>
              <a:t>個人ではなく社会の課題として</a:t>
            </a:r>
          </a:p>
        </p:txBody>
      </p:sp>
      <p:sp>
        <p:nvSpPr>
          <p:cNvPr id="49" name="吹き出し: 四角形 48">
            <a:extLst>
              <a:ext uri="{FF2B5EF4-FFF2-40B4-BE49-F238E27FC236}">
                <a16:creationId xmlns:a16="http://schemas.microsoft.com/office/drawing/2014/main" id="{9CA1C452-6A8D-32E1-FD52-C1CE76671D1C}"/>
              </a:ext>
            </a:extLst>
          </p:cNvPr>
          <p:cNvSpPr/>
          <p:nvPr/>
        </p:nvSpPr>
        <p:spPr>
          <a:xfrm>
            <a:off x="837035" y="1279260"/>
            <a:ext cx="4846313" cy="2885236"/>
          </a:xfrm>
          <a:prstGeom prst="wedgeRectCallout">
            <a:avLst>
              <a:gd name="adj1" fmla="val -14310"/>
              <a:gd name="adj2" fmla="val 78346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200" dirty="0"/>
              <a:t>ヤングケアラー状態や</a:t>
            </a:r>
            <a:endParaRPr kumimoji="1" lang="en-US" altLang="ja-JP" sz="3200" dirty="0"/>
          </a:p>
          <a:p>
            <a:pPr algn="ctr"/>
            <a:r>
              <a:rPr kumimoji="1" lang="ja-JP" altLang="en-US" sz="3200" dirty="0"/>
              <a:t>貧困などの背景によって</a:t>
            </a:r>
            <a:endParaRPr kumimoji="1" lang="en-US" altLang="ja-JP" sz="3200" dirty="0"/>
          </a:p>
          <a:p>
            <a:pPr algn="ctr"/>
            <a:r>
              <a:rPr kumimoji="1" lang="ja-JP" altLang="en-US" sz="3200" dirty="0"/>
              <a:t>この部分（時間）でさえ</a:t>
            </a:r>
            <a:endParaRPr kumimoji="1" lang="en-US" altLang="ja-JP" sz="3200" dirty="0"/>
          </a:p>
          <a:p>
            <a:pPr algn="ctr"/>
            <a:r>
              <a:rPr kumimoji="1" lang="ja-JP" altLang="en-US" sz="3200" dirty="0"/>
              <a:t>社会と自分が分断される</a:t>
            </a:r>
          </a:p>
        </p:txBody>
      </p:sp>
      <p:sp>
        <p:nvSpPr>
          <p:cNvPr id="2" name="吹き出し: 四角形 1">
            <a:extLst>
              <a:ext uri="{FF2B5EF4-FFF2-40B4-BE49-F238E27FC236}">
                <a16:creationId xmlns:a16="http://schemas.microsoft.com/office/drawing/2014/main" id="{2BAA0799-C76A-DAAF-E62D-C2D6D7DBF30C}"/>
              </a:ext>
            </a:extLst>
          </p:cNvPr>
          <p:cNvSpPr/>
          <p:nvPr/>
        </p:nvSpPr>
        <p:spPr>
          <a:xfrm>
            <a:off x="5750395" y="2893396"/>
            <a:ext cx="6288916" cy="3420951"/>
          </a:xfrm>
          <a:prstGeom prst="wedgeRectCallout">
            <a:avLst>
              <a:gd name="adj1" fmla="val -56257"/>
              <a:gd name="adj2" fmla="val -25899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3200" dirty="0">
                <a:solidFill>
                  <a:srgbClr val="FF0000"/>
                </a:solidFill>
              </a:rPr>
              <a:t>世課（よか）</a:t>
            </a:r>
            <a:r>
              <a:rPr kumimoji="1" lang="ja-JP" altLang="en-US" sz="3200" dirty="0">
                <a:solidFill>
                  <a:schemeClr val="tx1"/>
                </a:solidFill>
              </a:rPr>
              <a:t>を楽しむことが</a:t>
            </a:r>
            <a:endParaRPr kumimoji="1" lang="en-US" altLang="ja-JP" sz="3200" dirty="0">
              <a:solidFill>
                <a:schemeClr val="tx1"/>
              </a:solidFill>
            </a:endParaRPr>
          </a:p>
          <a:p>
            <a:pPr algn="ctr"/>
            <a:r>
              <a:rPr kumimoji="1" lang="ja-JP" altLang="en-US" sz="3200" dirty="0">
                <a:solidFill>
                  <a:schemeClr val="tx1"/>
                </a:solidFill>
              </a:rPr>
              <a:t>そのまま「最高の支援」になる</a:t>
            </a:r>
            <a:endParaRPr kumimoji="1" lang="en-US" altLang="ja-JP" sz="3200" dirty="0">
              <a:solidFill>
                <a:schemeClr val="tx1"/>
              </a:solidFill>
            </a:endParaRPr>
          </a:p>
          <a:p>
            <a:pPr algn="ctr"/>
            <a:endParaRPr kumimoji="1" lang="en-US" altLang="ja-JP" sz="3200" dirty="0">
              <a:solidFill>
                <a:schemeClr val="tx1"/>
              </a:solidFill>
            </a:endParaRPr>
          </a:p>
          <a:p>
            <a:pPr algn="ctr"/>
            <a:r>
              <a:rPr kumimoji="1" lang="ja-JP" altLang="en-US" sz="3200" dirty="0">
                <a:solidFill>
                  <a:schemeClr val="tx1"/>
                </a:solidFill>
              </a:rPr>
              <a:t>家や学校を超えた出会いが</a:t>
            </a:r>
            <a:endParaRPr kumimoji="1" lang="en-US" altLang="ja-JP" sz="3200" dirty="0">
              <a:solidFill>
                <a:schemeClr val="tx1"/>
              </a:solidFill>
            </a:endParaRPr>
          </a:p>
          <a:p>
            <a:pPr algn="ctr"/>
            <a:r>
              <a:rPr kumimoji="1" lang="ja-JP" altLang="en-US" sz="3200" dirty="0">
                <a:solidFill>
                  <a:schemeClr val="tx1"/>
                </a:solidFill>
              </a:rPr>
              <a:t>そのまま「人生の転機」になる</a:t>
            </a:r>
            <a:endParaRPr kumimoji="1" lang="en-US" altLang="ja-JP" sz="3200" dirty="0">
              <a:solidFill>
                <a:schemeClr val="tx1"/>
              </a:solidFill>
            </a:endParaRPr>
          </a:p>
          <a:p>
            <a:pPr algn="ctr"/>
            <a:endParaRPr kumimoji="1" lang="ja-JP" altLang="en-US" sz="3200" dirty="0">
              <a:solidFill>
                <a:schemeClr val="tx1"/>
              </a:solidFill>
            </a:endParaRPr>
          </a:p>
        </p:txBody>
      </p:sp>
      <p:sp>
        <p:nvSpPr>
          <p:cNvPr id="23" name="下矢印 4">
            <a:extLst>
              <a:ext uri="{FF2B5EF4-FFF2-40B4-BE49-F238E27FC236}">
                <a16:creationId xmlns:a16="http://schemas.microsoft.com/office/drawing/2014/main" id="{2C8E85BD-2AF6-A52A-F983-02E7CDD299B6}"/>
              </a:ext>
            </a:extLst>
          </p:cNvPr>
          <p:cNvSpPr/>
          <p:nvPr/>
        </p:nvSpPr>
        <p:spPr bwMode="auto">
          <a:xfrm>
            <a:off x="7297512" y="5656168"/>
            <a:ext cx="936104" cy="531778"/>
          </a:xfrm>
          <a:prstGeom prst="downArrow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ja-JP" altLang="en-US"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10" name="スライド番号プレースホルダー 9">
            <a:extLst>
              <a:ext uri="{FF2B5EF4-FFF2-40B4-BE49-F238E27FC236}">
                <a16:creationId xmlns:a16="http://schemas.microsoft.com/office/drawing/2014/main" id="{0813A727-FD6B-1FBD-A265-5B42DA30E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7181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36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500"/>
                            </p:stCondLst>
                            <p:childTnLst>
                              <p:par>
                                <p:cTn id="3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 tmFilter="0, 0; .2, .5; .8, .5; 1, 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0" dur="250" autoRev="1" fill="hold"/>
                                        <p:tgtEl>
                                          <p:spTgt spid="103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  <p:bldP spid="40" grpId="0"/>
      <p:bldP spid="5" grpId="0" animBg="1"/>
      <p:bldP spid="41" grpId="0"/>
      <p:bldP spid="41" grpId="1"/>
      <p:bldP spid="49" grpId="0" animBg="1"/>
      <p:bldP spid="2" grpId="0" animBg="1"/>
      <p:bldP spid="2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43B0B2-0217-D825-500B-10D180406B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8A5F77C-290D-B9A2-143D-7F45CB4FA93D}"/>
              </a:ext>
            </a:extLst>
          </p:cNvPr>
          <p:cNvSpPr txBox="1"/>
          <p:nvPr/>
        </p:nvSpPr>
        <p:spPr>
          <a:xfrm>
            <a:off x="90192" y="1043609"/>
            <a:ext cx="615553" cy="5029200"/>
          </a:xfrm>
          <a:prstGeom prst="rect">
            <a:avLst/>
          </a:prstGeom>
          <a:solidFill>
            <a:schemeClr val="tx1"/>
          </a:solidFill>
        </p:spPr>
        <p:txBody>
          <a:bodyPr vert="eaVert" wrap="square" rtlCol="0">
            <a:spAutoFit/>
          </a:bodyPr>
          <a:lstStyle/>
          <a:p>
            <a:pPr algn="ctr"/>
            <a:r>
              <a:rPr kumimoji="1" lang="ja-JP" altLang="en-US" sz="2800" dirty="0">
                <a:solidFill>
                  <a:schemeClr val="bg1"/>
                </a:solidFill>
              </a:rPr>
              <a:t>議論がかみ合わないワケ</a:t>
            </a: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F598BE34-C6A9-1101-51A2-AB1936FD0AE8}"/>
              </a:ext>
            </a:extLst>
          </p:cNvPr>
          <p:cNvGrpSpPr/>
          <p:nvPr/>
        </p:nvGrpSpPr>
        <p:grpSpPr>
          <a:xfrm>
            <a:off x="3382339" y="1620144"/>
            <a:ext cx="5812024" cy="3878528"/>
            <a:chOff x="1314822" y="4005064"/>
            <a:chExt cx="3905250" cy="1971675"/>
          </a:xfrm>
        </p:grpSpPr>
        <p:pic>
          <p:nvPicPr>
            <p:cNvPr id="12" name="Picture 3">
              <a:extLst>
                <a:ext uri="{FF2B5EF4-FFF2-40B4-BE49-F238E27FC236}">
                  <a16:creationId xmlns:a16="http://schemas.microsoft.com/office/drawing/2014/main" id="{89269D3F-27E9-6DC8-7658-8FA38BC174F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14822" y="4005064"/>
              <a:ext cx="3905250" cy="19716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5" name="テキスト ボックス 14">
              <a:extLst>
                <a:ext uri="{FF2B5EF4-FFF2-40B4-BE49-F238E27FC236}">
                  <a16:creationId xmlns:a16="http://schemas.microsoft.com/office/drawing/2014/main" id="{B24D5B1D-1A42-C422-6B0C-DBB94EB4064A}"/>
                </a:ext>
              </a:extLst>
            </p:cNvPr>
            <p:cNvSpPr txBox="1"/>
            <p:nvPr/>
          </p:nvSpPr>
          <p:spPr>
            <a:xfrm>
              <a:off x="1810155" y="5483093"/>
              <a:ext cx="720080" cy="3206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3200" dirty="0"/>
                <a:t>学校</a:t>
              </a:r>
            </a:p>
          </p:txBody>
        </p:sp>
        <p:sp>
          <p:nvSpPr>
            <p:cNvPr id="16" name="テキスト ボックス 15">
              <a:extLst>
                <a:ext uri="{FF2B5EF4-FFF2-40B4-BE49-F238E27FC236}">
                  <a16:creationId xmlns:a16="http://schemas.microsoft.com/office/drawing/2014/main" id="{6342F796-4D8F-66D1-B983-E1C54513FA5F}"/>
                </a:ext>
              </a:extLst>
            </p:cNvPr>
            <p:cNvSpPr txBox="1"/>
            <p:nvPr/>
          </p:nvSpPr>
          <p:spPr>
            <a:xfrm>
              <a:off x="1450115" y="4139788"/>
              <a:ext cx="720080" cy="3206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3200" dirty="0"/>
                <a:t>家庭</a:t>
              </a:r>
            </a:p>
          </p:txBody>
        </p:sp>
        <p:sp>
          <p:nvSpPr>
            <p:cNvPr id="17" name="テキスト ボックス 16">
              <a:extLst>
                <a:ext uri="{FF2B5EF4-FFF2-40B4-BE49-F238E27FC236}">
                  <a16:creationId xmlns:a16="http://schemas.microsoft.com/office/drawing/2014/main" id="{CE64F960-979D-2CA1-CD36-2D6F47CFFADA}"/>
                </a:ext>
              </a:extLst>
            </p:cNvPr>
            <p:cNvSpPr txBox="1"/>
            <p:nvPr/>
          </p:nvSpPr>
          <p:spPr>
            <a:xfrm>
              <a:off x="3547069" y="5021428"/>
              <a:ext cx="432049" cy="5907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3200" dirty="0"/>
                <a:t>職</a:t>
              </a:r>
              <a:endParaRPr lang="en-US" altLang="ja-JP" sz="3200" dirty="0"/>
            </a:p>
            <a:p>
              <a:pPr algn="ctr"/>
              <a:r>
                <a:rPr lang="ja-JP" altLang="en-US" sz="3200" dirty="0"/>
                <a:t>場</a:t>
              </a:r>
            </a:p>
          </p:txBody>
        </p: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9C8AB9DE-E20E-8D35-D47C-5CC99EF3B372}"/>
                </a:ext>
              </a:extLst>
            </p:cNvPr>
            <p:cNvSpPr txBox="1"/>
            <p:nvPr/>
          </p:nvSpPr>
          <p:spPr>
            <a:xfrm>
              <a:off x="4627190" y="5021428"/>
              <a:ext cx="432049" cy="5907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3200" dirty="0"/>
                <a:t>職</a:t>
              </a:r>
              <a:endParaRPr lang="en-US" altLang="ja-JP" sz="3200" dirty="0"/>
            </a:p>
            <a:p>
              <a:pPr algn="ctr"/>
              <a:r>
                <a:rPr lang="ja-JP" altLang="en-US" sz="3200" dirty="0"/>
                <a:t>場</a:t>
              </a:r>
            </a:p>
          </p:txBody>
        </p:sp>
      </p:grpSp>
      <p:sp>
        <p:nvSpPr>
          <p:cNvPr id="19" name="四角形: 角を丸くする 18">
            <a:extLst>
              <a:ext uri="{FF2B5EF4-FFF2-40B4-BE49-F238E27FC236}">
                <a16:creationId xmlns:a16="http://schemas.microsoft.com/office/drawing/2014/main" id="{C81012C2-CD78-8202-60CC-9651EE53B48B}"/>
              </a:ext>
            </a:extLst>
          </p:cNvPr>
          <p:cNvSpPr/>
          <p:nvPr/>
        </p:nvSpPr>
        <p:spPr>
          <a:xfrm>
            <a:off x="5668249" y="3867442"/>
            <a:ext cx="643001" cy="1441895"/>
          </a:xfrm>
          <a:prstGeom prst="roundRect">
            <a:avLst/>
          </a:prstGeom>
          <a:solidFill>
            <a:srgbClr val="FFFF00">
              <a:alpha val="50000"/>
            </a:srgbClr>
          </a:solidFill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0" name="四角形: 角を丸くする 19">
            <a:extLst>
              <a:ext uri="{FF2B5EF4-FFF2-40B4-BE49-F238E27FC236}">
                <a16:creationId xmlns:a16="http://schemas.microsoft.com/office/drawing/2014/main" id="{9A703411-459B-A91F-C711-3D2E3B82C89E}"/>
              </a:ext>
            </a:extLst>
          </p:cNvPr>
          <p:cNvSpPr/>
          <p:nvPr/>
        </p:nvSpPr>
        <p:spPr>
          <a:xfrm>
            <a:off x="3580375" y="3215155"/>
            <a:ext cx="2577337" cy="444870"/>
          </a:xfrm>
          <a:prstGeom prst="roundRect">
            <a:avLst/>
          </a:prstGeom>
          <a:solidFill>
            <a:srgbClr val="FFFF00">
              <a:alpha val="50000"/>
            </a:srgbClr>
          </a:solidFill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1" name="四角形: 角を丸くする 20">
            <a:extLst>
              <a:ext uri="{FF2B5EF4-FFF2-40B4-BE49-F238E27FC236}">
                <a16:creationId xmlns:a16="http://schemas.microsoft.com/office/drawing/2014/main" id="{1F2AB72D-ED94-E80A-3655-E85D0950A5C9}"/>
              </a:ext>
            </a:extLst>
          </p:cNvPr>
          <p:cNvSpPr/>
          <p:nvPr/>
        </p:nvSpPr>
        <p:spPr>
          <a:xfrm>
            <a:off x="7404828" y="2966829"/>
            <a:ext cx="923570" cy="2313800"/>
          </a:xfrm>
          <a:prstGeom prst="roundRect">
            <a:avLst/>
          </a:prstGeom>
          <a:solidFill>
            <a:srgbClr val="FFFF00">
              <a:alpha val="50000"/>
            </a:srgbClr>
          </a:solidFill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2" name="四角形: 角を丸くする 21">
            <a:extLst>
              <a:ext uri="{FF2B5EF4-FFF2-40B4-BE49-F238E27FC236}">
                <a16:creationId xmlns:a16="http://schemas.microsoft.com/office/drawing/2014/main" id="{EBCD2410-2F90-B6AB-BA8A-3189EC608E3F}"/>
              </a:ext>
            </a:extLst>
          </p:cNvPr>
          <p:cNvSpPr/>
          <p:nvPr/>
        </p:nvSpPr>
        <p:spPr>
          <a:xfrm>
            <a:off x="6717400" y="2079690"/>
            <a:ext cx="2298425" cy="556850"/>
          </a:xfrm>
          <a:prstGeom prst="roundRect">
            <a:avLst/>
          </a:prstGeom>
          <a:solidFill>
            <a:srgbClr val="FFFF00">
              <a:alpha val="50000"/>
            </a:srgbClr>
          </a:solidFill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3" name="吹き出し: 角を丸めた四角形 22">
            <a:extLst>
              <a:ext uri="{FF2B5EF4-FFF2-40B4-BE49-F238E27FC236}">
                <a16:creationId xmlns:a16="http://schemas.microsoft.com/office/drawing/2014/main" id="{3D7797D3-D351-FDA2-4A93-1BF4AA735BD0}"/>
              </a:ext>
            </a:extLst>
          </p:cNvPr>
          <p:cNvSpPr/>
          <p:nvPr/>
        </p:nvSpPr>
        <p:spPr>
          <a:xfrm>
            <a:off x="1971189" y="5618254"/>
            <a:ext cx="4522941" cy="1159218"/>
          </a:xfrm>
          <a:prstGeom prst="wedgeRoundRectCallout">
            <a:avLst>
              <a:gd name="adj1" fmla="val 39919"/>
              <a:gd name="adj2" fmla="val -97966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>
                <a:solidFill>
                  <a:schemeClr val="tx1"/>
                </a:solidFill>
              </a:rPr>
              <a:t>＜移行期の支援＞</a:t>
            </a:r>
            <a:endParaRPr kumimoji="1" lang="en-US" altLang="ja-JP" sz="2800" dirty="0">
              <a:solidFill>
                <a:schemeClr val="tx1"/>
              </a:solidFill>
            </a:endParaRPr>
          </a:p>
          <a:p>
            <a:pPr algn="ctr"/>
            <a:r>
              <a:rPr kumimoji="1" lang="ja-JP" altLang="en-US" sz="2000" dirty="0">
                <a:solidFill>
                  <a:schemeClr val="tx1"/>
                </a:solidFill>
              </a:rPr>
              <a:t>学校内で行うユースワーク</a:t>
            </a:r>
            <a:endParaRPr kumimoji="1" lang="en-US" altLang="ja-JP" sz="2000" dirty="0">
              <a:solidFill>
                <a:schemeClr val="tx1"/>
              </a:solidFill>
            </a:endParaRPr>
          </a:p>
          <a:p>
            <a:pPr algn="ctr"/>
            <a:r>
              <a:rPr kumimoji="1" lang="ja-JP" altLang="en-US" sz="2000" dirty="0">
                <a:solidFill>
                  <a:schemeClr val="tx1"/>
                </a:solidFill>
              </a:rPr>
              <a:t>学習（をきっかけとした）支援</a:t>
            </a:r>
          </a:p>
        </p:txBody>
      </p:sp>
      <p:sp>
        <p:nvSpPr>
          <p:cNvPr id="24" name="吹き出し: 角を丸めた四角形 23">
            <a:extLst>
              <a:ext uri="{FF2B5EF4-FFF2-40B4-BE49-F238E27FC236}">
                <a16:creationId xmlns:a16="http://schemas.microsoft.com/office/drawing/2014/main" id="{7FA692C7-A09C-9532-BA93-A4AC5FB94179}"/>
              </a:ext>
            </a:extLst>
          </p:cNvPr>
          <p:cNvSpPr/>
          <p:nvPr/>
        </p:nvSpPr>
        <p:spPr>
          <a:xfrm>
            <a:off x="851643" y="1046106"/>
            <a:ext cx="2384797" cy="2674976"/>
          </a:xfrm>
          <a:prstGeom prst="wedgeRoundRectCallout">
            <a:avLst>
              <a:gd name="adj1" fmla="val 71867"/>
              <a:gd name="adj2" fmla="val 38388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>
                <a:solidFill>
                  <a:schemeClr val="tx1"/>
                </a:solidFill>
              </a:rPr>
              <a:t>＜放課後の居場所＞</a:t>
            </a:r>
            <a:endParaRPr kumimoji="1" lang="en-US" altLang="ja-JP" sz="2800" dirty="0">
              <a:solidFill>
                <a:schemeClr val="tx1"/>
              </a:solidFill>
            </a:endParaRPr>
          </a:p>
          <a:p>
            <a:pPr algn="ctr"/>
            <a:endParaRPr kumimoji="1" lang="en-US" altLang="ja-JP" sz="2000" dirty="0">
              <a:solidFill>
                <a:schemeClr val="tx1"/>
              </a:solidFill>
            </a:endParaRPr>
          </a:p>
          <a:p>
            <a:pPr algn="ctr"/>
            <a:r>
              <a:rPr kumimoji="1" lang="ja-JP" altLang="en-US" sz="2000" dirty="0">
                <a:solidFill>
                  <a:schemeClr val="tx1"/>
                </a:solidFill>
              </a:rPr>
              <a:t>児童館</a:t>
            </a:r>
            <a:endParaRPr kumimoji="1" lang="en-US" altLang="ja-JP" sz="2000" dirty="0">
              <a:solidFill>
                <a:schemeClr val="tx1"/>
              </a:solidFill>
            </a:endParaRPr>
          </a:p>
          <a:p>
            <a:pPr algn="ctr"/>
            <a:r>
              <a:rPr kumimoji="1" lang="ja-JP" altLang="en-US" sz="2000" dirty="0">
                <a:solidFill>
                  <a:schemeClr val="tx1"/>
                </a:solidFill>
              </a:rPr>
              <a:t>ユースセンター</a:t>
            </a:r>
            <a:endParaRPr kumimoji="1" lang="en-US" altLang="ja-JP" sz="2000" dirty="0">
              <a:solidFill>
                <a:schemeClr val="tx1"/>
              </a:solidFill>
            </a:endParaRPr>
          </a:p>
          <a:p>
            <a:pPr algn="ctr"/>
            <a:r>
              <a:rPr kumimoji="1" lang="ja-JP" altLang="en-US" sz="2000" dirty="0">
                <a:solidFill>
                  <a:schemeClr val="tx1"/>
                </a:solidFill>
              </a:rPr>
              <a:t>部活動地域展開</a:t>
            </a:r>
          </a:p>
        </p:txBody>
      </p:sp>
      <p:sp>
        <p:nvSpPr>
          <p:cNvPr id="25" name="吹き出し: 角を丸めた四角形 24">
            <a:extLst>
              <a:ext uri="{FF2B5EF4-FFF2-40B4-BE49-F238E27FC236}">
                <a16:creationId xmlns:a16="http://schemas.microsoft.com/office/drawing/2014/main" id="{519D1806-B6B2-E989-3604-B4BED46887D4}"/>
              </a:ext>
            </a:extLst>
          </p:cNvPr>
          <p:cNvSpPr/>
          <p:nvPr/>
        </p:nvSpPr>
        <p:spPr>
          <a:xfrm>
            <a:off x="6905208" y="5618254"/>
            <a:ext cx="4163820" cy="1163636"/>
          </a:xfrm>
          <a:prstGeom prst="wedgeRoundRectCallout">
            <a:avLst>
              <a:gd name="adj1" fmla="val -30042"/>
              <a:gd name="adj2" fmla="val -94758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>
                <a:solidFill>
                  <a:schemeClr val="tx1"/>
                </a:solidFill>
              </a:rPr>
              <a:t>＜若者自立支援＞</a:t>
            </a:r>
            <a:endParaRPr kumimoji="1" lang="en-US" altLang="ja-JP" sz="2800" dirty="0">
              <a:solidFill>
                <a:schemeClr val="tx1"/>
              </a:solidFill>
            </a:endParaRPr>
          </a:p>
          <a:p>
            <a:pPr algn="ctr"/>
            <a:r>
              <a:rPr kumimoji="1" lang="en-US" altLang="ja-JP" sz="2000" dirty="0">
                <a:solidFill>
                  <a:schemeClr val="tx1"/>
                </a:solidFill>
              </a:rPr>
              <a:t>NEET</a:t>
            </a:r>
            <a:r>
              <a:rPr kumimoji="1" lang="ja-JP" altLang="en-US" sz="2000" dirty="0">
                <a:solidFill>
                  <a:schemeClr val="tx1"/>
                </a:solidFill>
              </a:rPr>
              <a:t>／ひきこもり支援</a:t>
            </a:r>
            <a:endParaRPr kumimoji="1" lang="en-US" altLang="ja-JP" sz="2000" dirty="0">
              <a:solidFill>
                <a:schemeClr val="tx1"/>
              </a:solidFill>
            </a:endParaRPr>
          </a:p>
        </p:txBody>
      </p:sp>
      <p:sp>
        <p:nvSpPr>
          <p:cNvPr id="26" name="吹き出し: 角を丸めた四角形 25">
            <a:extLst>
              <a:ext uri="{FF2B5EF4-FFF2-40B4-BE49-F238E27FC236}">
                <a16:creationId xmlns:a16="http://schemas.microsoft.com/office/drawing/2014/main" id="{39B3AA41-61A7-8886-6CAB-DEA395327145}"/>
              </a:ext>
            </a:extLst>
          </p:cNvPr>
          <p:cNvSpPr/>
          <p:nvPr/>
        </p:nvSpPr>
        <p:spPr>
          <a:xfrm>
            <a:off x="9307622" y="1767759"/>
            <a:ext cx="2698848" cy="2099683"/>
          </a:xfrm>
          <a:prstGeom prst="wedgeRoundRectCallout">
            <a:avLst>
              <a:gd name="adj1" fmla="val -72145"/>
              <a:gd name="adj2" fmla="val -22871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>
                <a:solidFill>
                  <a:schemeClr val="tx1"/>
                </a:solidFill>
              </a:rPr>
              <a:t>＜余暇活動＞</a:t>
            </a:r>
            <a:endParaRPr kumimoji="1" lang="en-US" altLang="ja-JP" sz="2800" dirty="0">
              <a:solidFill>
                <a:schemeClr val="tx1"/>
              </a:solidFill>
            </a:endParaRPr>
          </a:p>
          <a:p>
            <a:pPr algn="ctr"/>
            <a:r>
              <a:rPr kumimoji="1" lang="ja-JP" altLang="en-US" sz="2000" dirty="0">
                <a:solidFill>
                  <a:schemeClr val="tx1"/>
                </a:solidFill>
              </a:rPr>
              <a:t>市民活動</a:t>
            </a:r>
            <a:endParaRPr kumimoji="1" lang="en-US" altLang="ja-JP" sz="2000" dirty="0">
              <a:solidFill>
                <a:schemeClr val="tx1"/>
              </a:solidFill>
            </a:endParaRPr>
          </a:p>
          <a:p>
            <a:pPr algn="ctr"/>
            <a:r>
              <a:rPr kumimoji="1" lang="ja-JP" altLang="en-US" sz="2000" dirty="0">
                <a:solidFill>
                  <a:schemeClr val="tx1"/>
                </a:solidFill>
              </a:rPr>
              <a:t>働く活力</a:t>
            </a:r>
            <a:endParaRPr kumimoji="1" lang="en-US" altLang="ja-JP" sz="2000" dirty="0">
              <a:solidFill>
                <a:schemeClr val="tx1"/>
              </a:solidFill>
            </a:endParaRPr>
          </a:p>
          <a:p>
            <a:pPr algn="ctr"/>
            <a:r>
              <a:rPr kumimoji="1" lang="ja-JP" altLang="en-US" sz="2000" dirty="0">
                <a:solidFill>
                  <a:schemeClr val="tx1"/>
                </a:solidFill>
              </a:rPr>
              <a:t>サードプレイス</a:t>
            </a:r>
            <a:endParaRPr kumimoji="1" lang="en-US" altLang="ja-JP" sz="2000" dirty="0">
              <a:solidFill>
                <a:schemeClr val="tx1"/>
              </a:solidFill>
            </a:endParaRPr>
          </a:p>
          <a:p>
            <a:pPr algn="ctr"/>
            <a:r>
              <a:rPr kumimoji="1" lang="ja-JP" altLang="en-US" sz="2000" dirty="0">
                <a:solidFill>
                  <a:schemeClr val="tx1"/>
                </a:solidFill>
              </a:rPr>
              <a:t>婚活カフェ</a:t>
            </a:r>
            <a:endParaRPr kumimoji="1" lang="en-US" altLang="ja-JP" sz="2000" dirty="0">
              <a:solidFill>
                <a:schemeClr val="tx1"/>
              </a:solidFill>
            </a:endParaRPr>
          </a:p>
        </p:txBody>
      </p:sp>
      <p:sp>
        <p:nvSpPr>
          <p:cNvPr id="2" name="四角形: 角を丸くする 1">
            <a:extLst>
              <a:ext uri="{FF2B5EF4-FFF2-40B4-BE49-F238E27FC236}">
                <a16:creationId xmlns:a16="http://schemas.microsoft.com/office/drawing/2014/main" id="{137BF668-F44F-FB7A-2728-C892AFD7BA92}"/>
              </a:ext>
            </a:extLst>
          </p:cNvPr>
          <p:cNvSpPr/>
          <p:nvPr/>
        </p:nvSpPr>
        <p:spPr>
          <a:xfrm rot="20785142">
            <a:off x="3631277" y="2214935"/>
            <a:ext cx="3567474" cy="560087"/>
          </a:xfrm>
          <a:prstGeom prst="roundRect">
            <a:avLst/>
          </a:prstGeom>
          <a:solidFill>
            <a:srgbClr val="FFFF00">
              <a:alpha val="50000"/>
            </a:srgbClr>
          </a:solidFill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吹き出し: 角を丸めた四角形 2">
            <a:extLst>
              <a:ext uri="{FF2B5EF4-FFF2-40B4-BE49-F238E27FC236}">
                <a16:creationId xmlns:a16="http://schemas.microsoft.com/office/drawing/2014/main" id="{E1066071-A9D1-0CBF-DC5A-35A581128079}"/>
              </a:ext>
            </a:extLst>
          </p:cNvPr>
          <p:cNvSpPr/>
          <p:nvPr/>
        </p:nvSpPr>
        <p:spPr>
          <a:xfrm>
            <a:off x="5837955" y="359844"/>
            <a:ext cx="4257667" cy="1103368"/>
          </a:xfrm>
          <a:prstGeom prst="wedgeRoundRectCallout">
            <a:avLst>
              <a:gd name="adj1" fmla="val -39428"/>
              <a:gd name="adj2" fmla="val 111345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>
                <a:solidFill>
                  <a:schemeClr val="tx1"/>
                </a:solidFill>
              </a:rPr>
              <a:t>＜生活型の居場所＞</a:t>
            </a:r>
            <a:endParaRPr kumimoji="1" lang="en-US" altLang="ja-JP" sz="2800" dirty="0">
              <a:solidFill>
                <a:schemeClr val="tx1"/>
              </a:solidFill>
            </a:endParaRPr>
          </a:p>
          <a:p>
            <a:pPr algn="ctr"/>
            <a:r>
              <a:rPr kumimoji="1" lang="ja-JP" altLang="en-US" sz="2000" dirty="0">
                <a:solidFill>
                  <a:schemeClr val="tx1"/>
                </a:solidFill>
              </a:rPr>
              <a:t>こども食堂・〇〇の家</a:t>
            </a:r>
            <a:endParaRPr kumimoji="1" lang="en-US" altLang="ja-JP" sz="2000" dirty="0">
              <a:solidFill>
                <a:schemeClr val="tx1"/>
              </a:solidFill>
            </a:endParaRPr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2CB6B297-7D46-24E7-1837-BE6F5256B2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010630-42D1-459B-A4A6-50B5BA7AB11B}" type="slidenum">
              <a:rPr lang="en-US" altLang="ja-JP" smtClean="0"/>
              <a:pPr>
                <a:defRPr/>
              </a:pPr>
              <a:t>4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759101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コンテンツ プレースホルダー 3">
            <a:extLst>
              <a:ext uri="{FF2B5EF4-FFF2-40B4-BE49-F238E27FC236}">
                <a16:creationId xmlns:a16="http://schemas.microsoft.com/office/drawing/2014/main" id="{42DB330C-A1D5-32E0-FFBA-C1E3575750D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08275040"/>
              </p:ext>
            </p:extLst>
          </p:nvPr>
        </p:nvGraphicFramePr>
        <p:xfrm>
          <a:off x="794657" y="468811"/>
          <a:ext cx="11234056" cy="420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2343">
                  <a:extLst>
                    <a:ext uri="{9D8B030D-6E8A-4147-A177-3AD203B41FA5}">
                      <a16:colId xmlns:a16="http://schemas.microsoft.com/office/drawing/2014/main" val="2769452471"/>
                    </a:ext>
                  </a:extLst>
                </a:gridCol>
                <a:gridCol w="2527300">
                  <a:extLst>
                    <a:ext uri="{9D8B030D-6E8A-4147-A177-3AD203B41FA5}">
                      <a16:colId xmlns:a16="http://schemas.microsoft.com/office/drawing/2014/main" val="3527884665"/>
                    </a:ext>
                  </a:extLst>
                </a:gridCol>
                <a:gridCol w="2349500">
                  <a:extLst>
                    <a:ext uri="{9D8B030D-6E8A-4147-A177-3AD203B41FA5}">
                      <a16:colId xmlns:a16="http://schemas.microsoft.com/office/drawing/2014/main" val="1532859777"/>
                    </a:ext>
                  </a:extLst>
                </a:gridCol>
                <a:gridCol w="3214913">
                  <a:extLst>
                    <a:ext uri="{9D8B030D-6E8A-4147-A177-3AD203B41FA5}">
                      <a16:colId xmlns:a16="http://schemas.microsoft.com/office/drawing/2014/main" val="32218473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600" dirty="0"/>
                        <a:t>場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600" dirty="0"/>
                        <a:t>大人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600" dirty="0"/>
                        <a:t>関わり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600" dirty="0"/>
                        <a:t>ルールや正解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842562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sz="3600" dirty="0"/>
                        <a:t>1</a:t>
                      </a:r>
                      <a:r>
                        <a:rPr kumimoji="1" lang="en-US" altLang="ja-JP" sz="3600" baseline="30000" dirty="0"/>
                        <a:t>st</a:t>
                      </a:r>
                      <a:r>
                        <a:rPr kumimoji="1" lang="ja-JP" altLang="en-US" sz="3600" baseline="30000" dirty="0"/>
                        <a:t>            </a:t>
                      </a:r>
                      <a:r>
                        <a:rPr kumimoji="1" lang="ja-JP" altLang="en-US" sz="3600" dirty="0"/>
                        <a:t>家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600" dirty="0"/>
                        <a:t>親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600" dirty="0"/>
                        <a:t>育てる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600" dirty="0"/>
                        <a:t>大人側の</a:t>
                      </a:r>
                      <a:endParaRPr kumimoji="1" lang="en-US" altLang="ja-JP" sz="3600" dirty="0"/>
                    </a:p>
                    <a:p>
                      <a:pPr algn="ctr"/>
                      <a:r>
                        <a:rPr kumimoji="1" lang="ja-JP" altLang="en-US" sz="3600" dirty="0"/>
                        <a:t>経験と価値観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934655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3600" dirty="0"/>
                        <a:t>2</a:t>
                      </a:r>
                      <a:r>
                        <a:rPr kumimoji="1" lang="en-US" altLang="ja-JP" sz="3600" baseline="30000" dirty="0"/>
                        <a:t>nd </a:t>
                      </a:r>
                      <a:r>
                        <a:rPr kumimoji="1" lang="ja-JP" altLang="en-US" sz="3600" dirty="0"/>
                        <a:t>学校・職場</a:t>
                      </a:r>
                      <a:endParaRPr kumimoji="1" lang="en-US" altLang="ja-JP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600" dirty="0"/>
                        <a:t>先生</a:t>
                      </a:r>
                      <a:endParaRPr kumimoji="1" lang="en-US" altLang="ja-JP" sz="3600" dirty="0"/>
                    </a:p>
                    <a:p>
                      <a:pPr algn="ctr"/>
                      <a:r>
                        <a:rPr kumimoji="1" lang="ja-JP" altLang="en-US" sz="3600" dirty="0"/>
                        <a:t>上司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600" dirty="0"/>
                        <a:t>教える</a:t>
                      </a:r>
                      <a:endParaRPr kumimoji="1" lang="en-US" altLang="ja-JP" sz="36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600" dirty="0"/>
                        <a:t>大人側の</a:t>
                      </a:r>
                      <a:endParaRPr kumimoji="1" lang="en-US" altLang="ja-JP" sz="3600" dirty="0"/>
                    </a:p>
                    <a:p>
                      <a:pPr algn="ctr"/>
                      <a:r>
                        <a:rPr kumimoji="1" lang="ja-JP" altLang="en-US" sz="3600" dirty="0"/>
                        <a:t>知識と伝統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5110456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sz="3600" dirty="0"/>
                        <a:t>3</a:t>
                      </a:r>
                      <a:r>
                        <a:rPr kumimoji="1" lang="en-US" altLang="ja-JP" sz="3600" baseline="30000" dirty="0"/>
                        <a:t>rd</a:t>
                      </a:r>
                      <a:r>
                        <a:rPr kumimoji="1" lang="ja-JP" altLang="en-US" sz="3600" baseline="30000" dirty="0"/>
                        <a:t>      </a:t>
                      </a:r>
                      <a:r>
                        <a:rPr kumimoji="1" lang="ja-JP" altLang="en-US" sz="3600" dirty="0"/>
                        <a:t>居場所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600" dirty="0"/>
                        <a:t>ユース</a:t>
                      </a:r>
                      <a:endParaRPr kumimoji="1" lang="en-US" altLang="ja-JP" sz="3600" dirty="0"/>
                    </a:p>
                    <a:p>
                      <a:pPr algn="ctr"/>
                      <a:r>
                        <a:rPr kumimoji="1" lang="ja-JP" altLang="en-US" sz="3600" dirty="0"/>
                        <a:t>ワーカー？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800" dirty="0"/>
                        <a:t>ともに遊ぶ？</a:t>
                      </a:r>
                      <a:endParaRPr kumimoji="1" lang="en-US" altLang="ja-JP" sz="2800" dirty="0"/>
                    </a:p>
                    <a:p>
                      <a:pPr algn="ctr"/>
                      <a:r>
                        <a:rPr kumimoji="1" lang="ja-JP" altLang="en-US" sz="2800" dirty="0"/>
                        <a:t>支援する？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3600" dirty="0">
                          <a:solidFill>
                            <a:srgbClr val="FF0000"/>
                          </a:solidFill>
                        </a:rPr>
                        <a:t>若者本人</a:t>
                      </a:r>
                      <a:r>
                        <a:rPr kumimoji="1" lang="ja-JP" altLang="en-US" sz="3600" dirty="0"/>
                        <a:t>の</a:t>
                      </a:r>
                      <a:endParaRPr kumimoji="1" lang="en-US" altLang="ja-JP" sz="3600" dirty="0"/>
                    </a:p>
                    <a:p>
                      <a:pPr algn="ctr"/>
                      <a:r>
                        <a:rPr kumimoji="1" lang="ja-JP" altLang="en-US" sz="3600" dirty="0"/>
                        <a:t>内なる声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23527392"/>
                  </a:ext>
                </a:extLst>
              </a:tr>
            </a:tbl>
          </a:graphicData>
        </a:graphic>
      </p:graphicFrame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DE00E5C-5B02-6EB5-E73E-5C2561E719C6}"/>
              </a:ext>
            </a:extLst>
          </p:cNvPr>
          <p:cNvSpPr txBox="1"/>
          <p:nvPr/>
        </p:nvSpPr>
        <p:spPr>
          <a:xfrm>
            <a:off x="90192" y="1185757"/>
            <a:ext cx="615553" cy="4539182"/>
          </a:xfrm>
          <a:prstGeom prst="rect">
            <a:avLst/>
          </a:prstGeom>
          <a:solidFill>
            <a:schemeClr val="tx1"/>
          </a:solidFill>
        </p:spPr>
        <p:txBody>
          <a:bodyPr vert="eaVert" wrap="square" rtlCol="0">
            <a:spAutoFit/>
          </a:bodyPr>
          <a:lstStyle/>
          <a:p>
            <a:pPr algn="ctr"/>
            <a:r>
              <a:rPr kumimoji="1" lang="ja-JP" altLang="en-US" sz="2800" dirty="0">
                <a:solidFill>
                  <a:schemeClr val="bg1"/>
                </a:solidFill>
              </a:rPr>
              <a:t>若者を取り巻く大人</a:t>
            </a:r>
          </a:p>
        </p:txBody>
      </p:sp>
      <p:sp>
        <p:nvSpPr>
          <p:cNvPr id="6" name="吹き出し: 角を丸めた四角形 5">
            <a:extLst>
              <a:ext uri="{FF2B5EF4-FFF2-40B4-BE49-F238E27FC236}">
                <a16:creationId xmlns:a16="http://schemas.microsoft.com/office/drawing/2014/main" id="{22EDBC17-F84C-CABB-BE23-8098F31C5073}"/>
              </a:ext>
            </a:extLst>
          </p:cNvPr>
          <p:cNvSpPr/>
          <p:nvPr/>
        </p:nvSpPr>
        <p:spPr>
          <a:xfrm>
            <a:off x="5648960" y="5249817"/>
            <a:ext cx="6379753" cy="1311366"/>
          </a:xfrm>
          <a:prstGeom prst="wedgeRoundRectCallout">
            <a:avLst>
              <a:gd name="adj1" fmla="val 22613"/>
              <a:gd name="adj2" fmla="val -97369"/>
              <a:gd name="adj3" fmla="val 16667"/>
            </a:avLst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dirty="0">
                <a:solidFill>
                  <a:schemeClr val="bg1"/>
                </a:solidFill>
              </a:rPr>
              <a:t>正解を手放して、子ども・若者と関わり</a:t>
            </a:r>
            <a:endParaRPr kumimoji="1" lang="en-US" altLang="ja-JP" sz="2400" dirty="0">
              <a:solidFill>
                <a:schemeClr val="bg1"/>
              </a:solidFill>
            </a:endParaRPr>
          </a:p>
          <a:p>
            <a:pPr algn="ctr"/>
            <a:r>
              <a:rPr kumimoji="1" lang="ja-JP" altLang="en-US" sz="2400" dirty="0">
                <a:solidFill>
                  <a:schemeClr val="bg1"/>
                </a:solidFill>
              </a:rPr>
              <a:t>それでもなお「意味ある他者」でいる</a:t>
            </a:r>
            <a:endParaRPr kumimoji="1" lang="en-US" altLang="ja-JP" sz="2400" dirty="0">
              <a:solidFill>
                <a:schemeClr val="bg1"/>
              </a:solidFill>
            </a:endParaRPr>
          </a:p>
          <a:p>
            <a:pPr algn="ctr"/>
            <a:r>
              <a:rPr kumimoji="1" lang="ja-JP" altLang="en-US" sz="2400" dirty="0">
                <a:solidFill>
                  <a:schemeClr val="bg1"/>
                </a:solidFill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→</a:t>
            </a:r>
            <a:r>
              <a:rPr kumimoji="1" lang="ja-JP" altLang="en-US" sz="2400" dirty="0">
                <a:solidFill>
                  <a:schemeClr val="bg1"/>
                </a:solidFill>
              </a:rPr>
              <a:t>権利の概念と相性が良い</a:t>
            </a:r>
          </a:p>
        </p:txBody>
      </p:sp>
      <p:sp>
        <p:nvSpPr>
          <p:cNvPr id="7" name="吹き出し: 角を丸めた四角形 6">
            <a:extLst>
              <a:ext uri="{FF2B5EF4-FFF2-40B4-BE49-F238E27FC236}">
                <a16:creationId xmlns:a16="http://schemas.microsoft.com/office/drawing/2014/main" id="{39292FD5-0FC4-83F3-D267-3493673D8B29}"/>
              </a:ext>
            </a:extLst>
          </p:cNvPr>
          <p:cNvSpPr/>
          <p:nvPr/>
        </p:nvSpPr>
        <p:spPr>
          <a:xfrm>
            <a:off x="888626" y="5049520"/>
            <a:ext cx="4638413" cy="1686559"/>
          </a:xfrm>
          <a:prstGeom prst="wedgeRoundRectCallout">
            <a:avLst>
              <a:gd name="adj1" fmla="val 65977"/>
              <a:gd name="adj2" fmla="val -79734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800" dirty="0">
                <a:solidFill>
                  <a:schemeClr val="tx1"/>
                </a:solidFill>
              </a:rPr>
              <a:t>しかし、何のプロなのか</a:t>
            </a:r>
            <a:endParaRPr kumimoji="1" lang="en-US" altLang="ja-JP" sz="2800" dirty="0">
              <a:solidFill>
                <a:schemeClr val="tx1"/>
              </a:solidFill>
            </a:endParaRPr>
          </a:p>
          <a:p>
            <a:pPr algn="ctr"/>
            <a:r>
              <a:rPr kumimoji="1" lang="ja-JP" altLang="en-US" sz="2800" dirty="0">
                <a:solidFill>
                  <a:schemeClr val="tx1"/>
                </a:solidFill>
              </a:rPr>
              <a:t>分からないから軽視される</a:t>
            </a:r>
            <a:endParaRPr kumimoji="1" lang="en-US" altLang="ja-JP" sz="2800" dirty="0">
              <a:solidFill>
                <a:schemeClr val="tx1"/>
              </a:solidFill>
            </a:endParaRP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82C9C44D-DC91-A841-55EE-DC6018F19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8236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E27484-6219-27D3-AAC9-D60DC508A4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Text Box 17">
            <a:extLst>
              <a:ext uri="{FF2B5EF4-FFF2-40B4-BE49-F238E27FC236}">
                <a16:creationId xmlns:a16="http://schemas.microsoft.com/office/drawing/2014/main" id="{8154E777-13A0-7C42-A7C0-D2FB1631C1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9677" y="529133"/>
            <a:ext cx="1177142" cy="577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ts val="3600"/>
              </a:lnSpc>
              <a:spcBef>
                <a:spcPct val="50000"/>
              </a:spcBef>
            </a:pPr>
            <a:r>
              <a:rPr lang="ja-JP" altLang="en-US" sz="3600" dirty="0"/>
              <a:t>敬う　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6455BF96-2576-4230-4B8F-FB537DFFE76F}"/>
              </a:ext>
            </a:extLst>
          </p:cNvPr>
          <p:cNvSpPr txBox="1"/>
          <p:nvPr/>
        </p:nvSpPr>
        <p:spPr>
          <a:xfrm>
            <a:off x="91440" y="557449"/>
            <a:ext cx="615553" cy="5892893"/>
          </a:xfrm>
          <a:prstGeom prst="rect">
            <a:avLst/>
          </a:prstGeom>
          <a:solidFill>
            <a:schemeClr val="tx1"/>
          </a:solidFill>
        </p:spPr>
        <p:txBody>
          <a:bodyPr vert="eaVert" wrap="square" rtlCol="0">
            <a:spAutoFit/>
          </a:bodyPr>
          <a:lstStyle/>
          <a:p>
            <a:pPr algn="ctr"/>
            <a:r>
              <a:rPr kumimoji="1" lang="ja-JP" altLang="en-US" sz="2800" dirty="0">
                <a:solidFill>
                  <a:schemeClr val="bg1"/>
                </a:solidFill>
              </a:rPr>
              <a:t>正しい？成長のベクトル</a:t>
            </a:r>
          </a:p>
        </p:txBody>
      </p:sp>
      <p:cxnSp>
        <p:nvCxnSpPr>
          <p:cNvPr id="3" name="直線矢印コネクタ 2">
            <a:extLst>
              <a:ext uri="{FF2B5EF4-FFF2-40B4-BE49-F238E27FC236}">
                <a16:creationId xmlns:a16="http://schemas.microsoft.com/office/drawing/2014/main" id="{B1723F66-95AB-2DD8-6B1A-9194198AB60A}"/>
              </a:ext>
            </a:extLst>
          </p:cNvPr>
          <p:cNvCxnSpPr>
            <a:cxnSpLocks/>
          </p:cNvCxnSpPr>
          <p:nvPr/>
        </p:nvCxnSpPr>
        <p:spPr>
          <a:xfrm flipV="1">
            <a:off x="1584605" y="3386086"/>
            <a:ext cx="9682835" cy="3245"/>
          </a:xfrm>
          <a:prstGeom prst="straightConnector1">
            <a:avLst/>
          </a:prstGeom>
          <a:ln>
            <a:solidFill>
              <a:schemeClr val="tx1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Box 17">
            <a:extLst>
              <a:ext uri="{FF2B5EF4-FFF2-40B4-BE49-F238E27FC236}">
                <a16:creationId xmlns:a16="http://schemas.microsoft.com/office/drawing/2014/main" id="{31D084F4-129D-EC5D-DDCB-27DD3F8AC3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9467" y="2828570"/>
            <a:ext cx="2238607" cy="577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ts val="3600"/>
              </a:lnSpc>
              <a:spcBef>
                <a:spcPct val="50000"/>
              </a:spcBef>
            </a:pPr>
            <a:r>
              <a:rPr lang="ja-JP" altLang="en-US" sz="3600" dirty="0"/>
              <a:t>従わない　</a:t>
            </a:r>
          </a:p>
        </p:txBody>
      </p:sp>
      <p:cxnSp>
        <p:nvCxnSpPr>
          <p:cNvPr id="5" name="直線矢印コネクタ 4">
            <a:extLst>
              <a:ext uri="{FF2B5EF4-FFF2-40B4-BE49-F238E27FC236}">
                <a16:creationId xmlns:a16="http://schemas.microsoft.com/office/drawing/2014/main" id="{92A7F2A0-05A4-A39D-9176-A35838B01C79}"/>
              </a:ext>
            </a:extLst>
          </p:cNvPr>
          <p:cNvCxnSpPr>
            <a:cxnSpLocks/>
          </p:cNvCxnSpPr>
          <p:nvPr/>
        </p:nvCxnSpPr>
        <p:spPr>
          <a:xfrm>
            <a:off x="6348248" y="1106214"/>
            <a:ext cx="0" cy="4190056"/>
          </a:xfrm>
          <a:prstGeom prst="straightConnector1">
            <a:avLst/>
          </a:prstGeom>
          <a:ln>
            <a:solidFill>
              <a:schemeClr val="tx1"/>
            </a:solidFill>
            <a:headEnd type="triangle" w="lg" len="lg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Box 17">
            <a:extLst>
              <a:ext uri="{FF2B5EF4-FFF2-40B4-BE49-F238E27FC236}">
                <a16:creationId xmlns:a16="http://schemas.microsoft.com/office/drawing/2014/main" id="{9A7F6990-A158-EC9C-76BB-B5CC0A116A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26627" y="2850900"/>
            <a:ext cx="1177142" cy="577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ts val="3600"/>
              </a:lnSpc>
              <a:spcBef>
                <a:spcPct val="50000"/>
              </a:spcBef>
            </a:pPr>
            <a:r>
              <a:rPr lang="ja-JP" altLang="en-US" sz="3600" dirty="0"/>
              <a:t>従う　</a:t>
            </a:r>
          </a:p>
        </p:txBody>
      </p:sp>
      <p:sp>
        <p:nvSpPr>
          <p:cNvPr id="14" name="Text Box 17">
            <a:extLst>
              <a:ext uri="{FF2B5EF4-FFF2-40B4-BE49-F238E27FC236}">
                <a16:creationId xmlns:a16="http://schemas.microsoft.com/office/drawing/2014/main" id="{8DA45827-0C9B-D387-289E-8A818DF70D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87386" y="5343317"/>
            <a:ext cx="2238607" cy="5770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ts val="3600"/>
              </a:lnSpc>
              <a:spcBef>
                <a:spcPct val="50000"/>
              </a:spcBef>
            </a:pPr>
            <a:r>
              <a:rPr lang="ja-JP" altLang="en-US" sz="3600" dirty="0"/>
              <a:t>敬わない　</a:t>
            </a:r>
          </a:p>
        </p:txBody>
      </p:sp>
      <p:sp>
        <p:nvSpPr>
          <p:cNvPr id="16" name="フリーフォーム: 図形 15">
            <a:extLst>
              <a:ext uri="{FF2B5EF4-FFF2-40B4-BE49-F238E27FC236}">
                <a16:creationId xmlns:a16="http://schemas.microsoft.com/office/drawing/2014/main" id="{CD305175-E867-6857-079B-47D19432901D}"/>
              </a:ext>
            </a:extLst>
          </p:cNvPr>
          <p:cNvSpPr/>
          <p:nvPr/>
        </p:nvSpPr>
        <p:spPr>
          <a:xfrm>
            <a:off x="3592315" y="1768909"/>
            <a:ext cx="5003046" cy="2997402"/>
          </a:xfrm>
          <a:custGeom>
            <a:avLst/>
            <a:gdLst>
              <a:gd name="connsiteX0" fmla="*/ 5686097 w 5686097"/>
              <a:gd name="connsiteY0" fmla="*/ 42042 h 936258"/>
              <a:gd name="connsiteX1" fmla="*/ 5276194 w 5686097"/>
              <a:gd name="connsiteY1" fmla="*/ 483476 h 936258"/>
              <a:gd name="connsiteX2" fmla="*/ 4719145 w 5686097"/>
              <a:gd name="connsiteY2" fmla="*/ 830318 h 936258"/>
              <a:gd name="connsiteX3" fmla="*/ 4120056 w 5686097"/>
              <a:gd name="connsiteY3" fmla="*/ 882869 h 936258"/>
              <a:gd name="connsiteX4" fmla="*/ 2312276 w 5686097"/>
              <a:gd name="connsiteY4" fmla="*/ 924911 h 936258"/>
              <a:gd name="connsiteX5" fmla="*/ 1250731 w 5686097"/>
              <a:gd name="connsiteY5" fmla="*/ 662152 h 936258"/>
              <a:gd name="connsiteX6" fmla="*/ 0 w 5686097"/>
              <a:gd name="connsiteY6" fmla="*/ 0 h 9362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86097" h="936258">
                <a:moveTo>
                  <a:pt x="5686097" y="42042"/>
                </a:moveTo>
                <a:cubicBezTo>
                  <a:pt x="5561725" y="197069"/>
                  <a:pt x="5437353" y="352097"/>
                  <a:pt x="5276194" y="483476"/>
                </a:cubicBezTo>
                <a:cubicBezTo>
                  <a:pt x="5115035" y="614855"/>
                  <a:pt x="4911835" y="763753"/>
                  <a:pt x="4719145" y="830318"/>
                </a:cubicBezTo>
                <a:cubicBezTo>
                  <a:pt x="4526455" y="896883"/>
                  <a:pt x="4521201" y="867104"/>
                  <a:pt x="4120056" y="882869"/>
                </a:cubicBezTo>
                <a:cubicBezTo>
                  <a:pt x="3718911" y="898634"/>
                  <a:pt x="2790497" y="961697"/>
                  <a:pt x="2312276" y="924911"/>
                </a:cubicBezTo>
                <a:cubicBezTo>
                  <a:pt x="1834055" y="888125"/>
                  <a:pt x="1636110" y="816304"/>
                  <a:pt x="1250731" y="662152"/>
                </a:cubicBezTo>
                <a:cubicBezTo>
                  <a:pt x="865352" y="508000"/>
                  <a:pt x="119117" y="115614"/>
                  <a:pt x="0" y="0"/>
                </a:cubicBezTo>
              </a:path>
            </a:pathLst>
          </a:custGeom>
          <a:noFill/>
          <a:ln w="107950">
            <a:tailEnd type="stealt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" name="Text Box 17">
            <a:extLst>
              <a:ext uri="{FF2B5EF4-FFF2-40B4-BE49-F238E27FC236}">
                <a16:creationId xmlns:a16="http://schemas.microsoft.com/office/drawing/2014/main" id="{120BE6F9-2ABB-A781-52D8-18BEFF4DD4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47258" y="720186"/>
            <a:ext cx="3627471" cy="1177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ts val="3600"/>
              </a:lnSpc>
              <a:spcBef>
                <a:spcPct val="50000"/>
              </a:spcBef>
            </a:pPr>
            <a:r>
              <a:rPr lang="ja-JP" altLang="en-US" sz="2400" dirty="0"/>
              <a:t>盲目的に言うことをきく</a:t>
            </a:r>
            <a:endParaRPr lang="en-US" altLang="ja-JP" sz="2400" dirty="0"/>
          </a:p>
          <a:p>
            <a:pPr>
              <a:lnSpc>
                <a:spcPts val="3600"/>
              </a:lnSpc>
              <a:spcBef>
                <a:spcPct val="50000"/>
              </a:spcBef>
            </a:pPr>
            <a:r>
              <a:rPr lang="ja-JP" altLang="en-US" sz="2400" dirty="0"/>
              <a:t>絶対的存在としての親　</a:t>
            </a:r>
          </a:p>
        </p:txBody>
      </p:sp>
      <p:sp>
        <p:nvSpPr>
          <p:cNvPr id="18" name="Text Box 17">
            <a:extLst>
              <a:ext uri="{FF2B5EF4-FFF2-40B4-BE49-F238E27FC236}">
                <a16:creationId xmlns:a16="http://schemas.microsoft.com/office/drawing/2014/main" id="{FEF12345-63FA-1B75-C757-10E1A09A5D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85994" y="4626967"/>
            <a:ext cx="3349999" cy="1177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ts val="3600"/>
              </a:lnSpc>
              <a:spcBef>
                <a:spcPct val="50000"/>
              </a:spcBef>
            </a:pPr>
            <a:r>
              <a:rPr lang="ja-JP" altLang="en-US" sz="2400" dirty="0"/>
              <a:t>先生の言いつけを守る</a:t>
            </a:r>
            <a:endParaRPr lang="en-US" altLang="ja-JP" sz="2400" dirty="0"/>
          </a:p>
          <a:p>
            <a:pPr>
              <a:lnSpc>
                <a:spcPts val="3600"/>
              </a:lnSpc>
              <a:spcBef>
                <a:spcPct val="50000"/>
              </a:spcBef>
            </a:pPr>
            <a:r>
              <a:rPr lang="ja-JP" altLang="en-US" sz="2400" dirty="0"/>
              <a:t>陰で大人の悪口を言う　</a:t>
            </a:r>
          </a:p>
        </p:txBody>
      </p:sp>
      <p:sp>
        <p:nvSpPr>
          <p:cNvPr id="19" name="Text Box 17">
            <a:extLst>
              <a:ext uri="{FF2B5EF4-FFF2-40B4-BE49-F238E27FC236}">
                <a16:creationId xmlns:a16="http://schemas.microsoft.com/office/drawing/2014/main" id="{BFE94424-F538-F01D-FFEA-639716CB73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5543" y="4166072"/>
            <a:ext cx="3349999" cy="1177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ts val="3600"/>
              </a:lnSpc>
              <a:spcBef>
                <a:spcPct val="50000"/>
              </a:spcBef>
            </a:pPr>
            <a:r>
              <a:rPr lang="ja-JP" altLang="en-US" sz="2400" dirty="0"/>
              <a:t>反抗や無視</a:t>
            </a:r>
            <a:endParaRPr lang="en-US" altLang="ja-JP" sz="2400" dirty="0"/>
          </a:p>
          <a:p>
            <a:pPr>
              <a:lnSpc>
                <a:spcPts val="3600"/>
              </a:lnSpc>
              <a:spcBef>
                <a:spcPct val="50000"/>
              </a:spcBef>
            </a:pPr>
            <a:r>
              <a:rPr lang="ja-JP" altLang="en-US" sz="2400" dirty="0"/>
              <a:t>大人を仮想敵にする　</a:t>
            </a:r>
          </a:p>
        </p:txBody>
      </p:sp>
      <p:sp>
        <p:nvSpPr>
          <p:cNvPr id="20" name="Text Box 17">
            <a:extLst>
              <a:ext uri="{FF2B5EF4-FFF2-40B4-BE49-F238E27FC236}">
                <a16:creationId xmlns:a16="http://schemas.microsoft.com/office/drawing/2014/main" id="{8C485838-808B-37C8-439C-373F6CA0D3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6247" y="693549"/>
            <a:ext cx="3859753" cy="11772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ts val="3600"/>
              </a:lnSpc>
              <a:spcBef>
                <a:spcPct val="50000"/>
              </a:spcBef>
            </a:pPr>
            <a:r>
              <a:rPr lang="ja-JP" altLang="en-US" sz="2400" dirty="0"/>
              <a:t>自分の軸で行動しつつ</a:t>
            </a:r>
            <a:endParaRPr lang="en-US" altLang="ja-JP" sz="2400" dirty="0"/>
          </a:p>
          <a:p>
            <a:pPr>
              <a:lnSpc>
                <a:spcPts val="3600"/>
              </a:lnSpc>
              <a:spcBef>
                <a:spcPct val="50000"/>
              </a:spcBef>
            </a:pPr>
            <a:r>
              <a:rPr lang="ja-JP" altLang="en-US" sz="2400" dirty="0"/>
              <a:t>他者も尊重できる　</a:t>
            </a:r>
          </a:p>
        </p:txBody>
      </p:sp>
      <p:sp>
        <p:nvSpPr>
          <p:cNvPr id="6" name="矢印: 右 5">
            <a:extLst>
              <a:ext uri="{FF2B5EF4-FFF2-40B4-BE49-F238E27FC236}">
                <a16:creationId xmlns:a16="http://schemas.microsoft.com/office/drawing/2014/main" id="{B334F2B9-6AC7-71FF-F7F4-DFBFBEF73812}"/>
              </a:ext>
            </a:extLst>
          </p:cNvPr>
          <p:cNvSpPr/>
          <p:nvPr/>
        </p:nvSpPr>
        <p:spPr>
          <a:xfrm>
            <a:off x="1391919" y="5676251"/>
            <a:ext cx="10502989" cy="124242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400" dirty="0"/>
              <a:t>教育者が陥りがちな「従わせようとして、成長を邪魔する」ベクトル</a:t>
            </a:r>
          </a:p>
        </p:txBody>
      </p:sp>
      <p:sp>
        <p:nvSpPr>
          <p:cNvPr id="7" name="楕円 6">
            <a:extLst>
              <a:ext uri="{FF2B5EF4-FFF2-40B4-BE49-F238E27FC236}">
                <a16:creationId xmlns:a16="http://schemas.microsoft.com/office/drawing/2014/main" id="{D9007424-32DD-2599-42F3-ED2BAFFC93C3}"/>
              </a:ext>
            </a:extLst>
          </p:cNvPr>
          <p:cNvSpPr/>
          <p:nvPr/>
        </p:nvSpPr>
        <p:spPr>
          <a:xfrm>
            <a:off x="7123933" y="3605866"/>
            <a:ext cx="1177142" cy="100018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400" b="1" dirty="0">
                <a:solidFill>
                  <a:schemeClr val="tx1"/>
                </a:solidFill>
              </a:rPr>
              <a:t>小</a:t>
            </a:r>
          </a:p>
        </p:txBody>
      </p:sp>
      <p:sp>
        <p:nvSpPr>
          <p:cNvPr id="8" name="楕円 7">
            <a:extLst>
              <a:ext uri="{FF2B5EF4-FFF2-40B4-BE49-F238E27FC236}">
                <a16:creationId xmlns:a16="http://schemas.microsoft.com/office/drawing/2014/main" id="{CC136353-05DC-35EA-74E8-673CA621C02F}"/>
              </a:ext>
            </a:extLst>
          </p:cNvPr>
          <p:cNvSpPr/>
          <p:nvPr/>
        </p:nvSpPr>
        <p:spPr>
          <a:xfrm>
            <a:off x="7927040" y="2083184"/>
            <a:ext cx="1177142" cy="100018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400" b="1" dirty="0">
                <a:solidFill>
                  <a:schemeClr val="tx1"/>
                </a:solidFill>
              </a:rPr>
              <a:t>幼</a:t>
            </a:r>
          </a:p>
        </p:txBody>
      </p:sp>
      <p:sp>
        <p:nvSpPr>
          <p:cNvPr id="10" name="楕円 9">
            <a:extLst>
              <a:ext uri="{FF2B5EF4-FFF2-40B4-BE49-F238E27FC236}">
                <a16:creationId xmlns:a16="http://schemas.microsoft.com/office/drawing/2014/main" id="{1C0EB614-FA38-C40F-4441-D6AFB7351BFE}"/>
              </a:ext>
            </a:extLst>
          </p:cNvPr>
          <p:cNvSpPr/>
          <p:nvPr/>
        </p:nvSpPr>
        <p:spPr>
          <a:xfrm>
            <a:off x="4220546" y="3561249"/>
            <a:ext cx="1177142" cy="100018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400" b="1" dirty="0">
                <a:solidFill>
                  <a:schemeClr val="tx1"/>
                </a:solidFill>
              </a:rPr>
              <a:t>高</a:t>
            </a:r>
          </a:p>
        </p:txBody>
      </p:sp>
      <p:sp>
        <p:nvSpPr>
          <p:cNvPr id="13" name="楕円 12">
            <a:extLst>
              <a:ext uri="{FF2B5EF4-FFF2-40B4-BE49-F238E27FC236}">
                <a16:creationId xmlns:a16="http://schemas.microsoft.com/office/drawing/2014/main" id="{B730E9A2-78A1-4268-1E08-2F2F7DBE8C0F}"/>
              </a:ext>
            </a:extLst>
          </p:cNvPr>
          <p:cNvSpPr/>
          <p:nvPr/>
        </p:nvSpPr>
        <p:spPr>
          <a:xfrm>
            <a:off x="5672825" y="4052026"/>
            <a:ext cx="1177142" cy="100018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400" b="1" dirty="0">
                <a:solidFill>
                  <a:schemeClr val="tx1"/>
                </a:solidFill>
              </a:rPr>
              <a:t>中</a:t>
            </a:r>
          </a:p>
        </p:txBody>
      </p:sp>
      <p:sp>
        <p:nvSpPr>
          <p:cNvPr id="15" name="楕円 14">
            <a:extLst>
              <a:ext uri="{FF2B5EF4-FFF2-40B4-BE49-F238E27FC236}">
                <a16:creationId xmlns:a16="http://schemas.microsoft.com/office/drawing/2014/main" id="{51E42C90-524B-9886-03D8-91D508C8986F}"/>
              </a:ext>
            </a:extLst>
          </p:cNvPr>
          <p:cNvSpPr/>
          <p:nvPr/>
        </p:nvSpPr>
        <p:spPr>
          <a:xfrm>
            <a:off x="3769970" y="2363391"/>
            <a:ext cx="1177142" cy="100018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400" b="1" dirty="0">
                <a:solidFill>
                  <a:schemeClr val="tx1"/>
                </a:solidFill>
              </a:rPr>
              <a:t>大</a:t>
            </a:r>
          </a:p>
        </p:txBody>
      </p:sp>
      <p:sp>
        <p:nvSpPr>
          <p:cNvPr id="9" name="矢印: 上 8">
            <a:extLst>
              <a:ext uri="{FF2B5EF4-FFF2-40B4-BE49-F238E27FC236}">
                <a16:creationId xmlns:a16="http://schemas.microsoft.com/office/drawing/2014/main" id="{EFED80B7-8BE9-5728-F45C-F54652E8538B}"/>
              </a:ext>
            </a:extLst>
          </p:cNvPr>
          <p:cNvSpPr/>
          <p:nvPr/>
        </p:nvSpPr>
        <p:spPr>
          <a:xfrm rot="18913041">
            <a:off x="4075008" y="1149283"/>
            <a:ext cx="1836812" cy="4606131"/>
          </a:xfrm>
          <a:prstGeom prst="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wordArtVertRtl" rtlCol="0" anchor="ctr"/>
          <a:lstStyle/>
          <a:p>
            <a:pPr algn="ctr"/>
            <a:r>
              <a:rPr kumimoji="1" lang="ja-JP" altLang="en-US" sz="2000" dirty="0"/>
              <a:t>ユースワークが</a:t>
            </a:r>
            <a:endParaRPr kumimoji="1" lang="en-US" altLang="ja-JP" sz="2000" dirty="0"/>
          </a:p>
          <a:p>
            <a:pPr algn="ctr"/>
            <a:r>
              <a:rPr kumimoji="1" lang="ja-JP" altLang="en-US" sz="2000" dirty="0"/>
              <a:t>目指す成長</a:t>
            </a: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1A60BBAB-D0D6-A305-7031-6148CE6DC4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010630-42D1-459B-A4A6-50B5BA7AB11B}" type="slidenum">
              <a:rPr lang="en-US" altLang="ja-JP" smtClean="0"/>
              <a:pPr>
                <a:defRPr/>
              </a:pPr>
              <a:t>6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492523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18" grpId="0"/>
      <p:bldP spid="19" grpId="0"/>
      <p:bldP spid="20" grpId="0"/>
      <p:bldP spid="6" grpId="0" animBg="1"/>
      <p:bldP spid="7" grpId="0" animBg="1"/>
      <p:bldP spid="8" grpId="0" animBg="1"/>
      <p:bldP spid="10" grpId="0" animBg="1"/>
      <p:bldP spid="13" grpId="0" animBg="1"/>
      <p:bldP spid="15" grpId="0" animBg="1"/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A27F5EFC-F739-4262-BEB9-CA132BB1134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08577" y="836713"/>
            <a:ext cx="2004442" cy="2123973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8822ACDE-9D3A-4543-8740-988E69F645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6952" y="968332"/>
            <a:ext cx="3680664" cy="1800200"/>
          </a:xfrm>
          <a:prstGeom prst="rect">
            <a:avLst/>
          </a:prstGeom>
        </p:spPr>
      </p:pic>
      <p:sp>
        <p:nvSpPr>
          <p:cNvPr id="23" name="四角形: 角を丸くする 22">
            <a:extLst>
              <a:ext uri="{FF2B5EF4-FFF2-40B4-BE49-F238E27FC236}">
                <a16:creationId xmlns:a16="http://schemas.microsoft.com/office/drawing/2014/main" id="{DBF17D6F-94AF-49BE-A635-B83FE154D31F}"/>
              </a:ext>
            </a:extLst>
          </p:cNvPr>
          <p:cNvSpPr/>
          <p:nvPr/>
        </p:nvSpPr>
        <p:spPr bwMode="auto">
          <a:xfrm>
            <a:off x="1014413" y="3039778"/>
            <a:ext cx="4474484" cy="3639987"/>
          </a:xfrm>
          <a:prstGeom prst="roundRect">
            <a:avLst>
              <a:gd name="adj" fmla="val 7052"/>
            </a:avLst>
          </a:prstGeom>
          <a:solidFill>
            <a:schemeClr val="tx1"/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kumimoji="1" lang="ja-JP" altLang="en-US" sz="2800" dirty="0">
                <a:solidFill>
                  <a:schemeClr val="bg1"/>
                </a:solidFill>
                <a:latin typeface="Verdana" pitchFamily="34" charset="0"/>
                <a:ea typeface="ＭＳ Ｐゴシック" charset="-128"/>
              </a:rPr>
              <a:t>「専門家の相談室」では</a:t>
            </a:r>
            <a:endParaRPr kumimoji="1" lang="en-US" altLang="ja-JP" sz="2800" dirty="0">
              <a:solidFill>
                <a:schemeClr val="bg1"/>
              </a:solidFill>
              <a:latin typeface="Verdana" pitchFamily="34" charset="0"/>
              <a:ea typeface="ＭＳ Ｐゴシック" charset="-128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ja-JP" sz="2800" dirty="0">
                <a:solidFill>
                  <a:schemeClr val="bg1"/>
                </a:solidFill>
                <a:latin typeface="Verdana" pitchFamily="34" charset="0"/>
                <a:ea typeface="ＭＳ Ｐゴシック" charset="-128"/>
              </a:rPr>
              <a:t>10</a:t>
            </a:r>
            <a:r>
              <a:rPr lang="ja-JP" altLang="en-US" sz="2800" dirty="0">
                <a:solidFill>
                  <a:schemeClr val="bg1"/>
                </a:solidFill>
                <a:latin typeface="Verdana" pitchFamily="34" charset="0"/>
                <a:ea typeface="ＭＳ Ｐゴシック" charset="-128"/>
              </a:rPr>
              <a:t>日間で</a:t>
            </a:r>
            <a:r>
              <a:rPr kumimoji="1" lang="en-US" altLang="ja-JP" sz="2800" dirty="0">
                <a:solidFill>
                  <a:schemeClr val="bg1"/>
                </a:solidFill>
                <a:latin typeface="Verdana" pitchFamily="34" charset="0"/>
                <a:ea typeface="ＭＳ Ｐゴシック" charset="-128"/>
              </a:rPr>
              <a:t>10</a:t>
            </a:r>
            <a:r>
              <a:rPr kumimoji="1" lang="ja-JP" altLang="en-US" sz="2800" dirty="0">
                <a:solidFill>
                  <a:schemeClr val="bg1"/>
                </a:solidFill>
                <a:latin typeface="Verdana" pitchFamily="34" charset="0"/>
                <a:ea typeface="ＭＳ Ｐゴシック" charset="-128"/>
              </a:rPr>
              <a:t>人の</a:t>
            </a:r>
            <a:endParaRPr kumimoji="1" lang="en-US" altLang="ja-JP" sz="2800" dirty="0">
              <a:solidFill>
                <a:schemeClr val="bg1"/>
              </a:solidFill>
              <a:latin typeface="Verdana" pitchFamily="34" charset="0"/>
              <a:ea typeface="ＭＳ Ｐゴシック" charset="-128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2800" dirty="0">
                <a:solidFill>
                  <a:schemeClr val="bg1"/>
                </a:solidFill>
                <a:latin typeface="Verdana" pitchFamily="34" charset="0"/>
                <a:ea typeface="ＭＳ Ｐゴシック" charset="-128"/>
              </a:rPr>
              <a:t>緊急事態を救える</a:t>
            </a:r>
            <a:endParaRPr lang="en-US" altLang="ja-JP" sz="2800" dirty="0">
              <a:solidFill>
                <a:schemeClr val="bg1"/>
              </a:solidFill>
              <a:latin typeface="Verdana" pitchFamily="34" charset="0"/>
              <a:ea typeface="ＭＳ Ｐゴシック" charset="-128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altLang="ja-JP" sz="2800" dirty="0">
              <a:solidFill>
                <a:schemeClr val="bg1"/>
              </a:solidFill>
              <a:latin typeface="Verdana" pitchFamily="34" charset="0"/>
              <a:ea typeface="ＭＳ Ｐゴシック" charset="-128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kumimoji="1" lang="ja-JP" altLang="en-US" sz="2800" dirty="0">
                <a:solidFill>
                  <a:schemeClr val="bg1"/>
                </a:solidFill>
                <a:latin typeface="Verdana" pitchFamily="34" charset="0"/>
                <a:ea typeface="ＭＳ Ｐゴシック" charset="-128"/>
              </a:rPr>
              <a:t>でも・・・</a:t>
            </a:r>
            <a:endParaRPr kumimoji="1" lang="en-US" altLang="ja-JP" sz="2800" dirty="0">
              <a:solidFill>
                <a:schemeClr val="bg1"/>
              </a:solidFill>
              <a:latin typeface="Verdana" pitchFamily="34" charset="0"/>
              <a:ea typeface="ＭＳ Ｐゴシック" charset="-128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2800" dirty="0">
                <a:solidFill>
                  <a:schemeClr val="bg1"/>
                </a:solidFill>
                <a:latin typeface="Verdana" pitchFamily="34" charset="0"/>
                <a:ea typeface="ＭＳ Ｐゴシック" charset="-128"/>
              </a:rPr>
              <a:t>その</a:t>
            </a:r>
            <a:r>
              <a:rPr lang="en-US" altLang="ja-JP" sz="2800" dirty="0">
                <a:solidFill>
                  <a:schemeClr val="bg1"/>
                </a:solidFill>
                <a:latin typeface="Verdana" pitchFamily="34" charset="0"/>
                <a:ea typeface="ＭＳ Ｐゴシック" charset="-128"/>
              </a:rPr>
              <a:t>10</a:t>
            </a:r>
            <a:r>
              <a:rPr lang="ja-JP" altLang="en-US" sz="2800" dirty="0">
                <a:solidFill>
                  <a:schemeClr val="bg1"/>
                </a:solidFill>
                <a:latin typeface="Verdana" pitchFamily="34" charset="0"/>
                <a:ea typeface="ＭＳ Ｐゴシック" charset="-128"/>
              </a:rPr>
              <a:t>倍くらいの</a:t>
            </a:r>
            <a:endParaRPr lang="en-US" altLang="ja-JP" sz="2800" dirty="0">
              <a:solidFill>
                <a:schemeClr val="bg1"/>
              </a:solidFill>
              <a:latin typeface="Verdana" pitchFamily="34" charset="0"/>
              <a:ea typeface="ＭＳ Ｐゴシック" charset="-128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kumimoji="1" lang="ja-JP" altLang="en-US" sz="2800" dirty="0">
                <a:solidFill>
                  <a:schemeClr val="bg1"/>
                </a:solidFill>
                <a:latin typeface="Verdana" pitchFamily="34" charset="0"/>
                <a:ea typeface="ＭＳ Ｐゴシック" charset="-128"/>
              </a:rPr>
              <a:t>「相談したくない人」とは</a:t>
            </a:r>
            <a:endParaRPr kumimoji="1" lang="en-US" altLang="ja-JP" sz="2800" dirty="0">
              <a:solidFill>
                <a:schemeClr val="bg1"/>
              </a:solidFill>
              <a:latin typeface="Verdana" pitchFamily="34" charset="0"/>
              <a:ea typeface="ＭＳ Ｐゴシック" charset="-128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2800" dirty="0">
                <a:solidFill>
                  <a:schemeClr val="bg1"/>
                </a:solidFill>
                <a:latin typeface="Verdana" pitchFamily="34" charset="0"/>
                <a:ea typeface="ＭＳ Ｐゴシック" charset="-128"/>
              </a:rPr>
              <a:t>出会えずにいる</a:t>
            </a:r>
            <a:endParaRPr kumimoji="1" lang="en-US" altLang="ja-JP" sz="2800" dirty="0">
              <a:solidFill>
                <a:schemeClr val="bg1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29" name="四角形: 角を丸くする 28">
            <a:extLst>
              <a:ext uri="{FF2B5EF4-FFF2-40B4-BE49-F238E27FC236}">
                <a16:creationId xmlns:a16="http://schemas.microsoft.com/office/drawing/2014/main" id="{E88F1390-72B2-4860-A979-EF7E87459F6D}"/>
              </a:ext>
            </a:extLst>
          </p:cNvPr>
          <p:cNvSpPr/>
          <p:nvPr/>
        </p:nvSpPr>
        <p:spPr bwMode="auto">
          <a:xfrm>
            <a:off x="7393781" y="3039777"/>
            <a:ext cx="4387807" cy="3639987"/>
          </a:xfrm>
          <a:prstGeom prst="roundRect">
            <a:avLst>
              <a:gd name="adj" fmla="val 7052"/>
            </a:avLst>
          </a:prstGeom>
          <a:solidFill>
            <a:schemeClr val="tx1"/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wrap="none" lIns="91440" tIns="45720" rIns="91440" bIns="45720" numCol="1" rtlCol="0" anchor="b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kumimoji="1" lang="ja-JP" altLang="en-US" sz="2800" dirty="0">
                <a:solidFill>
                  <a:schemeClr val="bg1"/>
                </a:solidFill>
                <a:latin typeface="Verdana" pitchFamily="34" charset="0"/>
                <a:ea typeface="ＭＳ Ｐゴシック" charset="-128"/>
              </a:rPr>
              <a:t>「街の居場所」では</a:t>
            </a:r>
            <a:endParaRPr kumimoji="1" lang="en-US" altLang="ja-JP" sz="2800" dirty="0">
              <a:solidFill>
                <a:schemeClr val="bg1"/>
              </a:solidFill>
              <a:latin typeface="Verdana" pitchFamily="34" charset="0"/>
              <a:ea typeface="ＭＳ Ｐゴシック" charset="-128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altLang="ja-JP" sz="2800" dirty="0">
                <a:solidFill>
                  <a:schemeClr val="bg1"/>
                </a:solidFill>
                <a:latin typeface="Verdana" pitchFamily="34" charset="0"/>
                <a:ea typeface="ＭＳ Ｐゴシック" charset="-128"/>
              </a:rPr>
              <a:t>10</a:t>
            </a:r>
            <a:r>
              <a:rPr lang="ja-JP" altLang="en-US" sz="2800" dirty="0">
                <a:solidFill>
                  <a:schemeClr val="bg1"/>
                </a:solidFill>
                <a:latin typeface="Verdana" pitchFamily="34" charset="0"/>
                <a:ea typeface="ＭＳ Ｐゴシック" charset="-128"/>
              </a:rPr>
              <a:t>日間で</a:t>
            </a:r>
            <a:r>
              <a:rPr kumimoji="1" lang="en-US" altLang="ja-JP" sz="2800" dirty="0">
                <a:solidFill>
                  <a:schemeClr val="bg1"/>
                </a:solidFill>
                <a:latin typeface="Verdana" pitchFamily="34" charset="0"/>
                <a:ea typeface="ＭＳ Ｐゴシック" charset="-128"/>
              </a:rPr>
              <a:t>100</a:t>
            </a:r>
            <a:r>
              <a:rPr kumimoji="1" lang="ja-JP" altLang="en-US" sz="2800" dirty="0">
                <a:solidFill>
                  <a:schemeClr val="bg1"/>
                </a:solidFill>
                <a:latin typeface="Verdana" pitchFamily="34" charset="0"/>
                <a:ea typeface="ＭＳ Ｐゴシック" charset="-128"/>
              </a:rPr>
              <a:t>人の子と</a:t>
            </a:r>
            <a:endParaRPr kumimoji="1" lang="en-US" altLang="ja-JP" sz="2800" dirty="0">
              <a:solidFill>
                <a:schemeClr val="bg1"/>
              </a:solidFill>
              <a:latin typeface="Verdana" pitchFamily="34" charset="0"/>
              <a:ea typeface="ＭＳ Ｐゴシック" charset="-128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2800" dirty="0">
                <a:solidFill>
                  <a:schemeClr val="bg1"/>
                </a:solidFill>
                <a:latin typeface="Verdana" pitchFamily="34" charset="0"/>
                <a:ea typeface="ＭＳ Ｐゴシック" charset="-128"/>
              </a:rPr>
              <a:t>仲良くなれる</a:t>
            </a:r>
            <a:endParaRPr lang="en-US" altLang="ja-JP" sz="2800" dirty="0">
              <a:solidFill>
                <a:schemeClr val="bg1"/>
              </a:solidFill>
              <a:latin typeface="Verdana" pitchFamily="34" charset="0"/>
              <a:ea typeface="ＭＳ Ｐゴシック" charset="-128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kumimoji="1" lang="en-US" altLang="ja-JP" sz="2800" dirty="0">
              <a:solidFill>
                <a:schemeClr val="bg1"/>
              </a:solidFill>
              <a:latin typeface="Verdana" pitchFamily="34" charset="0"/>
              <a:ea typeface="ＭＳ Ｐゴシック" charset="-128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kumimoji="1" lang="ja-JP" altLang="en-US" sz="2800" dirty="0">
                <a:solidFill>
                  <a:schemeClr val="bg1"/>
                </a:solidFill>
                <a:latin typeface="Verdana" pitchFamily="34" charset="0"/>
                <a:ea typeface="ＭＳ Ｐゴシック" charset="-128"/>
              </a:rPr>
              <a:t>でも・・・</a:t>
            </a:r>
            <a:endParaRPr kumimoji="1" lang="en-US" altLang="ja-JP" sz="2800" dirty="0">
              <a:solidFill>
                <a:schemeClr val="bg1"/>
              </a:solidFill>
              <a:latin typeface="Verdana" pitchFamily="34" charset="0"/>
              <a:ea typeface="ＭＳ Ｐゴシック" charset="-128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kumimoji="1" lang="ja-JP" altLang="en-US" sz="2800" dirty="0">
                <a:solidFill>
                  <a:schemeClr val="bg1"/>
                </a:solidFill>
                <a:latin typeface="Verdana" pitchFamily="34" charset="0"/>
                <a:ea typeface="ＭＳ Ｐゴシック" charset="-128"/>
              </a:rPr>
              <a:t>そのうち</a:t>
            </a:r>
            <a:r>
              <a:rPr kumimoji="1" lang="en-US" altLang="ja-JP" sz="2800" dirty="0">
                <a:solidFill>
                  <a:schemeClr val="bg1"/>
                </a:solidFill>
                <a:latin typeface="Verdana" pitchFamily="34" charset="0"/>
                <a:ea typeface="ＭＳ Ｐゴシック" charset="-128"/>
              </a:rPr>
              <a:t>10</a:t>
            </a:r>
            <a:r>
              <a:rPr kumimoji="1" lang="ja-JP" altLang="en-US" sz="2800" dirty="0">
                <a:solidFill>
                  <a:schemeClr val="bg1"/>
                </a:solidFill>
                <a:latin typeface="Verdana" pitchFamily="34" charset="0"/>
                <a:ea typeface="ＭＳ Ｐゴシック" charset="-128"/>
              </a:rPr>
              <a:t>人くらいの</a:t>
            </a:r>
            <a:endParaRPr kumimoji="1" lang="en-US" altLang="ja-JP" sz="2800" dirty="0">
              <a:solidFill>
                <a:schemeClr val="bg1"/>
              </a:solidFill>
              <a:latin typeface="Verdana" pitchFamily="34" charset="0"/>
              <a:ea typeface="ＭＳ Ｐゴシック" charset="-128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2800" dirty="0">
                <a:solidFill>
                  <a:schemeClr val="bg1"/>
                </a:solidFill>
                <a:latin typeface="Verdana" pitchFamily="34" charset="0"/>
                <a:ea typeface="ＭＳ Ｐゴシック" charset="-128"/>
              </a:rPr>
              <a:t>「</a:t>
            </a:r>
            <a:r>
              <a:rPr lang="en-US" altLang="ja-JP" sz="2800" dirty="0">
                <a:solidFill>
                  <a:schemeClr val="bg1"/>
                </a:solidFill>
                <a:latin typeface="Verdana" pitchFamily="34" charset="0"/>
                <a:ea typeface="ＭＳ Ｐゴシック" charset="-128"/>
              </a:rPr>
              <a:t>SOS</a:t>
            </a:r>
            <a:r>
              <a:rPr lang="ja-JP" altLang="en-US" sz="2800" dirty="0">
                <a:solidFill>
                  <a:schemeClr val="bg1"/>
                </a:solidFill>
                <a:latin typeface="Verdana" pitchFamily="34" charset="0"/>
                <a:ea typeface="ＭＳ Ｐゴシック" charset="-128"/>
              </a:rPr>
              <a:t>のサイン」を</a:t>
            </a:r>
            <a:endParaRPr lang="en-US" altLang="ja-JP" sz="2800" dirty="0">
              <a:solidFill>
                <a:schemeClr val="bg1"/>
              </a:solidFill>
              <a:latin typeface="Verdana" pitchFamily="34" charset="0"/>
              <a:ea typeface="ＭＳ Ｐゴシック" charset="-128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kumimoji="1" lang="ja-JP" altLang="en-US" sz="2800" dirty="0">
                <a:solidFill>
                  <a:schemeClr val="bg1"/>
                </a:solidFill>
                <a:latin typeface="Verdana" pitchFamily="34" charset="0"/>
                <a:ea typeface="ＭＳ Ｐゴシック" charset="-128"/>
              </a:rPr>
              <a:t>見過ごしている</a:t>
            </a:r>
            <a:endParaRPr kumimoji="1" lang="en-US" altLang="ja-JP" sz="2800" dirty="0">
              <a:solidFill>
                <a:schemeClr val="bg1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31" name="四角形: 角を丸くする 30">
            <a:extLst>
              <a:ext uri="{FF2B5EF4-FFF2-40B4-BE49-F238E27FC236}">
                <a16:creationId xmlns:a16="http://schemas.microsoft.com/office/drawing/2014/main" id="{E4AF5C98-FC55-4534-8639-4536AC9866AA}"/>
              </a:ext>
            </a:extLst>
          </p:cNvPr>
          <p:cNvSpPr/>
          <p:nvPr/>
        </p:nvSpPr>
        <p:spPr bwMode="auto">
          <a:xfrm>
            <a:off x="5320145" y="908720"/>
            <a:ext cx="2183477" cy="5771044"/>
          </a:xfrm>
          <a:prstGeom prst="roundRect">
            <a:avLst>
              <a:gd name="adj" fmla="val 50000"/>
            </a:avLst>
          </a:prstGeom>
          <a:solidFill>
            <a:srgbClr val="FFFF00"/>
          </a:solidFill>
          <a:ln>
            <a:headEnd type="none" w="med" len="med"/>
            <a:tailEnd type="none" w="med" len="med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kumimoji="1" lang="ja-JP" altLang="en-US" sz="3200" dirty="0">
                <a:solidFill>
                  <a:schemeClr val="tx1"/>
                </a:solidFill>
                <a:latin typeface="Verdana" pitchFamily="34" charset="0"/>
                <a:ea typeface="ＭＳ Ｐゴシック" charset="-128"/>
              </a:rPr>
              <a:t>この２つを繋ぐことが</a:t>
            </a:r>
            <a:endParaRPr kumimoji="1" lang="en-US" altLang="ja-JP" sz="3200" dirty="0">
              <a:solidFill>
                <a:schemeClr val="tx1"/>
              </a:solidFill>
              <a:latin typeface="Verdana" pitchFamily="34" charset="0"/>
              <a:ea typeface="ＭＳ Ｐゴシック" charset="-128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kumimoji="1" lang="ja-JP" altLang="en-US" sz="3200" dirty="0">
                <a:solidFill>
                  <a:schemeClr val="tx1"/>
                </a:solidFill>
                <a:latin typeface="Verdana" pitchFamily="34" charset="0"/>
                <a:ea typeface="ＭＳ Ｐゴシック" charset="-128"/>
              </a:rPr>
              <a:t>最強のセーフティネット</a:t>
            </a:r>
            <a:endParaRPr kumimoji="1" lang="en-US" altLang="ja-JP" sz="3200" dirty="0">
              <a:solidFill>
                <a:schemeClr val="tx1"/>
              </a:solidFill>
              <a:latin typeface="Verdana" pitchFamily="34" charset="0"/>
              <a:ea typeface="ＭＳ Ｐゴシック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8D61A32-5C87-4CCC-A83E-7C8018A5B9B9}"/>
              </a:ext>
            </a:extLst>
          </p:cNvPr>
          <p:cNvSpPr txBox="1"/>
          <p:nvPr/>
        </p:nvSpPr>
        <p:spPr>
          <a:xfrm>
            <a:off x="90192" y="1113183"/>
            <a:ext cx="615553" cy="4532243"/>
          </a:xfrm>
          <a:prstGeom prst="rect">
            <a:avLst/>
          </a:prstGeom>
          <a:solidFill>
            <a:schemeClr val="tx1"/>
          </a:solidFill>
        </p:spPr>
        <p:txBody>
          <a:bodyPr vert="eaVert" wrap="square" rtlCol="0">
            <a:spAutoFit/>
          </a:bodyPr>
          <a:lstStyle/>
          <a:p>
            <a:pPr algn="ctr"/>
            <a:r>
              <a:rPr kumimoji="1" lang="ja-JP" altLang="en-US" sz="2800" dirty="0">
                <a:solidFill>
                  <a:schemeClr val="bg1"/>
                </a:solidFill>
              </a:rPr>
              <a:t>専門家と日常家を繋ぐ</a:t>
            </a: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B79A77CD-1D9E-C6F7-5BF9-81D93F10C1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010630-42D1-459B-A4A6-50B5BA7AB11B}" type="slidenum">
              <a:rPr lang="en-US" altLang="ja-JP" smtClean="0"/>
              <a:pPr>
                <a:defRPr/>
              </a:pPr>
              <a:t>7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641037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3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ACE966-1496-4B51-4C46-CD93216A85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14313EC4-D1B7-A42D-A264-05583149942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5649" y="39757"/>
            <a:ext cx="4473949" cy="2661868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0A2F6B44-E48C-C757-63F6-E318E82A09F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19502" y="149418"/>
            <a:ext cx="2819545" cy="3395235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83C356DB-444A-E94A-999A-C5A47E57789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5649" y="2935708"/>
            <a:ext cx="4358628" cy="3882535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EFABB993-0206-F4F0-313D-5523C364BD1E}"/>
              </a:ext>
            </a:extLst>
          </p:cNvPr>
          <p:cNvSpPr txBox="1"/>
          <p:nvPr/>
        </p:nvSpPr>
        <p:spPr>
          <a:xfrm>
            <a:off x="5707875" y="3544653"/>
            <a:ext cx="6393933" cy="3270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2800" dirty="0"/>
              <a:t>勉強、分からないところある？</a:t>
            </a:r>
            <a:endParaRPr kumimoji="1" lang="en-US" altLang="ja-JP" sz="2800" dirty="0"/>
          </a:p>
          <a:p>
            <a:pPr>
              <a:lnSpc>
                <a:spcPct val="150000"/>
              </a:lnSpc>
            </a:pPr>
            <a:r>
              <a:rPr kumimoji="1" lang="ja-JP" altLang="en-US" sz="2800" dirty="0"/>
              <a:t>一緒にたこ焼きパーティーしない？</a:t>
            </a:r>
            <a:br>
              <a:rPr kumimoji="1" lang="en-US" altLang="ja-JP" sz="2800" dirty="0"/>
            </a:br>
            <a:r>
              <a:rPr kumimoji="1" lang="ja-JP" altLang="en-US" sz="2800" dirty="0"/>
              <a:t>ボランティアやってみない？</a:t>
            </a:r>
            <a:br>
              <a:rPr kumimoji="1" lang="en-US" altLang="ja-JP" sz="2800" dirty="0"/>
            </a:br>
            <a:r>
              <a:rPr kumimoji="1" lang="ja-JP" altLang="en-US" sz="2800" dirty="0"/>
              <a:t>おうちや学校で困ってることある？</a:t>
            </a:r>
            <a:endParaRPr kumimoji="1" lang="en-US" altLang="ja-JP" sz="2800" dirty="0"/>
          </a:p>
          <a:p>
            <a:pPr>
              <a:lnSpc>
                <a:spcPct val="150000"/>
              </a:lnSpc>
            </a:pPr>
            <a:r>
              <a:rPr kumimoji="1" lang="ja-JP" altLang="en-US" sz="2800" dirty="0"/>
              <a:t>相談員さんのところに一緒にいく？</a:t>
            </a:r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CE35DE9E-7806-3643-218D-B40CD8E40745}"/>
              </a:ext>
            </a:extLst>
          </p:cNvPr>
          <p:cNvSpPr/>
          <p:nvPr/>
        </p:nvSpPr>
        <p:spPr>
          <a:xfrm>
            <a:off x="8656983" y="149418"/>
            <a:ext cx="3269974" cy="339523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400" dirty="0"/>
              <a:t>【</a:t>
            </a:r>
            <a:r>
              <a:rPr kumimoji="1" lang="ja-JP" altLang="en-US" sz="2400" dirty="0"/>
              <a:t>ユースワーカー</a:t>
            </a:r>
            <a:r>
              <a:rPr kumimoji="1" lang="en-US" altLang="ja-JP" sz="2400" dirty="0"/>
              <a:t>】</a:t>
            </a:r>
          </a:p>
          <a:p>
            <a:pPr algn="ctr"/>
            <a:r>
              <a:rPr kumimoji="1" lang="ja-JP" altLang="en-US" dirty="0"/>
              <a:t>若者の「やってみたい」や</a:t>
            </a:r>
            <a:endParaRPr kumimoji="1" lang="en-US" altLang="ja-JP" dirty="0"/>
          </a:p>
          <a:p>
            <a:pPr algn="ctr"/>
            <a:r>
              <a:rPr kumimoji="1" lang="ja-JP" altLang="en-US" dirty="0"/>
              <a:t>居場所で漏らした</a:t>
            </a:r>
            <a:r>
              <a:rPr kumimoji="1" lang="en-US" altLang="ja-JP" dirty="0"/>
              <a:t>SOS</a:t>
            </a:r>
            <a:r>
              <a:rPr kumimoji="1" lang="ja-JP" altLang="en-US" dirty="0"/>
              <a:t>を</a:t>
            </a:r>
            <a:endParaRPr kumimoji="1" lang="en-US" altLang="ja-JP" dirty="0"/>
          </a:p>
          <a:p>
            <a:pPr algn="ctr"/>
            <a:r>
              <a:rPr kumimoji="1" lang="ja-JP" altLang="en-US" dirty="0"/>
              <a:t>キャッチし、つなぐ日常家</a:t>
            </a:r>
            <a:endParaRPr kumimoji="1" lang="en-US" altLang="ja-JP" dirty="0"/>
          </a:p>
          <a:p>
            <a:pPr algn="ctr"/>
            <a:endParaRPr kumimoji="1" lang="en-US" altLang="ja-JP" dirty="0"/>
          </a:p>
          <a:p>
            <a:pPr algn="ctr"/>
            <a:endParaRPr kumimoji="1" lang="en-US" altLang="ja-JP" dirty="0"/>
          </a:p>
          <a:p>
            <a:pPr algn="ctr"/>
            <a:r>
              <a:rPr kumimoji="1" lang="en-US" altLang="ja-JP" dirty="0"/>
              <a:t>【</a:t>
            </a:r>
            <a:r>
              <a:rPr kumimoji="1" lang="ja-JP" altLang="en-US" dirty="0"/>
              <a:t>こどもコーディネーター</a:t>
            </a:r>
            <a:r>
              <a:rPr kumimoji="1" lang="en-US" altLang="ja-JP" dirty="0"/>
              <a:t>】</a:t>
            </a:r>
          </a:p>
          <a:p>
            <a:pPr algn="ctr"/>
            <a:r>
              <a:rPr kumimoji="1" lang="ja-JP" altLang="en-US" dirty="0"/>
              <a:t>居場所から相談機関まで</a:t>
            </a:r>
            <a:endParaRPr kumimoji="1" lang="en-US" altLang="ja-JP" dirty="0"/>
          </a:p>
          <a:p>
            <a:pPr algn="ctr"/>
            <a:r>
              <a:rPr kumimoji="1" lang="ja-JP" altLang="en-US" dirty="0"/>
              <a:t>縦横無尽に動く、伴走者</a:t>
            </a:r>
            <a:endParaRPr kumimoji="1" lang="en-US" altLang="ja-JP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35CEB91-71B0-2432-964E-04CEC8AC9101}"/>
              </a:ext>
            </a:extLst>
          </p:cNvPr>
          <p:cNvSpPr txBox="1"/>
          <p:nvPr/>
        </p:nvSpPr>
        <p:spPr>
          <a:xfrm>
            <a:off x="90192" y="421058"/>
            <a:ext cx="615553" cy="6152461"/>
          </a:xfrm>
          <a:prstGeom prst="rect">
            <a:avLst/>
          </a:prstGeom>
          <a:solidFill>
            <a:schemeClr val="tx1"/>
          </a:solidFill>
        </p:spPr>
        <p:txBody>
          <a:bodyPr vert="eaVert" wrap="square" rtlCol="0">
            <a:spAutoFit/>
          </a:bodyPr>
          <a:lstStyle/>
          <a:p>
            <a:pPr algn="ctr"/>
            <a:r>
              <a:rPr kumimoji="1" lang="ja-JP" altLang="en-US" sz="2800" dirty="0">
                <a:solidFill>
                  <a:schemeClr val="bg1"/>
                </a:solidFill>
              </a:rPr>
              <a:t>相談室ではなく居場所で出会う</a:t>
            </a:r>
          </a:p>
        </p:txBody>
      </p:sp>
      <p:sp>
        <p:nvSpPr>
          <p:cNvPr id="4" name="楕円 3">
            <a:extLst>
              <a:ext uri="{FF2B5EF4-FFF2-40B4-BE49-F238E27FC236}">
                <a16:creationId xmlns:a16="http://schemas.microsoft.com/office/drawing/2014/main" id="{0F411ECA-82ED-8FD4-0682-62F9682E70F7}"/>
              </a:ext>
            </a:extLst>
          </p:cNvPr>
          <p:cNvSpPr/>
          <p:nvPr/>
        </p:nvSpPr>
        <p:spPr>
          <a:xfrm>
            <a:off x="1876054" y="3429000"/>
            <a:ext cx="423598" cy="553921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楕円 5">
            <a:extLst>
              <a:ext uri="{FF2B5EF4-FFF2-40B4-BE49-F238E27FC236}">
                <a16:creationId xmlns:a16="http://schemas.microsoft.com/office/drawing/2014/main" id="{2B961896-4266-95AA-CBFC-D1B62AA7227A}"/>
              </a:ext>
            </a:extLst>
          </p:cNvPr>
          <p:cNvSpPr/>
          <p:nvPr/>
        </p:nvSpPr>
        <p:spPr>
          <a:xfrm>
            <a:off x="1329030" y="3982921"/>
            <a:ext cx="547024" cy="553921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楕円 7">
            <a:extLst>
              <a:ext uri="{FF2B5EF4-FFF2-40B4-BE49-F238E27FC236}">
                <a16:creationId xmlns:a16="http://schemas.microsoft.com/office/drawing/2014/main" id="{C9D3BE88-014C-495B-E861-4812A43E9C54}"/>
              </a:ext>
            </a:extLst>
          </p:cNvPr>
          <p:cNvSpPr/>
          <p:nvPr/>
        </p:nvSpPr>
        <p:spPr>
          <a:xfrm>
            <a:off x="2517587" y="3544653"/>
            <a:ext cx="205663" cy="305987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楕円 11">
            <a:extLst>
              <a:ext uri="{FF2B5EF4-FFF2-40B4-BE49-F238E27FC236}">
                <a16:creationId xmlns:a16="http://schemas.microsoft.com/office/drawing/2014/main" id="{8A8B507F-0846-BA1D-3A21-8F16E96EECCE}"/>
              </a:ext>
            </a:extLst>
          </p:cNvPr>
          <p:cNvSpPr/>
          <p:nvPr/>
        </p:nvSpPr>
        <p:spPr>
          <a:xfrm>
            <a:off x="3250057" y="3429000"/>
            <a:ext cx="205663" cy="305987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楕円 12">
            <a:extLst>
              <a:ext uri="{FF2B5EF4-FFF2-40B4-BE49-F238E27FC236}">
                <a16:creationId xmlns:a16="http://schemas.microsoft.com/office/drawing/2014/main" id="{099142F4-B6E4-A412-1587-AB50C9E64D84}"/>
              </a:ext>
            </a:extLst>
          </p:cNvPr>
          <p:cNvSpPr/>
          <p:nvPr/>
        </p:nvSpPr>
        <p:spPr>
          <a:xfrm>
            <a:off x="3695269" y="3597826"/>
            <a:ext cx="205663" cy="305987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楕円 13">
            <a:extLst>
              <a:ext uri="{FF2B5EF4-FFF2-40B4-BE49-F238E27FC236}">
                <a16:creationId xmlns:a16="http://schemas.microsoft.com/office/drawing/2014/main" id="{B9D35F73-E03A-232C-1FF0-8A1A09641606}"/>
              </a:ext>
            </a:extLst>
          </p:cNvPr>
          <p:cNvSpPr/>
          <p:nvPr/>
        </p:nvSpPr>
        <p:spPr>
          <a:xfrm>
            <a:off x="4265427" y="3676934"/>
            <a:ext cx="205663" cy="305987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楕円 14">
            <a:extLst>
              <a:ext uri="{FF2B5EF4-FFF2-40B4-BE49-F238E27FC236}">
                <a16:creationId xmlns:a16="http://schemas.microsoft.com/office/drawing/2014/main" id="{805A3B4B-2E3F-EB75-778B-93C651CFBEE3}"/>
              </a:ext>
            </a:extLst>
          </p:cNvPr>
          <p:cNvSpPr/>
          <p:nvPr/>
        </p:nvSpPr>
        <p:spPr>
          <a:xfrm>
            <a:off x="3002131" y="2935708"/>
            <a:ext cx="205663" cy="305987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楕円 15">
            <a:extLst>
              <a:ext uri="{FF2B5EF4-FFF2-40B4-BE49-F238E27FC236}">
                <a16:creationId xmlns:a16="http://schemas.microsoft.com/office/drawing/2014/main" id="{99F80EFC-1033-8F75-FF07-B51C180CB019}"/>
              </a:ext>
            </a:extLst>
          </p:cNvPr>
          <p:cNvSpPr/>
          <p:nvPr/>
        </p:nvSpPr>
        <p:spPr>
          <a:xfrm>
            <a:off x="3879695" y="3123013"/>
            <a:ext cx="205663" cy="305987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楕円 16">
            <a:extLst>
              <a:ext uri="{FF2B5EF4-FFF2-40B4-BE49-F238E27FC236}">
                <a16:creationId xmlns:a16="http://schemas.microsoft.com/office/drawing/2014/main" id="{C802D207-56B3-E1B8-27AF-94971BEEFB90}"/>
              </a:ext>
            </a:extLst>
          </p:cNvPr>
          <p:cNvSpPr/>
          <p:nvPr/>
        </p:nvSpPr>
        <p:spPr>
          <a:xfrm>
            <a:off x="2022117" y="421058"/>
            <a:ext cx="277535" cy="345239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楕円 17">
            <a:extLst>
              <a:ext uri="{FF2B5EF4-FFF2-40B4-BE49-F238E27FC236}">
                <a16:creationId xmlns:a16="http://schemas.microsoft.com/office/drawing/2014/main" id="{960B4BB8-C873-2538-F725-D5D63C8EEDB4}"/>
              </a:ext>
            </a:extLst>
          </p:cNvPr>
          <p:cNvSpPr/>
          <p:nvPr/>
        </p:nvSpPr>
        <p:spPr>
          <a:xfrm>
            <a:off x="1598519" y="974979"/>
            <a:ext cx="277535" cy="345239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楕円 18">
            <a:extLst>
              <a:ext uri="{FF2B5EF4-FFF2-40B4-BE49-F238E27FC236}">
                <a16:creationId xmlns:a16="http://schemas.microsoft.com/office/drawing/2014/main" id="{601C11B0-F5DF-2695-EF36-42856105B736}"/>
              </a:ext>
            </a:extLst>
          </p:cNvPr>
          <p:cNvSpPr/>
          <p:nvPr/>
        </p:nvSpPr>
        <p:spPr>
          <a:xfrm>
            <a:off x="1190262" y="1701520"/>
            <a:ext cx="408257" cy="318134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楕円 19">
            <a:extLst>
              <a:ext uri="{FF2B5EF4-FFF2-40B4-BE49-F238E27FC236}">
                <a16:creationId xmlns:a16="http://schemas.microsoft.com/office/drawing/2014/main" id="{CC0968CF-DA6C-1B98-FAF3-123969027FD2}"/>
              </a:ext>
            </a:extLst>
          </p:cNvPr>
          <p:cNvSpPr/>
          <p:nvPr/>
        </p:nvSpPr>
        <p:spPr>
          <a:xfrm>
            <a:off x="3059792" y="974979"/>
            <a:ext cx="277535" cy="29054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楕円 20">
            <a:extLst>
              <a:ext uri="{FF2B5EF4-FFF2-40B4-BE49-F238E27FC236}">
                <a16:creationId xmlns:a16="http://schemas.microsoft.com/office/drawing/2014/main" id="{AA811CDC-A06A-DBBF-4D9C-524481556B94}"/>
              </a:ext>
            </a:extLst>
          </p:cNvPr>
          <p:cNvSpPr/>
          <p:nvPr/>
        </p:nvSpPr>
        <p:spPr>
          <a:xfrm>
            <a:off x="3740927" y="857052"/>
            <a:ext cx="277535" cy="29054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楕円 21">
            <a:extLst>
              <a:ext uri="{FF2B5EF4-FFF2-40B4-BE49-F238E27FC236}">
                <a16:creationId xmlns:a16="http://schemas.microsoft.com/office/drawing/2014/main" id="{88474340-2CA7-72E4-AD0D-2BD5B89CF1DB}"/>
              </a:ext>
            </a:extLst>
          </p:cNvPr>
          <p:cNvSpPr/>
          <p:nvPr/>
        </p:nvSpPr>
        <p:spPr>
          <a:xfrm>
            <a:off x="6996588" y="974979"/>
            <a:ext cx="277535" cy="290546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角丸四角形 16">
            <a:extLst>
              <a:ext uri="{FF2B5EF4-FFF2-40B4-BE49-F238E27FC236}">
                <a16:creationId xmlns:a16="http://schemas.microsoft.com/office/drawing/2014/main" id="{9F4E158A-D59D-410F-663E-3D8DA132AC7A}"/>
              </a:ext>
            </a:extLst>
          </p:cNvPr>
          <p:cNvSpPr/>
          <p:nvPr/>
        </p:nvSpPr>
        <p:spPr bwMode="auto">
          <a:xfrm>
            <a:off x="762656" y="39757"/>
            <a:ext cx="11275854" cy="6858000"/>
          </a:xfrm>
          <a:prstGeom prst="roundRect">
            <a:avLst>
              <a:gd name="adj" fmla="val 9213"/>
            </a:avLst>
          </a:prstGeom>
          <a:solidFill>
            <a:schemeClr val="tx1"/>
          </a:solidFill>
          <a:ln w="9525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3600" dirty="0">
                <a:solidFill>
                  <a:schemeClr val="bg1"/>
                </a:solidFill>
                <a:ea typeface="ＭＳ Ｐゴシック" charset="-128"/>
              </a:rPr>
              <a:t>若者の育ちを邪魔する３つの</a:t>
            </a:r>
            <a:r>
              <a:rPr lang="en-US" altLang="ja-JP" sz="3600" dirty="0">
                <a:solidFill>
                  <a:schemeClr val="bg1"/>
                </a:solidFill>
                <a:ea typeface="ＭＳ Ｐゴシック" charset="-128"/>
              </a:rPr>
              <a:t>H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3600" dirty="0">
                <a:solidFill>
                  <a:schemeClr val="bg1"/>
                </a:solidFill>
                <a:ea typeface="ＭＳ Ｐゴシック" charset="-128"/>
              </a:rPr>
              <a:t>（ひま・はらぺこ・ひとりぼっち）</a:t>
            </a:r>
            <a:endParaRPr lang="en-US" altLang="ja-JP" sz="3600" dirty="0">
              <a:solidFill>
                <a:schemeClr val="bg1"/>
              </a:solidFill>
              <a:ea typeface="ＭＳ Ｐゴシック" charset="-128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kumimoji="1" lang="en-US" altLang="ja-JP" sz="3600" dirty="0">
              <a:solidFill>
                <a:schemeClr val="bg1"/>
              </a:solidFill>
              <a:ea typeface="ＭＳ Ｐゴシック" charset="-128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3600" dirty="0">
                <a:solidFill>
                  <a:schemeClr val="bg1"/>
                </a:solidFill>
                <a:ea typeface="ＭＳ Ｐゴシック" charset="-128"/>
              </a:rPr>
              <a:t>行けば何かやってるかも</a:t>
            </a:r>
            <a:endParaRPr lang="en-US" altLang="ja-JP" sz="3600" dirty="0">
              <a:solidFill>
                <a:schemeClr val="bg1"/>
              </a:solidFill>
              <a:ea typeface="ＭＳ Ｐゴシック" charset="-128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kumimoji="1" lang="ja-JP" altLang="en-US" sz="3600" dirty="0">
                <a:solidFill>
                  <a:schemeClr val="bg1"/>
                </a:solidFill>
                <a:ea typeface="ＭＳ Ｐゴシック" charset="-128"/>
              </a:rPr>
              <a:t>行けば何か食えるかも</a:t>
            </a:r>
            <a:endParaRPr kumimoji="1" lang="en-US" altLang="ja-JP" sz="3600" dirty="0">
              <a:solidFill>
                <a:schemeClr val="bg1"/>
              </a:solidFill>
              <a:ea typeface="ＭＳ Ｐゴシック" charset="-128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3600" dirty="0">
                <a:solidFill>
                  <a:schemeClr val="bg1"/>
                </a:solidFill>
                <a:ea typeface="ＭＳ Ｐゴシック" charset="-128"/>
              </a:rPr>
              <a:t>行けば誰かいるかも</a:t>
            </a:r>
            <a:endParaRPr lang="en-US" altLang="ja-JP" sz="3600" dirty="0">
              <a:solidFill>
                <a:schemeClr val="bg1"/>
              </a:solidFill>
              <a:ea typeface="ＭＳ Ｐゴシック" charset="-128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lang="en-US" altLang="ja-JP" sz="3600" dirty="0">
              <a:solidFill>
                <a:schemeClr val="bg1"/>
              </a:solidFill>
              <a:ea typeface="ＭＳ Ｐゴシック" charset="-128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kumimoji="1" lang="ja-JP" altLang="en-US" sz="3600" dirty="0">
                <a:solidFill>
                  <a:schemeClr val="bg1"/>
                </a:solidFill>
                <a:ea typeface="ＭＳ Ｐゴシック" charset="-128"/>
              </a:rPr>
              <a:t>↓</a:t>
            </a:r>
            <a:endParaRPr kumimoji="1" lang="en-US" altLang="ja-JP" sz="3600" dirty="0">
              <a:solidFill>
                <a:schemeClr val="bg1"/>
              </a:solidFill>
              <a:ea typeface="ＭＳ Ｐゴシック" charset="-128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endParaRPr kumimoji="1" lang="en-US" altLang="ja-JP" sz="3600" dirty="0">
              <a:solidFill>
                <a:schemeClr val="bg1"/>
              </a:solidFill>
              <a:ea typeface="ＭＳ Ｐゴシック" charset="-128"/>
            </a:endParaRP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ja-JP" altLang="en-US" sz="4400" dirty="0">
                <a:solidFill>
                  <a:schemeClr val="bg1"/>
                </a:solidFill>
                <a:ea typeface="ＭＳ Ｐゴシック" charset="-128"/>
              </a:rPr>
              <a:t>約束ではなく期待で繋がる</a:t>
            </a:r>
            <a:endParaRPr lang="en-US" altLang="ja-JP" sz="4400" dirty="0">
              <a:solidFill>
                <a:schemeClr val="bg1"/>
              </a:solidFill>
              <a:ea typeface="ＭＳ Ｐゴシック" charset="-128"/>
            </a:endParaRPr>
          </a:p>
        </p:txBody>
      </p:sp>
      <p:sp>
        <p:nvSpPr>
          <p:cNvPr id="23" name="スライド番号プレースホルダー 22">
            <a:extLst>
              <a:ext uri="{FF2B5EF4-FFF2-40B4-BE49-F238E27FC236}">
                <a16:creationId xmlns:a16="http://schemas.microsoft.com/office/drawing/2014/main" id="{47491E85-C8E9-DC82-83B6-979D5C628B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7197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図 26">
            <a:extLst>
              <a:ext uri="{FF2B5EF4-FFF2-40B4-BE49-F238E27FC236}">
                <a16:creationId xmlns:a16="http://schemas.microsoft.com/office/drawing/2014/main" id="{4915E2CF-A36D-9D37-8325-84D4401512D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175" b="8490"/>
          <a:stretch>
            <a:fillRect/>
          </a:stretch>
        </p:blipFill>
        <p:spPr>
          <a:xfrm>
            <a:off x="6096000" y="115547"/>
            <a:ext cx="2751047" cy="3059098"/>
          </a:xfrm>
          <a:prstGeom prst="rect">
            <a:avLst/>
          </a:prstGeom>
        </p:spPr>
      </p:pic>
      <p:pic>
        <p:nvPicPr>
          <p:cNvPr id="12" name="図 11" descr="冷蔵庫を開ける男性&#10;&#10;低い精度で自動的に生成された説明">
            <a:extLst>
              <a:ext uri="{FF2B5EF4-FFF2-40B4-BE49-F238E27FC236}">
                <a16:creationId xmlns:a16="http://schemas.microsoft.com/office/drawing/2014/main" id="{3588416E-C18F-4572-A400-C4D4318DB20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8835654" y="3522773"/>
            <a:ext cx="3383469" cy="3020272"/>
          </a:xfrm>
          <a:prstGeom prst="rect">
            <a:avLst/>
          </a:prstGeom>
        </p:spPr>
      </p:pic>
      <p:pic>
        <p:nvPicPr>
          <p:cNvPr id="13" name="図 12" descr="屋内, 項目, バッグ, テーブル が含まれている画像&#10;&#10;自動的に生成された説明">
            <a:extLst>
              <a:ext uri="{FF2B5EF4-FFF2-40B4-BE49-F238E27FC236}">
                <a16:creationId xmlns:a16="http://schemas.microsoft.com/office/drawing/2014/main" id="{2BFCCEF7-C369-4CDE-9282-D0486E8736A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5853770" y="3693671"/>
            <a:ext cx="3367745" cy="2694196"/>
          </a:xfrm>
          <a:prstGeom prst="rect">
            <a:avLst/>
          </a:prstGeom>
        </p:spPr>
      </p:pic>
      <p:sp>
        <p:nvSpPr>
          <p:cNvPr id="9" name="楕円 8">
            <a:extLst>
              <a:ext uri="{FF2B5EF4-FFF2-40B4-BE49-F238E27FC236}">
                <a16:creationId xmlns:a16="http://schemas.microsoft.com/office/drawing/2014/main" id="{34D5D7A1-C0C1-4DA5-8BC6-D5CF443B8FE8}"/>
              </a:ext>
            </a:extLst>
          </p:cNvPr>
          <p:cNvSpPr/>
          <p:nvPr/>
        </p:nvSpPr>
        <p:spPr>
          <a:xfrm>
            <a:off x="3721528" y="579300"/>
            <a:ext cx="584030" cy="526751"/>
          </a:xfrm>
          <a:prstGeom prst="ellipse">
            <a:avLst/>
          </a:prstGeom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1" name="楕円 10">
            <a:extLst>
              <a:ext uri="{FF2B5EF4-FFF2-40B4-BE49-F238E27FC236}">
                <a16:creationId xmlns:a16="http://schemas.microsoft.com/office/drawing/2014/main" id="{E664DF1E-E811-444B-A84E-986F8CBF86E5}"/>
              </a:ext>
            </a:extLst>
          </p:cNvPr>
          <p:cNvSpPr/>
          <p:nvPr/>
        </p:nvSpPr>
        <p:spPr>
          <a:xfrm>
            <a:off x="1285173" y="296756"/>
            <a:ext cx="584030" cy="526751"/>
          </a:xfrm>
          <a:prstGeom prst="ellipse">
            <a:avLst/>
          </a:prstGeom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" name="楕円 14">
            <a:extLst>
              <a:ext uri="{FF2B5EF4-FFF2-40B4-BE49-F238E27FC236}">
                <a16:creationId xmlns:a16="http://schemas.microsoft.com/office/drawing/2014/main" id="{6886B10D-6266-429B-A71C-B3B913D207FC}"/>
              </a:ext>
            </a:extLst>
          </p:cNvPr>
          <p:cNvSpPr/>
          <p:nvPr/>
        </p:nvSpPr>
        <p:spPr>
          <a:xfrm>
            <a:off x="3377860" y="1475043"/>
            <a:ext cx="584030" cy="526751"/>
          </a:xfrm>
          <a:prstGeom prst="ellipse">
            <a:avLst/>
          </a:prstGeom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" name="楕円 15">
            <a:extLst>
              <a:ext uri="{FF2B5EF4-FFF2-40B4-BE49-F238E27FC236}">
                <a16:creationId xmlns:a16="http://schemas.microsoft.com/office/drawing/2014/main" id="{E1228602-9E41-42AB-ADE3-53636F97410F}"/>
              </a:ext>
            </a:extLst>
          </p:cNvPr>
          <p:cNvSpPr/>
          <p:nvPr/>
        </p:nvSpPr>
        <p:spPr>
          <a:xfrm>
            <a:off x="8206500" y="4194513"/>
            <a:ext cx="584030" cy="526751"/>
          </a:xfrm>
          <a:prstGeom prst="ellipse">
            <a:avLst/>
          </a:prstGeom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539764F8-68F6-467E-A498-E5EC2B50BF4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1770" y="89571"/>
            <a:ext cx="5010085" cy="6678858"/>
          </a:xfrm>
          <a:prstGeom prst="rect">
            <a:avLst/>
          </a:prstGeom>
        </p:spPr>
      </p:pic>
      <p:sp>
        <p:nvSpPr>
          <p:cNvPr id="20" name="楕円 19">
            <a:extLst>
              <a:ext uri="{FF2B5EF4-FFF2-40B4-BE49-F238E27FC236}">
                <a16:creationId xmlns:a16="http://schemas.microsoft.com/office/drawing/2014/main" id="{AC0C59CD-E0BA-4458-8681-742545D6F0BD}"/>
              </a:ext>
            </a:extLst>
          </p:cNvPr>
          <p:cNvSpPr/>
          <p:nvPr/>
        </p:nvSpPr>
        <p:spPr>
          <a:xfrm>
            <a:off x="6541818" y="267005"/>
            <a:ext cx="612462" cy="708355"/>
          </a:xfrm>
          <a:prstGeom prst="ellipse">
            <a:avLst/>
          </a:prstGeom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48D3EBC1-5C74-4D9B-B934-2F2FE02C6B4A}"/>
              </a:ext>
            </a:extLst>
          </p:cNvPr>
          <p:cNvSpPr txBox="1"/>
          <p:nvPr/>
        </p:nvSpPr>
        <p:spPr>
          <a:xfrm>
            <a:off x="90192" y="296756"/>
            <a:ext cx="615553" cy="6298008"/>
          </a:xfrm>
          <a:prstGeom prst="rect">
            <a:avLst/>
          </a:prstGeom>
          <a:solidFill>
            <a:schemeClr val="tx1"/>
          </a:solidFill>
        </p:spPr>
        <p:txBody>
          <a:bodyPr vert="eaVert" wrap="square" rtlCol="0">
            <a:spAutoFit/>
          </a:bodyPr>
          <a:lstStyle/>
          <a:p>
            <a:pPr algn="ctr"/>
            <a:r>
              <a:rPr kumimoji="1" lang="ja-JP" altLang="en-US" sz="2800" dirty="0">
                <a:solidFill>
                  <a:schemeClr val="bg1"/>
                </a:solidFill>
              </a:rPr>
              <a:t>「いとこんち」事例紹介</a:t>
            </a: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D713301-2B1B-419E-AE2F-1AD36122CBAC}"/>
              </a:ext>
            </a:extLst>
          </p:cNvPr>
          <p:cNvSpPr/>
          <p:nvPr/>
        </p:nvSpPr>
        <p:spPr>
          <a:xfrm>
            <a:off x="6312131" y="4843549"/>
            <a:ext cx="1047404" cy="51077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保育士</a:t>
            </a: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BAD1E4C9-7702-40E7-8A87-7FC223601CF5}"/>
              </a:ext>
            </a:extLst>
          </p:cNvPr>
          <p:cNvSpPr/>
          <p:nvPr/>
        </p:nvSpPr>
        <p:spPr>
          <a:xfrm>
            <a:off x="9258890" y="3810000"/>
            <a:ext cx="1841371" cy="45555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精神保健福祉士</a:t>
            </a:r>
            <a:endParaRPr kumimoji="1" lang="en-US" altLang="ja-JP" dirty="0">
              <a:solidFill>
                <a:schemeClr val="tx1"/>
              </a:solidFill>
            </a:endParaRP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EE1166AB-E1B7-4FFA-BE59-BD57FA5BE0CD}"/>
              </a:ext>
            </a:extLst>
          </p:cNvPr>
          <p:cNvSpPr/>
          <p:nvPr/>
        </p:nvSpPr>
        <p:spPr>
          <a:xfrm>
            <a:off x="1654774" y="1163905"/>
            <a:ext cx="3657071" cy="410095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こども家庭ソーシャルワーカー</a:t>
            </a: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6A9F4B3E-A03C-4823-94DB-CF5387967D09}"/>
              </a:ext>
            </a:extLst>
          </p:cNvPr>
          <p:cNvSpPr/>
          <p:nvPr/>
        </p:nvSpPr>
        <p:spPr>
          <a:xfrm>
            <a:off x="7075316" y="146392"/>
            <a:ext cx="1704246" cy="43290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公認心理師</a:t>
            </a: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2993CDFA-262B-9C41-852F-9DABE5F1DB71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87150" y="182456"/>
            <a:ext cx="2819545" cy="2986753"/>
          </a:xfrm>
          <a:prstGeom prst="rect">
            <a:avLst/>
          </a:prstGeom>
        </p:spPr>
      </p:pic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1FD0C056-6F43-4FD2-89D0-85ADF14391F4}"/>
              </a:ext>
            </a:extLst>
          </p:cNvPr>
          <p:cNvSpPr/>
          <p:nvPr/>
        </p:nvSpPr>
        <p:spPr>
          <a:xfrm>
            <a:off x="10179575" y="182456"/>
            <a:ext cx="976358" cy="51519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実母</a:t>
            </a:r>
          </a:p>
        </p:txBody>
      </p:sp>
      <p:sp>
        <p:nvSpPr>
          <p:cNvPr id="7" name="楕円 6">
            <a:extLst>
              <a:ext uri="{FF2B5EF4-FFF2-40B4-BE49-F238E27FC236}">
                <a16:creationId xmlns:a16="http://schemas.microsoft.com/office/drawing/2014/main" id="{1301F028-3BB5-AD34-8AD0-72A7EBB8D19F}"/>
              </a:ext>
            </a:extLst>
          </p:cNvPr>
          <p:cNvSpPr/>
          <p:nvPr/>
        </p:nvSpPr>
        <p:spPr>
          <a:xfrm>
            <a:off x="9478709" y="1149081"/>
            <a:ext cx="584030" cy="526751"/>
          </a:xfrm>
          <a:prstGeom prst="ellipse">
            <a:avLst/>
          </a:prstGeom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8" name="楕円 7">
            <a:extLst>
              <a:ext uri="{FF2B5EF4-FFF2-40B4-BE49-F238E27FC236}">
                <a16:creationId xmlns:a16="http://schemas.microsoft.com/office/drawing/2014/main" id="{68464234-A2CE-142F-A674-BF74C14E6D2E}"/>
              </a:ext>
            </a:extLst>
          </p:cNvPr>
          <p:cNvSpPr/>
          <p:nvPr/>
        </p:nvSpPr>
        <p:spPr>
          <a:xfrm>
            <a:off x="10058672" y="743078"/>
            <a:ext cx="584030" cy="526751"/>
          </a:xfrm>
          <a:prstGeom prst="ellipse">
            <a:avLst/>
          </a:prstGeom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0" name="楕円 9">
            <a:extLst>
              <a:ext uri="{FF2B5EF4-FFF2-40B4-BE49-F238E27FC236}">
                <a16:creationId xmlns:a16="http://schemas.microsoft.com/office/drawing/2014/main" id="{5B9D6CCA-F93C-63DB-1781-EF8581FD606B}"/>
              </a:ext>
            </a:extLst>
          </p:cNvPr>
          <p:cNvSpPr/>
          <p:nvPr/>
        </p:nvSpPr>
        <p:spPr>
          <a:xfrm>
            <a:off x="10948215" y="900529"/>
            <a:ext cx="680568" cy="526751"/>
          </a:xfrm>
          <a:prstGeom prst="ellipse">
            <a:avLst/>
          </a:prstGeom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670C3325-7CB8-2D3E-7369-B780AC91BE25}"/>
              </a:ext>
            </a:extLst>
          </p:cNvPr>
          <p:cNvSpPr/>
          <p:nvPr/>
        </p:nvSpPr>
        <p:spPr>
          <a:xfrm>
            <a:off x="9984534" y="2591568"/>
            <a:ext cx="1085707" cy="51519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>
                <a:solidFill>
                  <a:schemeClr val="tx1"/>
                </a:solidFill>
              </a:rPr>
              <a:t>いとこ</a:t>
            </a:r>
          </a:p>
        </p:txBody>
      </p:sp>
      <p:sp>
        <p:nvSpPr>
          <p:cNvPr id="2" name="スライド番号プレースホルダー 1">
            <a:extLst>
              <a:ext uri="{FF2B5EF4-FFF2-40B4-BE49-F238E27FC236}">
                <a16:creationId xmlns:a16="http://schemas.microsoft.com/office/drawing/2014/main" id="{3A7CC59F-F157-E7D2-999D-F77B88BD95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4944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2" grpId="0" animBg="1"/>
      <p:bldP spid="23" grpId="0" animBg="1"/>
      <p:bldP spid="26" grpId="0" animBg="1"/>
      <p:bldP spid="18" grpId="0" animBg="1"/>
      <p:bldP spid="19" grpId="0" animBg="1"/>
    </p:bldLst>
  </p:timing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14783</TotalTime>
  <Words>780</Words>
  <Application>Microsoft Office PowerPoint</Application>
  <PresentationFormat>ワイド画面</PresentationFormat>
  <Paragraphs>203</Paragraphs>
  <Slides>9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9</vt:i4>
      </vt:variant>
    </vt:vector>
  </HeadingPairs>
  <TitlesOfParts>
    <vt:vector size="16" baseType="lpstr">
      <vt:lpstr>ＭＳ Ｐゴシック</vt:lpstr>
      <vt:lpstr>ＭＳ Ｐ明朝</vt:lpstr>
      <vt:lpstr>ＭＳ ゴシック</vt:lpstr>
      <vt:lpstr>游ゴシック</vt:lpstr>
      <vt:lpstr>Franklin Gothic Book</vt:lpstr>
      <vt:lpstr>Verdana</vt:lpstr>
      <vt:lpstr>Crop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札幌の近況報告</dc:title>
  <dc:creator>松</dc:creator>
  <cp:lastModifiedBy>事務局</cp:lastModifiedBy>
  <cp:revision>347</cp:revision>
  <cp:lastPrinted>2023-09-19T07:44:38Z</cp:lastPrinted>
  <dcterms:created xsi:type="dcterms:W3CDTF">2021-01-08T04:59:50Z</dcterms:created>
  <dcterms:modified xsi:type="dcterms:W3CDTF">2026-06-01T04:06:15Z</dcterms:modified>
</cp:coreProperties>
</file>