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257" r:id="rId6"/>
    <p:sldId id="258" r:id="rId7"/>
    <p:sldId id="259" r:id="rId8"/>
    <p:sldId id="260" r:id="rId9"/>
    <p:sldId id="28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8288000" cy="10287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D28CAF-189E-233E-9615-1B02EC0C65A4}" name="nanaiwamoto1999@gmail.com" initials="na" userId="S::urn:spo:guest#nanaiwamoto1999@gmail.com::" providerId="AD"/>
  <p188:author id="{540F78D9-676E-5848-1EE5-8EB3DBAE0112}" name="事務局" initials="事務局" userId="事務局"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7CF4"/>
    <a:srgbClr val="7BAC45"/>
    <a:srgbClr val="6ADBD8"/>
    <a:srgbClr val="DF9D2B"/>
    <a:srgbClr val="7EAE4A"/>
    <a:srgbClr val="6DC67F"/>
    <a:srgbClr val="5CD4D3"/>
    <a:srgbClr val="E978C4"/>
    <a:srgbClr val="EF737C"/>
    <a:srgbClr val="FFD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3586" autoAdjust="0"/>
  </p:normalViewPr>
  <p:slideViewPr>
    <p:cSldViewPr>
      <p:cViewPr varScale="1">
        <p:scale>
          <a:sx n="76" d="100"/>
          <a:sy n="76" d="100"/>
        </p:scale>
        <p:origin x="39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49999999999999"/>
          <c:y val="7.1874999999999994E-2"/>
          <c:w val="0.56041666666666667"/>
          <c:h val="0.84062499999999996"/>
        </c:manualLayout>
      </c:layout>
      <c:pieChart>
        <c:varyColors val="1"/>
        <c:ser>
          <c:idx val="0"/>
          <c:order val="0"/>
          <c:tx>
            <c:strRef>
              <c:f>Sheet1!$B$1</c:f>
              <c:strCache>
                <c:ptCount val="1"/>
                <c:pt idx="0">
                  <c:v>売上高</c:v>
                </c:pt>
              </c:strCache>
            </c:strRef>
          </c:tx>
          <c:dPt>
            <c:idx val="0"/>
            <c:bubble3D val="0"/>
            <c:spPr>
              <a:solidFill>
                <a:srgbClr val="4A7FF7"/>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CAC7-4FE8-A968-BC2D8D00DFE0}"/>
              </c:ext>
            </c:extLst>
          </c:dPt>
          <c:dPt>
            <c:idx val="1"/>
            <c:bubble3D val="0"/>
            <c:spPr>
              <a:solidFill>
                <a:srgbClr val="AE8DF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AC7-4FE8-A968-BC2D8D00DFE0}"/>
              </c:ext>
            </c:extLst>
          </c:dPt>
          <c:dPt>
            <c:idx val="2"/>
            <c:bubble3D val="0"/>
            <c:spPr>
              <a:solidFill>
                <a:srgbClr val="F3B86B"/>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CAC7-4FE8-A968-BC2D8D00DFE0}"/>
              </c:ext>
            </c:extLst>
          </c:dPt>
          <c:dPt>
            <c:idx val="3"/>
            <c:bubble3D val="0"/>
            <c:spPr>
              <a:solidFill>
                <a:srgbClr val="FFDE59"/>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CAC7-4FE8-A968-BC2D8D00DFE0}"/>
              </c:ext>
            </c:extLst>
          </c:dPt>
          <c:dPt>
            <c:idx val="4"/>
            <c:bubble3D val="0"/>
            <c:spPr>
              <a:solidFill>
                <a:srgbClr val="EF737C"/>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CAC7-4FE8-A968-BC2D8D00DFE0}"/>
              </c:ext>
            </c:extLst>
          </c:dPt>
          <c:dPt>
            <c:idx val="5"/>
            <c:bubble3D val="0"/>
            <c:spPr>
              <a:solidFill>
                <a:srgbClr val="E978C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CAC7-4FE8-A968-BC2D8D00DFE0}"/>
              </c:ext>
            </c:extLst>
          </c:dPt>
          <c:dPt>
            <c:idx val="6"/>
            <c:bubble3D val="0"/>
            <c:spPr>
              <a:solidFill>
                <a:srgbClr val="6ADBD8"/>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CAC7-4FE8-A968-BC2D8D00DFE0}"/>
              </c:ext>
            </c:extLst>
          </c:dPt>
          <c:dPt>
            <c:idx val="7"/>
            <c:bubble3D val="0"/>
            <c:spPr>
              <a:solidFill>
                <a:srgbClr val="7BAC4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CAC7-4FE8-A968-BC2D8D00DFE0}"/>
              </c:ext>
            </c:extLst>
          </c:dPt>
          <c:dPt>
            <c:idx val="8"/>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A-CAC7-4FE8-A968-BC2D8D00DFE0}"/>
              </c:ext>
            </c:extLst>
          </c:dPt>
          <c:dPt>
            <c:idx val="9"/>
            <c:bubble3D val="0"/>
            <c:spPr>
              <a:solidFill>
                <a:schemeClr val="accent4">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CAC7-4FE8-A968-BC2D8D00DFE0}"/>
              </c:ext>
            </c:extLst>
          </c:dPt>
          <c:dPt>
            <c:idx val="10"/>
            <c:bubble3D val="0"/>
            <c:spPr>
              <a:solidFill>
                <a:schemeClr val="accent6">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C-CAC7-4FE8-A968-BC2D8D00DFE0}"/>
              </c:ext>
            </c:extLst>
          </c:dPt>
          <c:dLbls>
            <c:dLbl>
              <c:idx val="0"/>
              <c:layout>
                <c:manualLayout>
                  <c:x val="1.9684817519354338E-2"/>
                  <c:y val="9.0805293428200054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2777011494252875"/>
                      <c:h val="0.22900247184426631"/>
                    </c:manualLayout>
                  </c15:layout>
                </c:ext>
                <c:ext xmlns:c16="http://schemas.microsoft.com/office/drawing/2014/chart" uri="{C3380CC4-5D6E-409C-BE32-E72D297353CC}">
                  <c16:uniqueId val="{00000002-CAC7-4FE8-A968-BC2D8D00DFE0}"/>
                </c:ext>
              </c:extLst>
            </c:dLbl>
            <c:dLbl>
              <c:idx val="1"/>
              <c:layout>
                <c:manualLayout>
                  <c:x val="0.10216557640431238"/>
                  <c:y val="-1.1181761320520815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3416797900262468"/>
                      <c:h val="0.31446775520477238"/>
                    </c:manualLayout>
                  </c15:layout>
                </c:ext>
                <c:ext xmlns:c16="http://schemas.microsoft.com/office/drawing/2014/chart" uri="{C3380CC4-5D6E-409C-BE32-E72D297353CC}">
                  <c16:uniqueId val="{00000003-CAC7-4FE8-A968-BC2D8D00DFE0}"/>
                </c:ext>
              </c:extLst>
            </c:dLbl>
            <c:dLbl>
              <c:idx val="2"/>
              <c:delete val="1"/>
              <c:extLst>
                <c:ext xmlns:c15="http://schemas.microsoft.com/office/drawing/2012/chart" uri="{CE6537A1-D6FC-4f65-9D91-7224C49458BB}"/>
                <c:ext xmlns:c16="http://schemas.microsoft.com/office/drawing/2014/chart" uri="{C3380CC4-5D6E-409C-BE32-E72D297353CC}">
                  <c16:uniqueId val="{00000004-CAC7-4FE8-A968-BC2D8D00DFE0}"/>
                </c:ext>
              </c:extLst>
            </c:dLbl>
            <c:dLbl>
              <c:idx val="3"/>
              <c:layout>
                <c:manualLayout>
                  <c:x val="2.2392071680695084E-3"/>
                  <c:y val="1.9657008129287112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0979547142618473"/>
                      <c:h val="0.14208291384608449"/>
                    </c:manualLayout>
                  </c15:layout>
                </c:ext>
                <c:ext xmlns:c16="http://schemas.microsoft.com/office/drawing/2014/chart" uri="{C3380CC4-5D6E-409C-BE32-E72D297353CC}">
                  <c16:uniqueId val="{00000005-CAC7-4FE8-A968-BC2D8D00DFE0}"/>
                </c:ext>
              </c:extLst>
            </c:dLbl>
            <c:dLbl>
              <c:idx val="4"/>
              <c:delete val="1"/>
              <c:extLst>
                <c:ext xmlns:c15="http://schemas.microsoft.com/office/drawing/2012/chart" uri="{CE6537A1-D6FC-4f65-9D91-7224C49458BB}"/>
                <c:ext xmlns:c16="http://schemas.microsoft.com/office/drawing/2014/chart" uri="{C3380CC4-5D6E-409C-BE32-E72D297353CC}">
                  <c16:uniqueId val="{00000006-CAC7-4FE8-A968-BC2D8D00DFE0}"/>
                </c:ext>
              </c:extLst>
            </c:dLbl>
            <c:dLbl>
              <c:idx val="5"/>
              <c:delete val="1"/>
              <c:extLst>
                <c:ext xmlns:c15="http://schemas.microsoft.com/office/drawing/2012/chart" uri="{CE6537A1-D6FC-4f65-9D91-7224C49458BB}"/>
                <c:ext xmlns:c16="http://schemas.microsoft.com/office/drawing/2014/chart" uri="{C3380CC4-5D6E-409C-BE32-E72D297353CC}">
                  <c16:uniqueId val="{00000007-CAC7-4FE8-A968-BC2D8D00DFE0}"/>
                </c:ext>
              </c:extLst>
            </c:dLbl>
            <c:dLbl>
              <c:idx val="6"/>
              <c:layout>
                <c:manualLayout>
                  <c:x val="-8.9376414155127142E-3"/>
                  <c:y val="0.167160581597156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CAC7-4FE8-A968-BC2D8D00DFE0}"/>
                </c:ext>
              </c:extLst>
            </c:dLbl>
            <c:dLbl>
              <c:idx val="7"/>
              <c:delete val="1"/>
              <c:extLst>
                <c:ext xmlns:c15="http://schemas.microsoft.com/office/drawing/2012/chart" uri="{CE6537A1-D6FC-4f65-9D91-7224C49458BB}"/>
                <c:ext xmlns:c16="http://schemas.microsoft.com/office/drawing/2014/chart" uri="{C3380CC4-5D6E-409C-BE32-E72D297353CC}">
                  <c16:uniqueId val="{00000009-CAC7-4FE8-A968-BC2D8D00DFE0}"/>
                </c:ext>
              </c:extLst>
            </c:dLbl>
            <c:dLbl>
              <c:idx val="8"/>
              <c:layout>
                <c:manualLayout>
                  <c:x val="-3.5474186600440202E-2"/>
                  <c:y val="7.6148322864935128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294165467013732"/>
                      <c:h val="0.17287003001525181"/>
                    </c:manualLayout>
                  </c15:layout>
                </c:ext>
                <c:ext xmlns:c16="http://schemas.microsoft.com/office/drawing/2014/chart" uri="{C3380CC4-5D6E-409C-BE32-E72D297353CC}">
                  <c16:uniqueId val="{0000000A-CAC7-4FE8-A968-BC2D8D00DFE0}"/>
                </c:ext>
              </c:extLst>
            </c:dLbl>
            <c:dLbl>
              <c:idx val="9"/>
              <c:layout>
                <c:manualLayout>
                  <c:x val="7.9481924121084565E-3"/>
                  <c:y val="-8.4666477114779218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8352612697337423"/>
                      <c:h val="0.19523355265629341"/>
                    </c:manualLayout>
                  </c15:layout>
                </c:ext>
                <c:ext xmlns:c16="http://schemas.microsoft.com/office/drawing/2014/chart" uri="{C3380CC4-5D6E-409C-BE32-E72D297353CC}">
                  <c16:uniqueId val="{0000000B-CAC7-4FE8-A968-BC2D8D00DFE0}"/>
                </c:ext>
              </c:extLst>
            </c:dLbl>
            <c:dLbl>
              <c:idx val="10"/>
              <c:layout>
                <c:manualLayout>
                  <c:x val="-2.7719341116843155E-2"/>
                  <c:y val="-2.185368128235373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C-CAC7-4FE8-A968-BC2D8D00DFE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tx1"/>
                    </a:solidFill>
                    <a:latin typeface="ZEN角ゴシックNEW" panose="020B0600070205080204" charset="-128"/>
                    <a:ea typeface="ZEN角ゴシックNEW" panose="020B0600070205080204" charset="-128"/>
                    <a:cs typeface="+mn-cs"/>
                  </a:defRPr>
                </a:pPr>
                <a:endParaRPr lang="ja-JP"/>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Sheet1!$A$2:$A$12</c:f>
              <c:strCache>
                <c:ptCount val="11"/>
                <c:pt idx="0">
                  <c:v>住居（持ち家・賃貸住宅）が確保されている</c:v>
                </c:pt>
                <c:pt idx="1">
                  <c:v>住居に住んでいるが、同居人からの暴力等で安心して暮らせない</c:v>
                </c:pt>
                <c:pt idx="2">
                  <c:v>家賃滞納のため退去を求められている</c:v>
                </c:pt>
                <c:pt idx="3">
                  <c:v>路上生活</c:v>
                </c:pt>
                <c:pt idx="4">
                  <c:v>ネットカフェ等商業施設</c:v>
                </c:pt>
                <c:pt idx="5">
                  <c:v>友人宅等に居候</c:v>
                </c:pt>
                <c:pt idx="6">
                  <c:v>無料定額宿泊所等の施設</c:v>
                </c:pt>
                <c:pt idx="7">
                  <c:v>簡易宿泊所</c:v>
                </c:pt>
                <c:pt idx="8">
                  <c:v>その他のホームレス</c:v>
                </c:pt>
                <c:pt idx="9">
                  <c:v>その他（ホームレス以外）</c:v>
                </c:pt>
                <c:pt idx="10">
                  <c:v>不明</c:v>
                </c:pt>
              </c:strCache>
            </c:strRef>
          </c:cat>
          <c:val>
            <c:numRef>
              <c:f>Sheet1!$B$2:$B$12</c:f>
              <c:numCache>
                <c:formatCode>General</c:formatCode>
                <c:ptCount val="11"/>
                <c:pt idx="0">
                  <c:v>30.3</c:v>
                </c:pt>
                <c:pt idx="1">
                  <c:v>26</c:v>
                </c:pt>
                <c:pt idx="2">
                  <c:v>2</c:v>
                </c:pt>
                <c:pt idx="3">
                  <c:v>2.2999999999999998</c:v>
                </c:pt>
                <c:pt idx="4">
                  <c:v>3.6</c:v>
                </c:pt>
                <c:pt idx="5">
                  <c:v>4.3</c:v>
                </c:pt>
                <c:pt idx="6">
                  <c:v>4.9000000000000004</c:v>
                </c:pt>
                <c:pt idx="7">
                  <c:v>0.7</c:v>
                </c:pt>
                <c:pt idx="8">
                  <c:v>2</c:v>
                </c:pt>
                <c:pt idx="9">
                  <c:v>2</c:v>
                </c:pt>
                <c:pt idx="10">
                  <c:v>22</c:v>
                </c:pt>
              </c:numCache>
            </c:numRef>
          </c:val>
          <c:extLst>
            <c:ext xmlns:c16="http://schemas.microsoft.com/office/drawing/2014/chart" uri="{C3380CC4-5D6E-409C-BE32-E72D297353CC}">
              <c16:uniqueId val="{00000000-CAC7-4FE8-A968-BC2D8D00DFE0}"/>
            </c:ext>
          </c:extLst>
        </c:ser>
        <c:dLbls>
          <c:dLblPos val="bestFit"/>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27C9CAB-0C93-46FC-8561-203B9ED81CFB}" type="datetimeFigureOut">
              <a:rPr kumimoji="1" lang="ja-JP" altLang="en-US" smtClean="0"/>
              <a:t>2026/6/30</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1B388EE2-7C96-4857-B82E-688C4FEB8D68}" type="slidenum">
              <a:rPr kumimoji="1" lang="ja-JP" altLang="en-US" smtClean="0"/>
              <a:t>‹#›</a:t>
            </a:fld>
            <a:endParaRPr kumimoji="1" lang="ja-JP" altLang="en-US"/>
          </a:p>
        </p:txBody>
      </p:sp>
    </p:spTree>
    <p:extLst>
      <p:ext uri="{BB962C8B-B14F-4D97-AF65-F5344CB8AC3E}">
        <p14:creationId xmlns:p14="http://schemas.microsoft.com/office/powerpoint/2010/main" val="34326944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388EE2-7C96-4857-B82E-688C4FEB8D68}" type="slidenum">
              <a:rPr kumimoji="1" lang="ja-JP" altLang="en-US" smtClean="0"/>
              <a:t>2</a:t>
            </a:fld>
            <a:endParaRPr kumimoji="1" lang="ja-JP" altLang="en-US"/>
          </a:p>
        </p:txBody>
      </p:sp>
    </p:spTree>
    <p:extLst>
      <p:ext uri="{BB962C8B-B14F-4D97-AF65-F5344CB8AC3E}">
        <p14:creationId xmlns:p14="http://schemas.microsoft.com/office/powerpoint/2010/main" val="1600411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388EE2-7C96-4857-B82E-688C4FEB8D68}" type="slidenum">
              <a:rPr kumimoji="1" lang="ja-JP" altLang="en-US" smtClean="0"/>
              <a:t>14</a:t>
            </a:fld>
            <a:endParaRPr kumimoji="1" lang="ja-JP" altLang="en-US"/>
          </a:p>
        </p:txBody>
      </p:sp>
    </p:spTree>
    <p:extLst>
      <p:ext uri="{BB962C8B-B14F-4D97-AF65-F5344CB8AC3E}">
        <p14:creationId xmlns:p14="http://schemas.microsoft.com/office/powerpoint/2010/main" val="173093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E19AE75-85B9-4E5B-8276-74E252AAF5E8}" type="datetime1">
              <a:rPr lang="en-US" altLang="ja-JP"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CFD57A-3B42-470D-B0E1-1793C333F407}" type="datetime1">
              <a:rPr lang="en-US" altLang="ja-JP"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988245-2648-45F0-82C5-A1D33B93810B}" type="datetime1">
              <a:rPr lang="en-US" altLang="ja-JP"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3269B2-BA71-41EB-ABD8-0F494B2EFC30}" type="datetime1">
              <a:rPr lang="en-US" altLang="ja-JP"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97E41D-1F0F-4C59-8778-F2B2F3CEBE23}" type="datetime1">
              <a:rPr lang="en-US" altLang="ja-JP"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BE7EF7-3322-4B13-AC56-86BBBD6D9AC3}" type="datetime1">
              <a:rPr lang="en-US" altLang="ja-JP"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3F6C4-4CD1-4035-AFF9-313EE9BC2491}" type="datetime1">
              <a:rPr lang="en-US" altLang="ja-JP"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2CEA2B-AFDF-4649-A27D-C42563BF4F41}" type="datetime1">
              <a:rPr lang="en-US" altLang="ja-JP" smtClean="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7FB98-0596-4D64-AD44-C40794B6BA1C}" type="datetime1">
              <a:rPr lang="en-US" altLang="ja-JP"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5E4308-A325-4D9B-952E-B5A4B6BB7976}" type="datetime1">
              <a:rPr lang="en-US" altLang="ja-JP"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22F220-7A8E-487A-9B19-B352BEB89451}" type="datetime1">
              <a:rPr lang="en-US" altLang="ja-JP"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BE32A-EB3A-44A2-8C5C-381F37D1AE2E}" type="datetime1">
              <a:rPr lang="en-US" altLang="ja-JP" smtClean="0"/>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3B0B1"/>
        </a:solidFill>
        <a:effectLst/>
      </p:bgPr>
    </p:bg>
    <p:spTree>
      <p:nvGrpSpPr>
        <p:cNvPr id="1" name=""/>
        <p:cNvGrpSpPr/>
        <p:nvPr/>
      </p:nvGrpSpPr>
      <p:grpSpPr>
        <a:xfrm>
          <a:off x="0" y="0"/>
          <a:ext cx="0" cy="0"/>
          <a:chOff x="0" y="0"/>
          <a:chExt cx="0" cy="0"/>
        </a:xfrm>
      </p:grpSpPr>
      <p:grpSp>
        <p:nvGrpSpPr>
          <p:cNvPr id="2" name="Group 2"/>
          <p:cNvGrpSpPr/>
          <p:nvPr/>
        </p:nvGrpSpPr>
        <p:grpSpPr>
          <a:xfrm>
            <a:off x="476250" y="295424"/>
            <a:ext cx="17335500" cy="9515326"/>
            <a:chOff x="0" y="-47625"/>
            <a:chExt cx="4565728" cy="2506094"/>
          </a:xfrm>
        </p:grpSpPr>
        <p:sp>
          <p:nvSpPr>
            <p:cNvPr id="3" name="Freeform 3"/>
            <p:cNvSpPr/>
            <p:nvPr/>
          </p:nvSpPr>
          <p:spPr>
            <a:xfrm>
              <a:off x="0" y="0"/>
              <a:ext cx="4565728" cy="2458469"/>
            </a:xfrm>
            <a:custGeom>
              <a:avLst/>
              <a:gdLst/>
              <a:ahLst/>
              <a:cxnLst/>
              <a:rect l="l" t="t" r="r" b="b"/>
              <a:pathLst>
                <a:path w="4565728" h="2458469">
                  <a:moveTo>
                    <a:pt x="4466" y="0"/>
                  </a:moveTo>
                  <a:lnTo>
                    <a:pt x="4561262" y="0"/>
                  </a:lnTo>
                  <a:cubicBezTo>
                    <a:pt x="4562447" y="0"/>
                    <a:pt x="4563583" y="471"/>
                    <a:pt x="4564420" y="1308"/>
                  </a:cubicBezTo>
                  <a:cubicBezTo>
                    <a:pt x="4565258" y="2146"/>
                    <a:pt x="4565728" y="3281"/>
                    <a:pt x="4565728" y="4466"/>
                  </a:cubicBezTo>
                  <a:lnTo>
                    <a:pt x="4565728" y="2454003"/>
                  </a:lnTo>
                  <a:cubicBezTo>
                    <a:pt x="4565728" y="2455188"/>
                    <a:pt x="4565258" y="2456324"/>
                    <a:pt x="4564420" y="2457161"/>
                  </a:cubicBezTo>
                  <a:cubicBezTo>
                    <a:pt x="4563583" y="2457999"/>
                    <a:pt x="4562447" y="2458469"/>
                    <a:pt x="4561262" y="2458469"/>
                  </a:cubicBezTo>
                  <a:lnTo>
                    <a:pt x="4466" y="2458469"/>
                  </a:lnTo>
                  <a:cubicBezTo>
                    <a:pt x="3281" y="2458469"/>
                    <a:pt x="2146" y="2457999"/>
                    <a:pt x="1308" y="2457161"/>
                  </a:cubicBezTo>
                  <a:cubicBezTo>
                    <a:pt x="471" y="2456324"/>
                    <a:pt x="0" y="2455188"/>
                    <a:pt x="0" y="2454003"/>
                  </a:cubicBezTo>
                  <a:lnTo>
                    <a:pt x="0" y="4466"/>
                  </a:lnTo>
                  <a:cubicBezTo>
                    <a:pt x="0" y="3281"/>
                    <a:pt x="471" y="2146"/>
                    <a:pt x="1308" y="1308"/>
                  </a:cubicBezTo>
                  <a:cubicBezTo>
                    <a:pt x="2146" y="471"/>
                    <a:pt x="3281" y="0"/>
                    <a:pt x="4466" y="0"/>
                  </a:cubicBezTo>
                  <a:close/>
                </a:path>
              </a:pathLst>
            </a:custGeom>
            <a:solidFill>
              <a:srgbClr val="F9F9F9"/>
            </a:solidFill>
          </p:spPr>
          <p:txBody>
            <a:bodyPr/>
            <a:lstStyle/>
            <a:p>
              <a:endParaRPr lang="ja-JP" altLang="en-US" dirty="0"/>
            </a:p>
          </p:txBody>
        </p:sp>
        <p:sp>
          <p:nvSpPr>
            <p:cNvPr id="4" name="TextBox 4"/>
            <p:cNvSpPr txBox="1"/>
            <p:nvPr/>
          </p:nvSpPr>
          <p:spPr>
            <a:xfrm>
              <a:off x="0" y="-47625"/>
              <a:ext cx="4565728" cy="2506094"/>
            </a:xfrm>
            <a:prstGeom prst="rect">
              <a:avLst/>
            </a:prstGeom>
          </p:spPr>
          <p:txBody>
            <a:bodyPr lIns="50800" tIns="50800" rIns="50800" bIns="50800" rtlCol="0" anchor="ctr"/>
            <a:lstStyle/>
            <a:p>
              <a:pPr algn="ctr">
                <a:lnSpc>
                  <a:spcPts val="3359"/>
                </a:lnSpc>
              </a:pPr>
              <a:endParaRPr/>
            </a:p>
          </p:txBody>
        </p:sp>
      </p:grpSp>
      <p:sp>
        <p:nvSpPr>
          <p:cNvPr id="5" name="Freeform 5"/>
          <p:cNvSpPr/>
          <p:nvPr/>
        </p:nvSpPr>
        <p:spPr>
          <a:xfrm>
            <a:off x="5641414" y="5802570"/>
            <a:ext cx="5785611" cy="3455730"/>
          </a:xfrm>
          <a:custGeom>
            <a:avLst/>
            <a:gdLst/>
            <a:ahLst/>
            <a:cxnLst/>
            <a:rect l="l" t="t" r="r" b="b"/>
            <a:pathLst>
              <a:path w="5785611" h="3455730">
                <a:moveTo>
                  <a:pt x="0" y="0"/>
                </a:moveTo>
                <a:lnTo>
                  <a:pt x="5785610" y="0"/>
                </a:lnTo>
                <a:lnTo>
                  <a:pt x="5785610" y="3455730"/>
                </a:lnTo>
                <a:lnTo>
                  <a:pt x="0" y="345573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6" name="Freeform 6"/>
          <p:cNvSpPr/>
          <p:nvPr/>
        </p:nvSpPr>
        <p:spPr>
          <a:xfrm>
            <a:off x="11427024" y="5802570"/>
            <a:ext cx="5502585" cy="3455730"/>
          </a:xfrm>
          <a:custGeom>
            <a:avLst/>
            <a:gdLst/>
            <a:ahLst/>
            <a:cxnLst/>
            <a:rect l="l" t="t" r="r" b="b"/>
            <a:pathLst>
              <a:path w="5502585" h="3455730">
                <a:moveTo>
                  <a:pt x="0" y="0"/>
                </a:moveTo>
                <a:lnTo>
                  <a:pt x="5502585" y="0"/>
                </a:lnTo>
                <a:lnTo>
                  <a:pt x="5502585" y="3455730"/>
                </a:lnTo>
                <a:lnTo>
                  <a:pt x="0" y="345573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7" name="TextBox 7"/>
          <p:cNvSpPr txBox="1"/>
          <p:nvPr/>
        </p:nvSpPr>
        <p:spPr>
          <a:xfrm>
            <a:off x="2468107" y="1606754"/>
            <a:ext cx="13351786" cy="2787640"/>
          </a:xfrm>
          <a:prstGeom prst="rect">
            <a:avLst/>
          </a:prstGeom>
        </p:spPr>
        <p:txBody>
          <a:bodyPr lIns="0" tIns="0" rIns="0" bIns="0" rtlCol="0" anchor="t">
            <a:spAutoFit/>
          </a:bodyPr>
          <a:lstStyle/>
          <a:p>
            <a:pPr algn="ctr">
              <a:lnSpc>
                <a:spcPts val="11200"/>
              </a:lnSpc>
            </a:pPr>
            <a:r>
              <a:rPr lang="en-US" sz="8000" b="1" dirty="0" err="1">
                <a:solidFill>
                  <a:srgbClr val="0C0C0C"/>
                </a:solidFill>
                <a:latin typeface="ヒカリ角ゴ Bold"/>
                <a:ea typeface="ヒカリ角ゴ Bold"/>
                <a:cs typeface="ヒカリ角ゴ Bold"/>
                <a:sym typeface="ヒカリ角ゴ Bold"/>
              </a:rPr>
              <a:t>相談から見える</a:t>
            </a:r>
            <a:endParaRPr lang="en-US" sz="8000" b="1" dirty="0">
              <a:solidFill>
                <a:srgbClr val="0C0C0C"/>
              </a:solidFill>
              <a:latin typeface="ヒカリ角ゴ Bold"/>
              <a:ea typeface="ヒカリ角ゴ Bold"/>
              <a:cs typeface="ヒカリ角ゴ Bold"/>
              <a:sym typeface="ヒカリ角ゴ Bold"/>
            </a:endParaRPr>
          </a:p>
          <a:p>
            <a:pPr algn="ctr">
              <a:lnSpc>
                <a:spcPts val="11200"/>
              </a:lnSpc>
              <a:spcBef>
                <a:spcPct val="0"/>
              </a:spcBef>
            </a:pPr>
            <a:r>
              <a:rPr lang="en-US" sz="8000" b="1" dirty="0" err="1">
                <a:solidFill>
                  <a:srgbClr val="0C0C0C"/>
                </a:solidFill>
                <a:latin typeface="ヒカリ角ゴ Bold"/>
                <a:ea typeface="ヒカリ角ゴ Bold"/>
                <a:cs typeface="ヒカリ角ゴ Bold"/>
                <a:sym typeface="ヒカリ角ゴ Bold"/>
              </a:rPr>
              <a:t>若者世代の貧困</a:t>
            </a:r>
            <a:endParaRPr lang="en-US" sz="8000" b="1" dirty="0">
              <a:solidFill>
                <a:srgbClr val="0C0C0C"/>
              </a:solidFill>
              <a:latin typeface="ヒカリ角ゴ Bold"/>
              <a:ea typeface="ヒカリ角ゴ Bold"/>
              <a:cs typeface="ヒカリ角ゴ Bold"/>
              <a:sym typeface="ヒカリ角ゴ Bold"/>
            </a:endParaRPr>
          </a:p>
        </p:txBody>
      </p:sp>
      <p:sp>
        <p:nvSpPr>
          <p:cNvPr id="8" name="TextBox 8"/>
          <p:cNvSpPr txBox="1"/>
          <p:nvPr/>
        </p:nvSpPr>
        <p:spPr>
          <a:xfrm>
            <a:off x="5956569" y="4546600"/>
            <a:ext cx="7160130" cy="596900"/>
          </a:xfrm>
          <a:prstGeom prst="rect">
            <a:avLst/>
          </a:prstGeom>
        </p:spPr>
        <p:txBody>
          <a:bodyPr lIns="0" tIns="0" rIns="0" bIns="0" rtlCol="0" anchor="t">
            <a:spAutoFit/>
          </a:bodyPr>
          <a:lstStyle/>
          <a:p>
            <a:pPr marL="0" lvl="0" indent="0" algn="just">
              <a:lnSpc>
                <a:spcPts val="4900"/>
              </a:lnSpc>
              <a:spcBef>
                <a:spcPct val="0"/>
              </a:spcBef>
            </a:pPr>
            <a:r>
              <a:rPr lang="en-US" sz="3500" b="1" dirty="0" err="1">
                <a:solidFill>
                  <a:srgbClr val="139092"/>
                </a:solidFill>
                <a:latin typeface="ヒカリ角ゴ Semi-Bold"/>
                <a:ea typeface="ヒカリ角ゴ Semi-Bold"/>
                <a:cs typeface="ヒカリ角ゴ Semi-Bold"/>
                <a:sym typeface="ヒカリ角ゴ Semi-Bold"/>
              </a:rPr>
              <a:t>NPO法人POSSE代表</a:t>
            </a:r>
            <a:r>
              <a:rPr lang="en-US" sz="3500" b="1" dirty="0">
                <a:solidFill>
                  <a:srgbClr val="139092"/>
                </a:solidFill>
                <a:latin typeface="ヒカリ角ゴ Semi-Bold"/>
                <a:ea typeface="ヒカリ角ゴ Semi-Bold"/>
                <a:cs typeface="ヒカリ角ゴ Semi-Bold"/>
                <a:sym typeface="ヒカリ角ゴ Semi-Bold"/>
              </a:rPr>
              <a:t> </a:t>
            </a:r>
            <a:r>
              <a:rPr lang="en-US" sz="3500" b="1" dirty="0" err="1">
                <a:solidFill>
                  <a:srgbClr val="139092"/>
                </a:solidFill>
                <a:latin typeface="ヒカリ角ゴ Semi-Bold"/>
                <a:ea typeface="ヒカリ角ゴ Semi-Bold"/>
                <a:cs typeface="ヒカリ角ゴ Semi-Bold"/>
                <a:sym typeface="ヒカリ角ゴ Semi-Bold"/>
              </a:rPr>
              <a:t>岩本菜</a:t>
            </a:r>
            <a:r>
              <a:rPr lang="en-US" sz="3500" b="1" dirty="0">
                <a:solidFill>
                  <a:srgbClr val="139092"/>
                </a:solidFill>
                <a:latin typeface="ヒカリ角ゴ Semi-Bold"/>
                <a:ea typeface="ヒカリ角ゴ Semi-Bold"/>
                <a:cs typeface="ヒカリ角ゴ Semi-Bold"/>
                <a:sym typeface="ヒカリ角ゴ Semi-Bold"/>
              </a:rPr>
              <a:t>々</a:t>
            </a:r>
          </a:p>
        </p:txBody>
      </p:sp>
      <p:sp>
        <p:nvSpPr>
          <p:cNvPr id="9" name="Freeform 9"/>
          <p:cNvSpPr/>
          <p:nvPr/>
        </p:nvSpPr>
        <p:spPr>
          <a:xfrm>
            <a:off x="1028700" y="5848042"/>
            <a:ext cx="4803180" cy="3410258"/>
          </a:xfrm>
          <a:custGeom>
            <a:avLst/>
            <a:gdLst/>
            <a:ahLst/>
            <a:cxnLst/>
            <a:rect l="l" t="t" r="r" b="b"/>
            <a:pathLst>
              <a:path w="4803180" h="3410258">
                <a:moveTo>
                  <a:pt x="0" y="0"/>
                </a:moveTo>
                <a:lnTo>
                  <a:pt x="4803180" y="0"/>
                </a:lnTo>
                <a:lnTo>
                  <a:pt x="4803180" y="3410258"/>
                </a:lnTo>
                <a:lnTo>
                  <a:pt x="0" y="34102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11" name="TextBox 4">
            <a:extLst>
              <a:ext uri="{FF2B5EF4-FFF2-40B4-BE49-F238E27FC236}">
                <a16:creationId xmlns:a16="http://schemas.microsoft.com/office/drawing/2014/main" id="{02719173-2CFD-6C20-63BF-14E82F6076BB}"/>
              </a:ext>
            </a:extLst>
          </p:cNvPr>
          <p:cNvSpPr txBox="1"/>
          <p:nvPr/>
        </p:nvSpPr>
        <p:spPr>
          <a:xfrm>
            <a:off x="12175814" y="459921"/>
            <a:ext cx="5502585" cy="1132298"/>
          </a:xfrm>
          <a:prstGeom prst="rect">
            <a:avLst/>
          </a:prstGeom>
        </p:spPr>
        <p:txBody>
          <a:bodyPr wrap="square" lIns="0" tIns="0" rIns="0" bIns="0" rtlCol="0" anchor="t">
            <a:spAutoFit/>
          </a:bodyPr>
          <a:lstStyle/>
          <a:p>
            <a:pPr algn="r">
              <a:lnSpc>
                <a:spcPts val="4760"/>
              </a:lnSpc>
            </a:pPr>
            <a:r>
              <a:rPr lang="ja-JP" altLang="en-US" dirty="0">
                <a:solidFill>
                  <a:srgbClr val="139092"/>
                </a:solidFill>
                <a:latin typeface="ヒカリ角ゴ"/>
                <a:ea typeface="ヒカリ角ゴ"/>
                <a:cs typeface="ヒカリ角ゴ"/>
                <a:sym typeface="ヒカリ角ゴ"/>
              </a:rPr>
              <a:t>公益財団法人鉄道弘済会　第</a:t>
            </a:r>
            <a:r>
              <a:rPr lang="en-US" altLang="ja-JP" dirty="0">
                <a:solidFill>
                  <a:srgbClr val="139092"/>
                </a:solidFill>
                <a:latin typeface="ヒカリ角ゴ"/>
                <a:ea typeface="ヒカリ角ゴ"/>
                <a:cs typeface="ヒカリ角ゴ"/>
                <a:sym typeface="ヒカリ角ゴ"/>
              </a:rPr>
              <a:t>62</a:t>
            </a:r>
            <a:r>
              <a:rPr lang="ja-JP" altLang="en-US" dirty="0">
                <a:solidFill>
                  <a:srgbClr val="139092"/>
                </a:solidFill>
                <a:latin typeface="ヒカリ角ゴ"/>
                <a:ea typeface="ヒカリ角ゴ"/>
                <a:cs typeface="ヒカリ角ゴ"/>
                <a:sym typeface="ヒカリ角ゴ"/>
              </a:rPr>
              <a:t>回社会福祉セミナー</a:t>
            </a:r>
            <a:endParaRPr lang="en-US" altLang="ja-JP" dirty="0">
              <a:solidFill>
                <a:srgbClr val="139092"/>
              </a:solidFill>
              <a:latin typeface="ヒカリ角ゴ"/>
              <a:ea typeface="ヒカリ角ゴ"/>
              <a:cs typeface="ヒカリ角ゴ"/>
              <a:sym typeface="ヒカリ角ゴ"/>
            </a:endParaRPr>
          </a:p>
          <a:p>
            <a:pPr algn="r">
              <a:lnSpc>
                <a:spcPts val="4760"/>
              </a:lnSpc>
            </a:pPr>
            <a:r>
              <a:rPr lang="ja-JP" altLang="en-US" dirty="0">
                <a:solidFill>
                  <a:srgbClr val="139092"/>
                </a:solidFill>
                <a:latin typeface="ヒカリ角ゴ"/>
                <a:ea typeface="ヒカリ角ゴ"/>
                <a:cs typeface="ヒカリ角ゴ"/>
                <a:sym typeface="ヒカリ角ゴ"/>
              </a:rPr>
              <a:t>基調鼎談　</a:t>
            </a:r>
            <a:r>
              <a:rPr lang="en-US" altLang="ja-JP" dirty="0">
                <a:solidFill>
                  <a:srgbClr val="139092"/>
                </a:solidFill>
                <a:latin typeface="ヒカリ角ゴ"/>
                <a:ea typeface="ヒカリ角ゴ"/>
                <a:cs typeface="ヒカリ角ゴ"/>
                <a:sym typeface="ヒカリ角ゴ"/>
              </a:rPr>
              <a:t>2026</a:t>
            </a:r>
            <a:r>
              <a:rPr lang="ja-JP" altLang="en-US" dirty="0">
                <a:solidFill>
                  <a:srgbClr val="139092"/>
                </a:solidFill>
                <a:latin typeface="ヒカリ角ゴ"/>
                <a:ea typeface="ヒカリ角ゴ"/>
                <a:cs typeface="ヒカリ角ゴ"/>
                <a:sym typeface="ヒカリ角ゴ"/>
              </a:rPr>
              <a:t>年</a:t>
            </a:r>
            <a:r>
              <a:rPr lang="en-US" altLang="ja-JP" dirty="0">
                <a:solidFill>
                  <a:srgbClr val="139092"/>
                </a:solidFill>
                <a:latin typeface="ヒカリ角ゴ"/>
                <a:ea typeface="ヒカリ角ゴ"/>
                <a:cs typeface="ヒカリ角ゴ"/>
                <a:sym typeface="ヒカリ角ゴ"/>
              </a:rPr>
              <a:t>7</a:t>
            </a:r>
            <a:r>
              <a:rPr lang="ja-JP" altLang="en-US" dirty="0">
                <a:solidFill>
                  <a:srgbClr val="139092"/>
                </a:solidFill>
                <a:latin typeface="ヒカリ角ゴ"/>
                <a:ea typeface="ヒカリ角ゴ"/>
                <a:cs typeface="ヒカリ角ゴ"/>
                <a:sym typeface="ヒカリ角ゴ"/>
              </a:rPr>
              <a:t>月</a:t>
            </a:r>
            <a:r>
              <a:rPr lang="en-US" altLang="ja-JP" dirty="0">
                <a:solidFill>
                  <a:srgbClr val="139092"/>
                </a:solidFill>
                <a:latin typeface="ヒカリ角ゴ"/>
                <a:ea typeface="ヒカリ角ゴ"/>
                <a:cs typeface="ヒカリ角ゴ"/>
                <a:sym typeface="ヒカリ角ゴ"/>
              </a:rPr>
              <a:t>4</a:t>
            </a:r>
            <a:r>
              <a:rPr lang="ja-JP" altLang="en-US" dirty="0">
                <a:solidFill>
                  <a:srgbClr val="139092"/>
                </a:solidFill>
                <a:latin typeface="ヒカリ角ゴ"/>
                <a:ea typeface="ヒカリ角ゴ"/>
                <a:cs typeface="ヒカリ角ゴ"/>
                <a:sym typeface="ヒカリ角ゴ"/>
              </a:rPr>
              <a:t>日（土）</a:t>
            </a:r>
            <a:endParaRPr lang="en-US" dirty="0">
              <a:solidFill>
                <a:srgbClr val="139092"/>
              </a:solidFill>
              <a:latin typeface="ヒカリ角ゴ"/>
              <a:ea typeface="ヒカリ角ゴ"/>
              <a:cs typeface="ヒカリ角ゴ"/>
              <a:sym typeface="ヒカリ角ゴ"/>
            </a:endParaRPr>
          </a:p>
        </p:txBody>
      </p:sp>
      <p:sp>
        <p:nvSpPr>
          <p:cNvPr id="12" name="スライド番号プレースホルダー 11">
            <a:extLst>
              <a:ext uri="{FF2B5EF4-FFF2-40B4-BE49-F238E27FC236}">
                <a16:creationId xmlns:a16="http://schemas.microsoft.com/office/drawing/2014/main" id="{A48C0353-301B-346E-EF06-27CE252FB87F}"/>
              </a:ext>
            </a:extLst>
          </p:cNvPr>
          <p:cNvSpPr>
            <a:spLocks noGrp="1"/>
          </p:cNvSpPr>
          <p:nvPr>
            <p:ph type="sldNum" sz="quarter" idx="12"/>
          </p:nvPr>
        </p:nvSpPr>
        <p:spPr/>
        <p:txBody>
          <a:bodyPr/>
          <a:lstStyle/>
          <a:p>
            <a:fld id="{B6F15528-21DE-4FAA-801E-634DDDAF4B2B}" type="slidenum">
              <a:rPr lang="en-US" smtClean="0"/>
              <a:pPr/>
              <a:t>1</a:t>
            </a:fld>
            <a:endParaRPr lang="en-US"/>
          </a:p>
        </p:txBody>
      </p:sp>
      <p:sp>
        <p:nvSpPr>
          <p:cNvPr id="10" name="スライド番号プレースホルダー 7">
            <a:extLst>
              <a:ext uri="{FF2B5EF4-FFF2-40B4-BE49-F238E27FC236}">
                <a16:creationId xmlns:a16="http://schemas.microsoft.com/office/drawing/2014/main" id="{A49F28AA-17C9-786E-6BC2-6A1132B76917}"/>
              </a:ext>
            </a:extLst>
          </p:cNvPr>
          <p:cNvSpPr txBox="1">
            <a:spLocks/>
          </p:cNvSpPr>
          <p:nvPr/>
        </p:nvSpPr>
        <p:spPr>
          <a:xfrm>
            <a:off x="15650936" y="9429296"/>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a:t>
            </a:fld>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884880" y="101441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28700" y="232627"/>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雇用の劣化の背景</a:t>
            </a:r>
          </a:p>
        </p:txBody>
      </p:sp>
      <p:sp>
        <p:nvSpPr>
          <p:cNvPr id="4" name="TextBox 4"/>
          <p:cNvSpPr txBox="1"/>
          <p:nvPr/>
        </p:nvSpPr>
        <p:spPr>
          <a:xfrm>
            <a:off x="884880" y="1342073"/>
            <a:ext cx="16945920" cy="7622279"/>
          </a:xfrm>
          <a:prstGeom prst="rect">
            <a:avLst/>
          </a:prstGeom>
        </p:spPr>
        <p:txBody>
          <a:bodyPr wrap="square" lIns="0" tIns="0" rIns="0" bIns="0" rtlCol="0" anchor="t">
            <a:spAutoFit/>
          </a:bodyPr>
          <a:lstStyle/>
          <a:p>
            <a:pPr marL="457200" indent="-457200" algn="l">
              <a:lnSpc>
                <a:spcPts val="4620"/>
              </a:lnSpc>
              <a:buFont typeface="Arial" panose="020B0604020202020204" pitchFamily="34" charset="0"/>
              <a:buChar char="•"/>
            </a:pPr>
            <a:r>
              <a:rPr lang="en-US" sz="3300" dirty="0" err="1">
                <a:solidFill>
                  <a:srgbClr val="139092"/>
                </a:solidFill>
                <a:latin typeface="ヒカリ角ゴ"/>
                <a:ea typeface="ヒカリ角ゴ"/>
                <a:cs typeface="ヒカリ角ゴ"/>
                <a:sym typeface="ヒカリ角ゴ"/>
              </a:rPr>
              <a:t>持続的な半失業の広がり。失業することができず、やむを得ず</a:t>
            </a:r>
            <a:r>
              <a:rPr lang="ja-JP" altLang="en-US" sz="3300" dirty="0">
                <a:solidFill>
                  <a:srgbClr val="139092"/>
                </a:solidFill>
                <a:latin typeface="ヒカリ角ゴ"/>
                <a:ea typeface="ヒカリ角ゴ"/>
                <a:cs typeface="ヒカリ角ゴ"/>
                <a:sym typeface="ヒカリ角ゴ"/>
              </a:rPr>
              <a:t>自分</a:t>
            </a:r>
            <a:r>
              <a:rPr lang="en-US" sz="3300" dirty="0">
                <a:solidFill>
                  <a:srgbClr val="139092"/>
                </a:solidFill>
                <a:latin typeface="ヒカリ角ゴ"/>
                <a:ea typeface="ヒカリ角ゴ"/>
                <a:cs typeface="ヒカリ角ゴ"/>
                <a:sym typeface="ヒカリ角ゴ"/>
              </a:rPr>
              <a:t>自身の再生産もままならない低賃金労働に従事する。</a:t>
            </a:r>
            <a:r>
              <a:rPr lang="en-US" sz="3300" b="1" dirty="0">
                <a:solidFill>
                  <a:srgbClr val="139092"/>
                </a:solidFill>
                <a:latin typeface="ヒカリ角ゴ Bold"/>
                <a:ea typeface="ヒカリ角ゴ Bold"/>
                <a:cs typeface="ヒカリ角ゴ Bold"/>
                <a:sym typeface="ヒカリ角ゴ Bold"/>
              </a:rPr>
              <a:t>日本では非正規雇用が約４割</a:t>
            </a:r>
            <a:r>
              <a:rPr lang="en-US" sz="3300" dirty="0">
                <a:solidFill>
                  <a:srgbClr val="139092"/>
                </a:solidFill>
                <a:latin typeface="ヒカリ角ゴ"/>
                <a:ea typeface="ヒカリ角ゴ"/>
                <a:cs typeface="ヒカリ角ゴ"/>
                <a:sym typeface="ヒカリ角ゴ"/>
              </a:rPr>
              <a:t>にも及ぶ。（１日８時間労働として、１人暮らしに最低限必要な最低賃金は</a:t>
            </a:r>
            <a:r>
              <a:rPr lang="en-US" altLang="ja-JP" sz="3300" dirty="0">
                <a:solidFill>
                  <a:srgbClr val="139092"/>
                </a:solidFill>
                <a:latin typeface="ヒカリ角ゴ"/>
                <a:ea typeface="ヒカリ角ゴ"/>
                <a:cs typeface="ヒカリ角ゴ"/>
                <a:sym typeface="ヒカリ角ゴ"/>
              </a:rPr>
              <a:t>1,700</a:t>
            </a:r>
            <a:r>
              <a:rPr lang="en-US" sz="3300" dirty="0">
                <a:solidFill>
                  <a:srgbClr val="139092"/>
                </a:solidFill>
                <a:latin typeface="ヒカリ角ゴ"/>
                <a:ea typeface="ヒカリ角ゴ"/>
                <a:cs typeface="ヒカリ角ゴ"/>
                <a:sym typeface="ヒカリ角ゴ"/>
              </a:rPr>
              <a:t>〜</a:t>
            </a:r>
            <a:r>
              <a:rPr lang="en-US" altLang="ja-JP" sz="3300" dirty="0">
                <a:solidFill>
                  <a:srgbClr val="139092"/>
                </a:solidFill>
                <a:latin typeface="ヒカリ角ゴ"/>
                <a:ea typeface="ヒカリ角ゴ"/>
                <a:cs typeface="ヒカリ角ゴ"/>
                <a:sym typeface="ヒカリ角ゴ"/>
              </a:rPr>
              <a:t>1,900</a:t>
            </a:r>
            <a:r>
              <a:rPr lang="en-US" sz="3300" dirty="0">
                <a:solidFill>
                  <a:srgbClr val="139092"/>
                </a:solidFill>
                <a:latin typeface="ヒカリ角ゴ"/>
                <a:ea typeface="ヒカリ角ゴ"/>
                <a:cs typeface="ヒカリ角ゴ"/>
                <a:sym typeface="ヒカリ角ゴ"/>
              </a:rPr>
              <a:t>円）</a:t>
            </a:r>
          </a:p>
          <a:p>
            <a:pPr marL="457200" indent="-457200" algn="l">
              <a:lnSpc>
                <a:spcPts val="4620"/>
              </a:lnSpc>
              <a:buFont typeface="Arial" panose="020B0604020202020204" pitchFamily="34" charset="0"/>
              <a:buChar char="•"/>
            </a:pPr>
            <a:r>
              <a:rPr lang="en-US" sz="3300" dirty="0" err="1">
                <a:solidFill>
                  <a:srgbClr val="139092"/>
                </a:solidFill>
                <a:latin typeface="ヒカリ角ゴ"/>
                <a:ea typeface="ヒカリ角ゴ"/>
                <a:cs typeface="ヒカリ角ゴ"/>
                <a:sym typeface="ヒカリ角ゴ"/>
              </a:rPr>
              <a:t>非正規雇用労働者が正社員との競合関係となることで、</a:t>
            </a:r>
            <a:r>
              <a:rPr lang="en-US" sz="3300" b="1" dirty="0" err="1">
                <a:solidFill>
                  <a:srgbClr val="139092"/>
                </a:solidFill>
                <a:latin typeface="ヒカリ角ゴ Bold"/>
                <a:ea typeface="ヒカリ角ゴ Bold"/>
                <a:cs typeface="ヒカリ角ゴ Bold"/>
                <a:sym typeface="ヒカリ角ゴ Bold"/>
              </a:rPr>
              <a:t>正社員自身の労働条件も低下していく</a:t>
            </a:r>
            <a:r>
              <a:rPr lang="en-US" sz="3300" b="1" dirty="0">
                <a:solidFill>
                  <a:srgbClr val="139092"/>
                </a:solidFill>
                <a:latin typeface="ヒカリ角ゴ Bold"/>
                <a:ea typeface="ヒカリ角ゴ Bold"/>
                <a:cs typeface="ヒカリ角ゴ Bold"/>
                <a:sym typeface="ヒカリ角ゴ Bold"/>
              </a:rPr>
              <a:t>（「</a:t>
            </a:r>
            <a:r>
              <a:rPr lang="en-US" sz="3300" b="1" dirty="0" err="1">
                <a:solidFill>
                  <a:srgbClr val="139092"/>
                </a:solidFill>
                <a:latin typeface="ヒカリ角ゴ Bold"/>
                <a:ea typeface="ヒカリ角ゴ Bold"/>
                <a:cs typeface="ヒカリ角ゴ Bold"/>
                <a:sym typeface="ヒカリ角ゴ Bold"/>
              </a:rPr>
              <a:t>ブラック企業</a:t>
            </a:r>
            <a:r>
              <a:rPr lang="en-US" sz="3300" b="1" dirty="0">
                <a:solidFill>
                  <a:srgbClr val="139092"/>
                </a:solidFill>
                <a:latin typeface="ヒカリ角ゴ Bold"/>
                <a:ea typeface="ヒカリ角ゴ Bold"/>
                <a:cs typeface="ヒカリ角ゴ Bold"/>
                <a:sym typeface="ヒカリ角ゴ Bold"/>
              </a:rPr>
              <a:t>」）。</a:t>
            </a:r>
          </a:p>
          <a:p>
            <a:pPr algn="l">
              <a:lnSpc>
                <a:spcPts val="4620"/>
              </a:lnSpc>
            </a:pPr>
            <a:endParaRPr lang="en-US" sz="3300" b="1" dirty="0">
              <a:solidFill>
                <a:srgbClr val="139092"/>
              </a:solidFill>
              <a:latin typeface="ヒカリ角ゴ Bold"/>
              <a:ea typeface="ヒカリ角ゴ Bold"/>
              <a:cs typeface="ヒカリ角ゴ Bold"/>
              <a:sym typeface="ヒカリ角ゴ Bold"/>
            </a:endParaRPr>
          </a:p>
          <a:p>
            <a:pPr marL="457200" indent="-457200" algn="l">
              <a:lnSpc>
                <a:spcPts val="4620"/>
              </a:lnSpc>
              <a:buFont typeface="Arial" panose="020B0604020202020204" pitchFamily="34" charset="0"/>
              <a:buChar char="•"/>
            </a:pPr>
            <a:r>
              <a:rPr lang="en-US" sz="3300" dirty="0" err="1">
                <a:solidFill>
                  <a:srgbClr val="139092"/>
                </a:solidFill>
                <a:latin typeface="ヒカリ角ゴ"/>
                <a:ea typeface="ヒカリ角ゴ"/>
                <a:cs typeface="ヒカリ角ゴ"/>
                <a:sym typeface="ヒカリ角ゴ"/>
              </a:rPr>
              <a:t>雇用は労働集約的な</a:t>
            </a:r>
            <a:r>
              <a:rPr lang="en-US" sz="3300" b="1" dirty="0" err="1">
                <a:solidFill>
                  <a:srgbClr val="139092"/>
                </a:solidFill>
                <a:latin typeface="ヒカリ角ゴ Bold"/>
                <a:ea typeface="ヒカリ角ゴ Bold"/>
                <a:cs typeface="ヒカリ角ゴ Bold"/>
                <a:sym typeface="ヒカリ角ゴ Bold"/>
              </a:rPr>
              <a:t>サービス産業・ケア産業</a:t>
            </a:r>
            <a:r>
              <a:rPr lang="en-US" sz="3300" dirty="0" err="1">
                <a:solidFill>
                  <a:srgbClr val="139092"/>
                </a:solidFill>
                <a:latin typeface="ヒカリ角ゴ"/>
                <a:ea typeface="ヒカリ角ゴ"/>
                <a:cs typeface="ヒカリ角ゴ"/>
                <a:sym typeface="ヒカリ角ゴ"/>
              </a:rPr>
              <a:t>に集中（特に女性はこれらの職に就くパターンが多い</a:t>
            </a:r>
            <a:r>
              <a:rPr lang="en-US" sz="3300" dirty="0">
                <a:solidFill>
                  <a:srgbClr val="139092"/>
                </a:solidFill>
                <a:latin typeface="ヒカリ角ゴ"/>
                <a:ea typeface="ヒカリ角ゴ"/>
                <a:cs typeface="ヒカリ角ゴ"/>
                <a:sym typeface="ヒカリ角ゴ"/>
              </a:rPr>
              <a:t>）。</a:t>
            </a:r>
            <a:r>
              <a:rPr lang="en-US" sz="3300" dirty="0" err="1">
                <a:solidFill>
                  <a:srgbClr val="139092"/>
                </a:solidFill>
                <a:latin typeface="ヒカリ角ゴ"/>
                <a:ea typeface="ヒカリ角ゴ"/>
                <a:cs typeface="ヒカリ角ゴ"/>
                <a:sym typeface="ヒカリ角ゴ"/>
              </a:rPr>
              <a:t>生産性の上昇に限界があるため、利潤追求のためには人件費が引き下げされやすい</a:t>
            </a:r>
            <a:r>
              <a:rPr lang="en-US" sz="3300" dirty="0">
                <a:solidFill>
                  <a:srgbClr val="139092"/>
                </a:solidFill>
                <a:latin typeface="ヒカリ角ゴ"/>
                <a:ea typeface="ヒカリ角ゴ"/>
                <a:cs typeface="ヒカリ角ゴ"/>
                <a:sym typeface="ヒカリ角ゴ"/>
              </a:rPr>
              <a:t>。</a:t>
            </a:r>
          </a:p>
          <a:p>
            <a:pPr algn="l">
              <a:lnSpc>
                <a:spcPts val="4620"/>
              </a:lnSpc>
            </a:pPr>
            <a:endParaRPr lang="en-US" sz="3300" dirty="0">
              <a:solidFill>
                <a:srgbClr val="139092"/>
              </a:solidFill>
              <a:latin typeface="ヒカリ角ゴ"/>
              <a:ea typeface="ヒカリ角ゴ"/>
              <a:cs typeface="ヒカリ角ゴ"/>
              <a:sym typeface="ヒカリ角ゴ"/>
            </a:endParaRPr>
          </a:p>
          <a:p>
            <a:pPr marL="457200" indent="-457200" algn="l">
              <a:lnSpc>
                <a:spcPts val="4620"/>
              </a:lnSpc>
              <a:buFont typeface="Arial" panose="020B0604020202020204" pitchFamily="34" charset="0"/>
              <a:buChar char="•"/>
            </a:pPr>
            <a:r>
              <a:rPr lang="en-US" sz="3300" dirty="0">
                <a:solidFill>
                  <a:srgbClr val="139092"/>
                </a:solidFill>
                <a:latin typeface="ヒカリ角ゴ"/>
                <a:ea typeface="ヒカリ角ゴ"/>
                <a:cs typeface="ヒカリ角ゴ"/>
                <a:sym typeface="ヒカリ角ゴ"/>
              </a:rPr>
              <a:t>こうして、今の働き方は多くの若者にとって会社の命令に従わなければならないのに、</a:t>
            </a:r>
            <a:r>
              <a:rPr lang="en-US" sz="3300" b="1" dirty="0">
                <a:solidFill>
                  <a:srgbClr val="139092"/>
                </a:solidFill>
                <a:latin typeface="ヒカリ角ゴ Bold"/>
                <a:ea typeface="ヒカリ角ゴ Bold"/>
                <a:cs typeface="ヒカリ角ゴ Bold"/>
                <a:sym typeface="ヒカリ角ゴ Bold"/>
              </a:rPr>
              <a:t>生存ギリギリの賃金しかもらえず、数年で心身をすり減らす「割に合わない」もの</a:t>
            </a:r>
            <a:r>
              <a:rPr lang="en-US" sz="3300" dirty="0">
                <a:solidFill>
                  <a:srgbClr val="139092"/>
                </a:solidFill>
                <a:latin typeface="ヒカリ角ゴ"/>
                <a:ea typeface="ヒカリ角ゴ"/>
                <a:cs typeface="ヒカリ角ゴ"/>
                <a:sym typeface="ヒカリ角ゴ"/>
              </a:rPr>
              <a:t>となっている。</a:t>
            </a:r>
          </a:p>
        </p:txBody>
      </p:sp>
      <p:sp>
        <p:nvSpPr>
          <p:cNvPr id="5" name="TextBox 5"/>
          <p:cNvSpPr txBox="1"/>
          <p:nvPr/>
        </p:nvSpPr>
        <p:spPr>
          <a:xfrm>
            <a:off x="294176" y="8979754"/>
            <a:ext cx="17449630" cy="1210716"/>
          </a:xfrm>
          <a:prstGeom prst="rect">
            <a:avLst/>
          </a:prstGeom>
        </p:spPr>
        <p:txBody>
          <a:bodyPr lIns="0" tIns="0" rIns="0" bIns="0" rtlCol="0" anchor="t">
            <a:spAutoFit/>
          </a:bodyPr>
          <a:lstStyle/>
          <a:p>
            <a:pPr algn="l">
              <a:lnSpc>
                <a:spcPts val="2380"/>
              </a:lnSpc>
            </a:pPr>
            <a:r>
              <a:rPr lang="en-US" sz="1700" dirty="0" err="1">
                <a:solidFill>
                  <a:srgbClr val="139092"/>
                </a:solidFill>
                <a:latin typeface="Source Han Sans JP"/>
                <a:ea typeface="Source Han Sans JP"/>
                <a:cs typeface="Source Han Sans JP"/>
                <a:sym typeface="Source Han Sans JP"/>
              </a:rPr>
              <a:t>出典：全労連</a:t>
            </a:r>
            <a:r>
              <a:rPr lang="ja-JP" altLang="en-US" sz="1700" dirty="0">
                <a:solidFill>
                  <a:srgbClr val="139092"/>
                </a:solidFill>
                <a:latin typeface="Source Han Sans JP"/>
                <a:ea typeface="Source Han Sans JP"/>
                <a:cs typeface="Source Han Sans JP"/>
                <a:sym typeface="Source Han Sans JP"/>
              </a:rPr>
              <a:t>ウェブページ</a:t>
            </a:r>
            <a:r>
              <a:rPr lang="en-US" sz="1700" dirty="0">
                <a:solidFill>
                  <a:srgbClr val="139092"/>
                </a:solidFill>
                <a:latin typeface="Source Han Sans JP"/>
                <a:ea typeface="Source Han Sans JP"/>
                <a:cs typeface="Source Han Sans JP"/>
                <a:sym typeface="Source Han Sans JP"/>
              </a:rPr>
              <a:t>『【最低生計費試算調査の結果一覧】自立して生活するには1700円～1900円必要</a:t>
            </a:r>
            <a:r>
              <a:rPr lang="ja-JP" altLang="en-US" sz="1700" dirty="0">
                <a:solidFill>
                  <a:srgbClr val="139092"/>
                </a:solidFill>
                <a:latin typeface="Source Han Sans JP"/>
                <a:ea typeface="Source Han Sans JP"/>
                <a:cs typeface="Source Han Sans JP"/>
                <a:sym typeface="Source Han Sans JP"/>
              </a:rPr>
              <a:t>。</a:t>
            </a:r>
            <a:r>
              <a:rPr lang="en-US" sz="1700" dirty="0">
                <a:solidFill>
                  <a:srgbClr val="139092"/>
                </a:solidFill>
                <a:latin typeface="Source Han Sans JP"/>
                <a:ea typeface="Source Han Sans JP"/>
                <a:cs typeface="Source Han Sans JP"/>
                <a:sym typeface="Source Han Sans JP"/>
              </a:rPr>
              <a:t>』https://www.zenroren.gr.jp/campaign/%E6%9C%80%E4%BD%8E%E7%94%9F%E8%A8%88%E8%B2%BB%E8%A9%A6%E7%AE%97%E8%AA%BF%E6%9F%BB%E3%81%AE%E7%B5%90%E6%9E%9C%E4%B8%80%E8%A6%A7%EF%BD%9E%E8%87%AA%E7%AB%8B%E3%81%97%E3%81%A6%E7%94%9F%E6%B4%BB%E3%81%99/</a:t>
            </a:r>
            <a:r>
              <a:rPr lang="ja-JP" altLang="en-US" sz="1700" dirty="0">
                <a:solidFill>
                  <a:srgbClr val="139092"/>
                </a:solidFill>
                <a:latin typeface="Source Han Sans JP"/>
                <a:ea typeface="Source Han Sans JP"/>
                <a:cs typeface="Source Han Sans JP"/>
                <a:sym typeface="Source Han Sans JP"/>
              </a:rPr>
              <a:t>（</a:t>
            </a:r>
            <a:r>
              <a:rPr lang="en-US" altLang="ja-JP" sz="1700" dirty="0">
                <a:solidFill>
                  <a:srgbClr val="139092"/>
                </a:solidFill>
                <a:latin typeface="Source Han Sans JP"/>
                <a:ea typeface="Source Han Sans JP"/>
                <a:cs typeface="Source Han Sans JP"/>
                <a:sym typeface="Source Han Sans JP"/>
              </a:rPr>
              <a:t>2026</a:t>
            </a:r>
            <a:r>
              <a:rPr lang="ja-JP" altLang="en-US" sz="1700" dirty="0">
                <a:solidFill>
                  <a:srgbClr val="139092"/>
                </a:solidFill>
                <a:latin typeface="Source Han Sans JP"/>
                <a:ea typeface="Source Han Sans JP"/>
                <a:cs typeface="Source Han Sans JP"/>
                <a:sym typeface="Source Han Sans JP"/>
              </a:rPr>
              <a:t>年</a:t>
            </a:r>
            <a:r>
              <a:rPr lang="en-US" altLang="ja-JP" sz="1700" dirty="0">
                <a:solidFill>
                  <a:srgbClr val="139092"/>
                </a:solidFill>
                <a:latin typeface="Source Han Sans JP"/>
                <a:ea typeface="Source Han Sans JP"/>
                <a:cs typeface="Source Han Sans JP"/>
                <a:sym typeface="Source Han Sans JP"/>
              </a:rPr>
              <a:t>5</a:t>
            </a:r>
            <a:r>
              <a:rPr lang="ja-JP" altLang="en-US" sz="1700" dirty="0">
                <a:solidFill>
                  <a:srgbClr val="139092"/>
                </a:solidFill>
                <a:latin typeface="Source Han Sans JP"/>
                <a:ea typeface="Source Han Sans JP"/>
                <a:cs typeface="Source Han Sans JP"/>
                <a:sym typeface="Source Han Sans JP"/>
              </a:rPr>
              <a:t>月</a:t>
            </a:r>
            <a:r>
              <a:rPr lang="en-US" altLang="ja-JP" sz="1700" dirty="0">
                <a:solidFill>
                  <a:srgbClr val="139092"/>
                </a:solidFill>
                <a:latin typeface="Source Han Sans JP"/>
                <a:ea typeface="Source Han Sans JP"/>
                <a:cs typeface="Source Han Sans JP"/>
                <a:sym typeface="Source Han Sans JP"/>
              </a:rPr>
              <a:t>25</a:t>
            </a:r>
            <a:r>
              <a:rPr lang="ja-JP" altLang="en-US" sz="1700" dirty="0">
                <a:solidFill>
                  <a:srgbClr val="139092"/>
                </a:solidFill>
                <a:latin typeface="Source Han Sans JP"/>
                <a:ea typeface="Source Han Sans JP"/>
                <a:cs typeface="Source Han Sans JP"/>
                <a:sym typeface="Source Han Sans JP"/>
              </a:rPr>
              <a:t>日閲覧）</a:t>
            </a:r>
            <a:endParaRPr lang="en-US" sz="1700" dirty="0">
              <a:solidFill>
                <a:srgbClr val="139092"/>
              </a:solidFill>
              <a:latin typeface="Source Han Sans JP"/>
              <a:ea typeface="Source Han Sans JP"/>
              <a:cs typeface="Source Han Sans JP"/>
              <a:sym typeface="Source Han Sans JP"/>
            </a:endParaRPr>
          </a:p>
        </p:txBody>
      </p:sp>
      <p:sp>
        <p:nvSpPr>
          <p:cNvPr id="7" name="スライド番号プレースホルダー 7">
            <a:extLst>
              <a:ext uri="{FF2B5EF4-FFF2-40B4-BE49-F238E27FC236}">
                <a16:creationId xmlns:a16="http://schemas.microsoft.com/office/drawing/2014/main" id="{6A9F52C3-2E8A-C0D4-6510-D825A49E6403}"/>
              </a:ext>
            </a:extLst>
          </p:cNvPr>
          <p:cNvSpPr txBox="1">
            <a:spLocks/>
          </p:cNvSpPr>
          <p:nvPr/>
        </p:nvSpPr>
        <p:spPr>
          <a:xfrm>
            <a:off x="15860224" y="966882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10</a:t>
            </a:fld>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1028700" y="3673480"/>
            <a:ext cx="14582463" cy="1368415"/>
          </a:xfrm>
          <a:prstGeom prst="rect">
            <a:avLst/>
          </a:prstGeom>
        </p:spPr>
        <p:txBody>
          <a:bodyPr lIns="0" tIns="0" rIns="0" bIns="0" rtlCol="0" anchor="t">
            <a:spAutoFit/>
          </a:bodyPr>
          <a:lstStyle/>
          <a:p>
            <a:pPr algn="l">
              <a:lnSpc>
                <a:spcPts val="11200"/>
              </a:lnSpc>
              <a:spcBef>
                <a:spcPct val="0"/>
              </a:spcBef>
            </a:pPr>
            <a:r>
              <a:rPr lang="en-US" sz="8000" b="1">
                <a:solidFill>
                  <a:srgbClr val="139092"/>
                </a:solidFill>
                <a:latin typeface="ヒカリ角ゴ Bold"/>
                <a:ea typeface="ヒカリ角ゴ Bold"/>
                <a:cs typeface="ヒカリ角ゴ Bold"/>
                <a:sym typeface="ヒカリ角ゴ Bold"/>
              </a:rPr>
              <a:t>居続けられない実家</a:t>
            </a:r>
          </a:p>
        </p:txBody>
      </p:sp>
      <p:sp>
        <p:nvSpPr>
          <p:cNvPr id="4" name="スライド番号プレースホルダー 7">
            <a:extLst>
              <a:ext uri="{FF2B5EF4-FFF2-40B4-BE49-F238E27FC236}">
                <a16:creationId xmlns:a16="http://schemas.microsoft.com/office/drawing/2014/main" id="{FDFCE1FE-BF1C-E511-E4B4-04CAE053FDE8}"/>
              </a:ext>
            </a:extLst>
          </p:cNvPr>
          <p:cNvSpPr txBox="1">
            <a:spLocks/>
          </p:cNvSpPr>
          <p:nvPr/>
        </p:nvSpPr>
        <p:spPr>
          <a:xfrm>
            <a:off x="15611163" y="95631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11</a:t>
            </a:fld>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4831524" cy="591124"/>
          </a:xfrm>
          <a:prstGeom prst="rect">
            <a:avLst/>
          </a:prstGeom>
        </p:spPr>
        <p:txBody>
          <a:bodyPr lIns="0" tIns="0" rIns="0" bIns="0" rtlCol="0" anchor="t">
            <a:spAutoFit/>
          </a:bodyPr>
          <a:lstStyle/>
          <a:p>
            <a:pPr>
              <a:lnSpc>
                <a:spcPts val="5040"/>
              </a:lnSpc>
            </a:pPr>
            <a:r>
              <a:rPr lang="ja-JP" altLang="en-US" sz="3600" b="1" spc="359" dirty="0">
                <a:solidFill>
                  <a:srgbClr val="139092"/>
                </a:solidFill>
                <a:latin typeface="ZEN角ゴシックNEW Heavy"/>
                <a:ea typeface="ZEN角ゴシックNEW Heavy"/>
                <a:cs typeface="ZEN角ゴシックNEW Heavy"/>
                <a:sym typeface="ZEN角ゴシックNEW Heavy"/>
              </a:rPr>
              <a:t>ケース</a:t>
            </a:r>
            <a:r>
              <a:rPr lang="ja-JP" altLang="en-US" sz="3600" spc="359" dirty="0">
                <a:solidFill>
                  <a:srgbClr val="139092"/>
                </a:solidFill>
                <a:latin typeface="ZEN角ゴシックNEW Heavy"/>
                <a:ea typeface="ZEN角ゴシックNEW Heavy"/>
                <a:cs typeface="ZEN角ゴシックNEW Heavy"/>
                <a:sym typeface="ZEN角ゴシックNEW Heavy"/>
              </a:rPr>
              <a:t>③</a:t>
            </a:r>
            <a:r>
              <a:rPr lang="ja-JP" altLang="en-US" sz="3600" b="1" spc="359" dirty="0">
                <a:solidFill>
                  <a:srgbClr val="139092"/>
                </a:solidFill>
                <a:latin typeface="ZEN角ゴシックNEW Heavy"/>
                <a:ea typeface="ZEN角ゴシックNEW Heavy"/>
                <a:cs typeface="ZEN角ゴシックNEW Heavy"/>
                <a:sym typeface="ZEN角ゴシックNEW Heavy"/>
              </a:rPr>
              <a:t>：</a:t>
            </a:r>
            <a:r>
              <a:rPr lang="en-US" sz="3600" b="1" spc="359" dirty="0">
                <a:solidFill>
                  <a:srgbClr val="139092"/>
                </a:solidFill>
                <a:latin typeface="ZEN角ゴシックNEW Heavy"/>
                <a:ea typeface="ZEN角ゴシックNEW Heavy"/>
                <a:cs typeface="ZEN角ゴシックNEW Heavy"/>
                <a:sym typeface="ZEN角ゴシックNEW Heavy"/>
              </a:rPr>
              <a:t>北陸地方</a:t>
            </a:r>
            <a:r>
              <a:rPr lang="en-US" altLang="ja-JP" sz="3600" b="1" spc="359" dirty="0">
                <a:solidFill>
                  <a:srgbClr val="139092"/>
                </a:solidFill>
                <a:latin typeface="ZEN角ゴシックNEW Heavy"/>
                <a:ea typeface="ZEN角ゴシックNEW Heavy"/>
                <a:cs typeface="ZEN角ゴシックNEW Heavy"/>
                <a:sym typeface="ZEN角ゴシックNEW Heavy"/>
              </a:rPr>
              <a:t>20</a:t>
            </a:r>
            <a:r>
              <a:rPr lang="en-US" sz="3600" b="1" spc="359" dirty="0">
                <a:solidFill>
                  <a:srgbClr val="139092"/>
                </a:solidFill>
                <a:latin typeface="ZEN角ゴシックNEW Heavy"/>
                <a:ea typeface="ZEN角ゴシックNEW Heavy"/>
                <a:cs typeface="ZEN角ゴシックNEW Heavy"/>
                <a:sym typeface="ZEN角ゴシックNEW Heavy"/>
              </a:rPr>
              <a:t>代女性</a:t>
            </a:r>
            <a:r>
              <a:rPr lang="en-US" altLang="ja-JP" sz="3600" b="1" spc="359" dirty="0">
                <a:solidFill>
                  <a:srgbClr val="139092"/>
                </a:solidFill>
                <a:latin typeface="ZEN角ゴシックNEW Heavy"/>
                <a:ea typeface="ZEN角ゴシックNEW Heavy"/>
                <a:cs typeface="ZEN角ゴシックNEW Heavy"/>
                <a:sym typeface="ZEN角ゴシックNEW Heavy"/>
              </a:rPr>
              <a:t> （</a:t>
            </a:r>
            <a:r>
              <a:rPr lang="en-US" altLang="ja-JP" sz="3600" b="1" spc="359" dirty="0" err="1">
                <a:solidFill>
                  <a:srgbClr val="139092"/>
                </a:solidFill>
                <a:latin typeface="ZEN角ゴシックNEW Heavy"/>
                <a:ea typeface="ZEN角ゴシックNEW Heavy"/>
                <a:cs typeface="ZEN角ゴシックNEW Heavy"/>
                <a:sym typeface="ZEN角ゴシックNEW Heavy"/>
              </a:rPr>
              <a:t>POSSE相談事例から</a:t>
            </a:r>
            <a:r>
              <a:rPr lang="en-US" altLang="ja-JP" sz="3600" b="1" spc="359" dirty="0">
                <a:solidFill>
                  <a:srgbClr val="139092"/>
                </a:solidFill>
                <a:latin typeface="ZEN角ゴシックNEW Heavy"/>
                <a:ea typeface="ZEN角ゴシックNEW Heavy"/>
                <a:cs typeface="ZEN角ゴシックNEW Heavy"/>
                <a:sym typeface="ZEN角ゴシックNEW Heavy"/>
              </a:rPr>
              <a:t>）</a:t>
            </a:r>
            <a:endParaRPr lang="en-US" sz="3600" b="1" spc="359" dirty="0">
              <a:solidFill>
                <a:srgbClr val="139092"/>
              </a:solidFill>
              <a:latin typeface="ZEN角ゴシックNEW Heavy"/>
              <a:ea typeface="ZEN角ゴシックNEW Heavy"/>
              <a:cs typeface="ZEN角ゴシックNEW Heavy"/>
              <a:sym typeface="ZEN角ゴシックNEW Heavy"/>
            </a:endParaRPr>
          </a:p>
        </p:txBody>
      </p:sp>
      <p:sp>
        <p:nvSpPr>
          <p:cNvPr id="4" name="TextBox 4"/>
          <p:cNvSpPr txBox="1"/>
          <p:nvPr/>
        </p:nvSpPr>
        <p:spPr>
          <a:xfrm>
            <a:off x="822861" y="2142809"/>
            <a:ext cx="17019288" cy="6554469"/>
          </a:xfrm>
          <a:prstGeom prst="rect">
            <a:avLst/>
          </a:prstGeom>
        </p:spPr>
        <p:txBody>
          <a:bodyPr wrap="square" lIns="0" tIns="0" rIns="0" bIns="0" rtlCol="0" anchor="t">
            <a:spAutoFit/>
          </a:bodyPr>
          <a:lstStyle/>
          <a:p>
            <a:pPr algn="l">
              <a:lnSpc>
                <a:spcPts val="5180"/>
              </a:lnSpc>
            </a:pPr>
            <a:r>
              <a:rPr lang="en-US" sz="3700" b="1" dirty="0">
                <a:solidFill>
                  <a:srgbClr val="139092"/>
                </a:solidFill>
                <a:latin typeface="ヒカリ角ゴ Bold"/>
                <a:ea typeface="ヒカリ角ゴ Bold"/>
                <a:cs typeface="ヒカリ角ゴ Bold"/>
                <a:sym typeface="ヒカリ角ゴ Bold"/>
              </a:rPr>
              <a:t> 　</a:t>
            </a:r>
            <a:r>
              <a:rPr lang="en-US" altLang="ja-JP" sz="3700" b="1" dirty="0">
                <a:solidFill>
                  <a:srgbClr val="139092"/>
                </a:solidFill>
                <a:latin typeface="ヒカリ角ゴ Bold"/>
                <a:ea typeface="ヒカリ角ゴ Bold"/>
                <a:cs typeface="ヒカリ角ゴ Bold"/>
                <a:sym typeface="ヒカリ角ゴ Bold"/>
              </a:rPr>
              <a:t>16</a:t>
            </a:r>
            <a:r>
              <a:rPr lang="en-US" sz="3700" b="1" dirty="0">
                <a:solidFill>
                  <a:srgbClr val="139092"/>
                </a:solidFill>
                <a:latin typeface="ヒカリ角ゴ Bold"/>
                <a:ea typeface="ヒカリ角ゴ Bold"/>
                <a:cs typeface="ヒカリ角ゴ Bold"/>
                <a:sym typeface="ヒカリ角ゴ Bold"/>
              </a:rPr>
              <a:t>〜</a:t>
            </a:r>
            <a:r>
              <a:rPr lang="en-US" altLang="ja-JP" sz="3700" b="1" dirty="0">
                <a:solidFill>
                  <a:srgbClr val="139092"/>
                </a:solidFill>
                <a:latin typeface="ヒカリ角ゴ Bold"/>
                <a:ea typeface="ヒカリ角ゴ Bold"/>
                <a:cs typeface="ヒカリ角ゴ Bold"/>
                <a:sym typeface="ヒカリ角ゴ Bold"/>
              </a:rPr>
              <a:t>18</a:t>
            </a:r>
            <a:r>
              <a:rPr lang="en-US" sz="3700" b="1" dirty="0">
                <a:solidFill>
                  <a:srgbClr val="139092"/>
                </a:solidFill>
                <a:latin typeface="ヒカリ角ゴ Bold"/>
                <a:ea typeface="ヒカリ角ゴ Bold"/>
                <a:cs typeface="ヒカリ角ゴ Bold"/>
                <a:sym typeface="ヒカリ角ゴ Bold"/>
              </a:rPr>
              <a:t>万円の手取りの中から、毎月</a:t>
            </a:r>
            <a:r>
              <a:rPr lang="en-US" altLang="ja-JP" sz="3700" b="1" dirty="0">
                <a:solidFill>
                  <a:srgbClr val="139092"/>
                </a:solidFill>
                <a:latin typeface="ヒカリ角ゴ Bold"/>
                <a:ea typeface="ヒカリ角ゴ Bold"/>
                <a:cs typeface="ヒカリ角ゴ Bold"/>
                <a:sym typeface="ヒカリ角ゴ Bold"/>
              </a:rPr>
              <a:t>45,000</a:t>
            </a:r>
            <a:r>
              <a:rPr lang="en-US" sz="3700" b="1" dirty="0">
                <a:solidFill>
                  <a:srgbClr val="139092"/>
                </a:solidFill>
                <a:latin typeface="ヒカリ角ゴ Bold"/>
                <a:ea typeface="ヒカリ角ゴ Bold"/>
                <a:cs typeface="ヒカリ角ゴ Bold"/>
                <a:sym typeface="ヒカリ角ゴ Bold"/>
              </a:rPr>
              <a:t>円</a:t>
            </a:r>
            <a:r>
              <a:rPr lang="ja-JP" altLang="en-US" sz="3700" b="1" dirty="0">
                <a:solidFill>
                  <a:srgbClr val="139092"/>
                </a:solidFill>
                <a:latin typeface="ヒカリ角ゴ Bold"/>
                <a:ea typeface="ヒカリ角ゴ Bold"/>
                <a:cs typeface="ヒカリ角ゴ Bold"/>
                <a:sym typeface="ヒカリ角ゴ Bold"/>
              </a:rPr>
              <a:t>を</a:t>
            </a:r>
            <a:r>
              <a:rPr lang="en-US" sz="3700" b="1" dirty="0" err="1">
                <a:solidFill>
                  <a:srgbClr val="139092"/>
                </a:solidFill>
                <a:latin typeface="ヒカリ角ゴ Bold"/>
                <a:ea typeface="ヒカリ角ゴ Bold"/>
                <a:cs typeface="ヒカリ角ゴ Bold"/>
                <a:sym typeface="ヒカリ角ゴ Bold"/>
              </a:rPr>
              <a:t>家に入れるように要求</a:t>
            </a:r>
            <a:r>
              <a:rPr lang="en-US" sz="3700" dirty="0" err="1">
                <a:solidFill>
                  <a:srgbClr val="139092"/>
                </a:solidFill>
                <a:latin typeface="ヒカリ角ゴ"/>
                <a:ea typeface="ヒカリ角ゴ"/>
                <a:cs typeface="ヒカリ角ゴ"/>
                <a:sym typeface="ヒカリ角ゴ"/>
              </a:rPr>
              <a:t>され、ほとんど手元に残らなかった</a:t>
            </a:r>
            <a:r>
              <a:rPr lang="en-US" sz="3700" dirty="0">
                <a:solidFill>
                  <a:srgbClr val="139092"/>
                </a:solidFill>
                <a:latin typeface="ヒカリ角ゴ"/>
                <a:ea typeface="ヒカリ角ゴ"/>
                <a:cs typeface="ヒカリ角ゴ"/>
                <a:sym typeface="ヒカリ角ゴ"/>
              </a:rPr>
              <a:t>。</a:t>
            </a:r>
          </a:p>
          <a:p>
            <a:pPr algn="l">
              <a:lnSpc>
                <a:spcPts val="5180"/>
              </a:lnSpc>
            </a:pPr>
            <a:r>
              <a:rPr lang="en-US" sz="3700" dirty="0">
                <a:solidFill>
                  <a:srgbClr val="139092"/>
                </a:solidFill>
                <a:latin typeface="ヒカリ角ゴ"/>
                <a:ea typeface="ヒカリ角ゴ"/>
                <a:cs typeface="ヒカリ角ゴ"/>
                <a:sym typeface="ヒカリ角ゴ"/>
              </a:rPr>
              <a:t> 　</a:t>
            </a:r>
            <a:r>
              <a:rPr lang="en-US" sz="3700" dirty="0" err="1">
                <a:solidFill>
                  <a:srgbClr val="139092"/>
                </a:solidFill>
                <a:latin typeface="ヒカリ角ゴ"/>
                <a:ea typeface="ヒカリ角ゴ"/>
                <a:cs typeface="ヒカリ角ゴ"/>
                <a:sym typeface="ヒカリ角ゴ"/>
              </a:rPr>
              <a:t>さらに、労働環境の悪さから数ヶ月で仕事を辞める状況を母親</a:t>
            </a:r>
            <a:r>
              <a:rPr lang="ja-JP" altLang="en-US" sz="3700" dirty="0">
                <a:solidFill>
                  <a:srgbClr val="139092"/>
                </a:solidFill>
                <a:latin typeface="ヒカリ角ゴ"/>
                <a:ea typeface="ヒカリ角ゴ"/>
                <a:cs typeface="ヒカリ角ゴ"/>
                <a:sym typeface="ヒカリ角ゴ"/>
              </a:rPr>
              <a:t>に</a:t>
            </a:r>
            <a:r>
              <a:rPr lang="en-US" sz="3700" dirty="0" err="1">
                <a:solidFill>
                  <a:srgbClr val="139092"/>
                </a:solidFill>
                <a:latin typeface="ヒカリ角ゴ"/>
                <a:ea typeface="ヒカリ角ゴ"/>
                <a:cs typeface="ヒカリ角ゴ"/>
                <a:sym typeface="ヒカリ角ゴ"/>
              </a:rPr>
              <a:t>理解</a:t>
            </a:r>
            <a:r>
              <a:rPr lang="ja-JP" altLang="en-US" sz="3700" dirty="0">
                <a:solidFill>
                  <a:srgbClr val="139092"/>
                </a:solidFill>
                <a:latin typeface="ヒカリ角ゴ"/>
                <a:ea typeface="ヒカリ角ゴ"/>
                <a:cs typeface="ヒカリ角ゴ"/>
                <a:sym typeface="ヒカリ角ゴ"/>
              </a:rPr>
              <a:t>されず、</a:t>
            </a:r>
            <a:r>
              <a:rPr lang="en-US" sz="3700" b="1" dirty="0">
                <a:solidFill>
                  <a:srgbClr val="139092"/>
                </a:solidFill>
                <a:latin typeface="ヒカリ角ゴ Bold"/>
                <a:ea typeface="ヒカリ角ゴ Bold"/>
                <a:cs typeface="ヒカリ角ゴ Bold"/>
                <a:sym typeface="ヒカリ角ゴ Bold"/>
              </a:rPr>
              <a:t>「</a:t>
            </a:r>
            <a:r>
              <a:rPr lang="en-US" sz="3700" b="1" dirty="0" err="1">
                <a:solidFill>
                  <a:srgbClr val="139092"/>
                </a:solidFill>
                <a:latin typeface="ヒカリ角ゴ Bold"/>
                <a:ea typeface="ヒカリ角ゴ Bold"/>
                <a:cs typeface="ヒカリ角ゴ Bold"/>
                <a:sym typeface="ヒカリ角ゴ Bold"/>
              </a:rPr>
              <a:t>早く働け</a:t>
            </a:r>
            <a:r>
              <a:rPr lang="en-US" sz="3700" b="1" dirty="0">
                <a:solidFill>
                  <a:srgbClr val="139092"/>
                </a:solidFill>
                <a:latin typeface="ヒカリ角ゴ Bold"/>
                <a:ea typeface="ヒカリ角ゴ Bold"/>
                <a:cs typeface="ヒカリ角ゴ Bold"/>
                <a:sym typeface="ヒカリ角ゴ Bold"/>
              </a:rPr>
              <a:t>」「もっと頑張れ、３ヶ月働けたのなら１年働けるはず」「</a:t>
            </a:r>
            <a:r>
              <a:rPr lang="en-US" sz="3700" b="1" dirty="0" err="1">
                <a:solidFill>
                  <a:srgbClr val="139092"/>
                </a:solidFill>
                <a:latin typeface="ヒカリ角ゴ Bold"/>
                <a:ea typeface="ヒカリ角ゴ Bold"/>
                <a:cs typeface="ヒカリ角ゴ Bold"/>
                <a:sym typeface="ヒカリ角ゴ Bold"/>
              </a:rPr>
              <a:t>人間らしくまともに生きろ」</a:t>
            </a:r>
            <a:r>
              <a:rPr lang="en-US" sz="3700" dirty="0" err="1">
                <a:solidFill>
                  <a:srgbClr val="139092"/>
                </a:solidFill>
                <a:latin typeface="ヒカリ角ゴ"/>
                <a:ea typeface="ヒカリ角ゴ"/>
                <a:cs typeface="ヒカリ角ゴ"/>
                <a:sym typeface="ヒカリ角ゴ"/>
              </a:rPr>
              <a:t>と責め立てられた</a:t>
            </a:r>
            <a:r>
              <a:rPr lang="en-US" sz="3700" dirty="0">
                <a:solidFill>
                  <a:srgbClr val="139092"/>
                </a:solidFill>
                <a:latin typeface="ヒカリ角ゴ"/>
                <a:ea typeface="ヒカリ角ゴ"/>
                <a:cs typeface="ヒカリ角ゴ"/>
                <a:sym typeface="ヒカリ角ゴ"/>
              </a:rPr>
              <a:t>。</a:t>
            </a:r>
          </a:p>
          <a:p>
            <a:pPr algn="l">
              <a:lnSpc>
                <a:spcPts val="5180"/>
              </a:lnSpc>
            </a:pPr>
            <a:r>
              <a:rPr lang="en-US" sz="3700" dirty="0">
                <a:solidFill>
                  <a:srgbClr val="139092"/>
                </a:solidFill>
                <a:latin typeface="ヒカリ角ゴ"/>
                <a:ea typeface="ヒカリ角ゴ"/>
                <a:cs typeface="ヒカリ角ゴ"/>
                <a:sym typeface="ヒカリ角ゴ"/>
              </a:rPr>
              <a:t> 　父親は電気系の会社で正社員をしていたが、仕事のストレスからアルコール依存症であり、酒を飲んで機嫌が悪い日には首を絞められたり、家から締め出されたりしていた。</a:t>
            </a:r>
          </a:p>
          <a:p>
            <a:pPr algn="l">
              <a:lnSpc>
                <a:spcPts val="5180"/>
              </a:lnSpc>
            </a:pPr>
            <a:r>
              <a:rPr lang="en-US" sz="3700" dirty="0">
                <a:solidFill>
                  <a:srgbClr val="139092"/>
                </a:solidFill>
                <a:latin typeface="ヒカリ角ゴ"/>
                <a:ea typeface="ヒカリ角ゴ"/>
                <a:cs typeface="ヒカリ角ゴ"/>
                <a:sym typeface="ヒカリ角ゴ"/>
              </a:rPr>
              <a:t>　友人に「その環境にいたら病気が悪化する」と説得され、クレジットカードで借金をすることで交通費等を捻出し、上京。友人宅に居候して過ごす。</a:t>
            </a:r>
          </a:p>
        </p:txBody>
      </p:sp>
      <p:sp>
        <p:nvSpPr>
          <p:cNvPr id="6" name="スライド番号プレースホルダー 7">
            <a:extLst>
              <a:ext uri="{FF2B5EF4-FFF2-40B4-BE49-F238E27FC236}">
                <a16:creationId xmlns:a16="http://schemas.microsoft.com/office/drawing/2014/main" id="{0BEE4B6F-C91F-F9B7-5BEC-0F7FAE12E14E}"/>
              </a:ext>
            </a:extLst>
          </p:cNvPr>
          <p:cNvSpPr txBox="1">
            <a:spLocks/>
          </p:cNvSpPr>
          <p:nvPr/>
        </p:nvSpPr>
        <p:spPr>
          <a:xfrm>
            <a:off x="15697200" y="96012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12</a:t>
            </a:fld>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4831524" cy="613410"/>
          </a:xfrm>
          <a:prstGeom prst="rect">
            <a:avLst/>
          </a:prstGeom>
        </p:spPr>
        <p:txBody>
          <a:bodyPr lIns="0" tIns="0" rIns="0" bIns="0" rtlCol="0" anchor="t">
            <a:spAutoFit/>
          </a:bodyPr>
          <a:lstStyle/>
          <a:p>
            <a:pPr>
              <a:lnSpc>
                <a:spcPts val="5040"/>
              </a:lnSpc>
            </a:pPr>
            <a:r>
              <a:rPr lang="ja-JP" altLang="en-US" sz="3600" b="1" spc="359" dirty="0">
                <a:solidFill>
                  <a:srgbClr val="139092"/>
                </a:solidFill>
                <a:latin typeface="ZEN角ゴシックNEW Heavy"/>
                <a:ea typeface="ZEN角ゴシックNEW Heavy"/>
                <a:cs typeface="ZEN角ゴシックNEW Heavy"/>
                <a:sym typeface="ZEN角ゴシックNEW Heavy"/>
              </a:rPr>
              <a:t>ケース</a:t>
            </a:r>
            <a:r>
              <a:rPr lang="ja-JP" altLang="en-US" sz="3600" spc="359" dirty="0">
                <a:solidFill>
                  <a:srgbClr val="139092"/>
                </a:solidFill>
                <a:latin typeface="ZEN角ゴシックNEW Heavy"/>
                <a:ea typeface="ZEN角ゴシックNEW Heavy"/>
                <a:cs typeface="ZEN角ゴシックNEW Heavy"/>
                <a:sym typeface="ZEN角ゴシックNEW Heavy"/>
              </a:rPr>
              <a:t>④</a:t>
            </a:r>
            <a:r>
              <a:rPr lang="en-US" sz="3600" b="1" spc="359" dirty="0">
                <a:solidFill>
                  <a:srgbClr val="139092"/>
                </a:solidFill>
                <a:latin typeface="ZEN角ゴシックNEW Heavy"/>
                <a:ea typeface="ZEN角ゴシックNEW Heavy"/>
                <a:cs typeface="ZEN角ゴシックNEW Heavy"/>
                <a:sym typeface="ZEN角ゴシックNEW Heavy"/>
              </a:rPr>
              <a:t>：宮城県20代女性</a:t>
            </a:r>
            <a:r>
              <a:rPr lang="en-US" altLang="ja-JP" sz="3600" b="1" spc="359" dirty="0">
                <a:solidFill>
                  <a:srgbClr val="139092"/>
                </a:solidFill>
                <a:latin typeface="ZEN角ゴシックNEW Heavy"/>
                <a:ea typeface="ZEN角ゴシックNEW Heavy"/>
                <a:cs typeface="ZEN角ゴシックNEW Heavy"/>
                <a:sym typeface="ZEN角ゴシックNEW Heavy"/>
              </a:rPr>
              <a:t> （</a:t>
            </a:r>
            <a:r>
              <a:rPr lang="en-US" altLang="ja-JP" sz="3600" b="1" spc="359" dirty="0" err="1">
                <a:solidFill>
                  <a:srgbClr val="139092"/>
                </a:solidFill>
                <a:latin typeface="ZEN角ゴシックNEW Heavy"/>
                <a:ea typeface="ZEN角ゴシックNEW Heavy"/>
                <a:cs typeface="ZEN角ゴシックNEW Heavy"/>
                <a:sym typeface="ZEN角ゴシックNEW Heavy"/>
              </a:rPr>
              <a:t>POSSE相談事例から</a:t>
            </a:r>
            <a:r>
              <a:rPr lang="en-US" altLang="ja-JP" sz="3600" b="1" spc="359" dirty="0">
                <a:solidFill>
                  <a:srgbClr val="139092"/>
                </a:solidFill>
                <a:latin typeface="ZEN角ゴシックNEW Heavy"/>
                <a:ea typeface="ZEN角ゴシックNEW Heavy"/>
                <a:cs typeface="ZEN角ゴシックNEW Heavy"/>
                <a:sym typeface="ZEN角ゴシックNEW Heavy"/>
              </a:rPr>
              <a:t>）</a:t>
            </a:r>
            <a:endParaRPr lang="en-US" sz="3600" b="1" spc="359" dirty="0">
              <a:solidFill>
                <a:srgbClr val="139092"/>
              </a:solidFill>
              <a:latin typeface="ZEN角ゴシックNEW Heavy"/>
              <a:ea typeface="ZEN角ゴシックNEW Heavy"/>
              <a:cs typeface="ZEN角ゴシックNEW Heavy"/>
              <a:sym typeface="ZEN角ゴシックNEW Heavy"/>
            </a:endParaRPr>
          </a:p>
        </p:txBody>
      </p:sp>
      <p:sp>
        <p:nvSpPr>
          <p:cNvPr id="4" name="TextBox 4"/>
          <p:cNvSpPr txBox="1"/>
          <p:nvPr/>
        </p:nvSpPr>
        <p:spPr>
          <a:xfrm>
            <a:off x="749235" y="2393987"/>
            <a:ext cx="17538765" cy="6356985"/>
          </a:xfrm>
          <a:prstGeom prst="rect">
            <a:avLst/>
          </a:prstGeom>
        </p:spPr>
        <p:txBody>
          <a:bodyPr lIns="0" tIns="0" rIns="0" bIns="0" rtlCol="0" anchor="t">
            <a:spAutoFit/>
          </a:bodyPr>
          <a:lstStyle/>
          <a:p>
            <a:pPr algn="l">
              <a:lnSpc>
                <a:spcPts val="5040"/>
              </a:lnSpc>
              <a:spcBef>
                <a:spcPct val="0"/>
              </a:spcBef>
            </a:pPr>
            <a:r>
              <a:rPr lang="en-US" sz="3600" b="1" spc="359" dirty="0">
                <a:solidFill>
                  <a:srgbClr val="139092"/>
                </a:solidFill>
                <a:latin typeface="ヒカリ角ゴ Bold"/>
                <a:ea typeface="ヒカリ角ゴ Bold"/>
                <a:cs typeface="ヒカリ角ゴ Bold"/>
                <a:sym typeface="ヒカリ角ゴ Bold"/>
              </a:rPr>
              <a:t>　</a:t>
            </a:r>
            <a:r>
              <a:rPr lang="en-US" sz="3600" spc="359" dirty="0" err="1">
                <a:solidFill>
                  <a:srgbClr val="139092"/>
                </a:solidFill>
                <a:latin typeface="ヒカリ角ゴ"/>
                <a:ea typeface="ヒカリ角ゴ"/>
                <a:cs typeface="ヒカリ角ゴ"/>
                <a:sym typeface="ヒカリ角ゴ"/>
              </a:rPr>
              <a:t>家族から殺されると思うほどの暴力を受け、所持金も全て奪われ、友人宅に匿ってもらった</a:t>
            </a:r>
            <a:r>
              <a:rPr lang="en-US" sz="3600" spc="359" dirty="0">
                <a:solidFill>
                  <a:srgbClr val="139092"/>
                </a:solidFill>
                <a:latin typeface="ヒカリ角ゴ"/>
                <a:ea typeface="ヒカリ角ゴ"/>
                <a:cs typeface="ヒカリ角ゴ"/>
                <a:sym typeface="ヒカリ角ゴ"/>
              </a:rPr>
              <a:t>。</a:t>
            </a:r>
          </a:p>
          <a:p>
            <a:pPr algn="l">
              <a:lnSpc>
                <a:spcPts val="5040"/>
              </a:lnSpc>
              <a:spcBef>
                <a:spcPct val="0"/>
              </a:spcBef>
            </a:pPr>
            <a:r>
              <a:rPr lang="en-US" sz="3600" spc="359" dirty="0">
                <a:solidFill>
                  <a:srgbClr val="139092"/>
                </a:solidFill>
                <a:latin typeface="ヒカリ角ゴ"/>
                <a:ea typeface="ヒカリ角ゴ"/>
                <a:cs typeface="ヒカリ角ゴ"/>
                <a:sym typeface="ヒカリ角ゴ"/>
              </a:rPr>
              <a:t>　</a:t>
            </a:r>
            <a:r>
              <a:rPr lang="en-US" sz="3600" spc="359" dirty="0" err="1">
                <a:solidFill>
                  <a:srgbClr val="139092"/>
                </a:solidFill>
                <a:latin typeface="ヒカリ角ゴ"/>
                <a:ea typeface="ヒカリ角ゴ"/>
                <a:cs typeface="ヒカリ角ゴ"/>
                <a:sym typeface="ヒカリ角ゴ"/>
              </a:rPr>
              <a:t>その後、実家を出るために工場の社員寮に入るも</a:t>
            </a:r>
            <a:r>
              <a:rPr lang="ja-JP" altLang="en-US" sz="3600" spc="359" dirty="0">
                <a:solidFill>
                  <a:srgbClr val="139092"/>
                </a:solidFill>
                <a:latin typeface="ヒカリ角ゴ"/>
                <a:ea typeface="ヒカリ角ゴ"/>
                <a:cs typeface="ヒカリ角ゴ"/>
                <a:sym typeface="ヒカリ角ゴ"/>
              </a:rPr>
              <a:t>、</a:t>
            </a:r>
            <a:r>
              <a:rPr lang="en-US" sz="3600" spc="359" dirty="0" err="1">
                <a:solidFill>
                  <a:srgbClr val="139092"/>
                </a:solidFill>
                <a:latin typeface="ヒカリ角ゴ"/>
                <a:ea typeface="ヒカリ角ゴ"/>
                <a:cs typeface="ヒカリ角ゴ"/>
                <a:sym typeface="ヒカリ角ゴ"/>
              </a:rPr>
              <a:t>うつ病の悪化によって働けなくなり、自殺未遂</a:t>
            </a:r>
            <a:r>
              <a:rPr lang="ja-JP" altLang="en-US" sz="3600" spc="359" dirty="0">
                <a:solidFill>
                  <a:srgbClr val="139092"/>
                </a:solidFill>
                <a:latin typeface="ヒカリ角ゴ"/>
                <a:ea typeface="ヒカリ角ゴ"/>
                <a:cs typeface="ヒカリ角ゴ"/>
                <a:sym typeface="ヒカリ角ゴ"/>
              </a:rPr>
              <a:t>を</a:t>
            </a:r>
            <a:r>
              <a:rPr lang="en-US" sz="3600" spc="359" dirty="0" err="1">
                <a:solidFill>
                  <a:srgbClr val="139092"/>
                </a:solidFill>
                <a:latin typeface="ヒカリ角ゴ"/>
                <a:ea typeface="ヒカリ角ゴ"/>
                <a:cs typeface="ヒカリ角ゴ"/>
                <a:sym typeface="ヒカリ角ゴ"/>
              </a:rPr>
              <a:t>繰り返した。さらにその後</a:t>
            </a:r>
            <a:r>
              <a:rPr lang="ja-JP" altLang="en-US" sz="3600" spc="359" dirty="0">
                <a:solidFill>
                  <a:srgbClr val="139092"/>
                </a:solidFill>
                <a:latin typeface="ヒカリ角ゴ"/>
                <a:ea typeface="ヒカリ角ゴ"/>
                <a:cs typeface="ヒカリ角ゴ"/>
                <a:sym typeface="ヒカリ角ゴ"/>
              </a:rPr>
              <a:t>、</a:t>
            </a:r>
            <a:r>
              <a:rPr lang="en-US" sz="3600" spc="359" dirty="0" err="1">
                <a:solidFill>
                  <a:srgbClr val="139092"/>
                </a:solidFill>
                <a:latin typeface="ヒカリ角ゴ"/>
                <a:ea typeface="ヒカリ角ゴ"/>
                <a:cs typeface="ヒカリ角ゴ"/>
                <a:sym typeface="ヒカリ角ゴ"/>
              </a:rPr>
              <a:t>同居したパートナーからの</a:t>
            </a:r>
            <a:r>
              <a:rPr lang="en-US" sz="3600" spc="359" dirty="0">
                <a:solidFill>
                  <a:srgbClr val="139092"/>
                </a:solidFill>
                <a:latin typeface="ヒカリ角ゴ"/>
                <a:ea typeface="ヒカリ角ゴ"/>
                <a:cs typeface="ヒカリ角ゴ"/>
                <a:sym typeface="ヒカリ角ゴ"/>
              </a:rPr>
              <a:t> DV </a:t>
            </a:r>
            <a:r>
              <a:rPr lang="en-US" sz="3600" spc="359" dirty="0" err="1">
                <a:solidFill>
                  <a:srgbClr val="139092"/>
                </a:solidFill>
                <a:latin typeface="ヒカリ角ゴ"/>
                <a:ea typeface="ヒカリ角ゴ"/>
                <a:cs typeface="ヒカリ角ゴ"/>
                <a:sym typeface="ヒカリ角ゴ"/>
              </a:rPr>
              <a:t>で警察に保護され、実家に戻らざるを得なくなった。うつ病で働くことが困難だが、毎月</a:t>
            </a:r>
            <a:r>
              <a:rPr lang="en-US" sz="3600" spc="359" dirty="0">
                <a:solidFill>
                  <a:srgbClr val="139092"/>
                </a:solidFill>
                <a:latin typeface="ヒカリ角ゴ"/>
                <a:ea typeface="ヒカリ角ゴ"/>
                <a:cs typeface="ヒカリ角ゴ"/>
                <a:sym typeface="ヒカリ角ゴ"/>
              </a:rPr>
              <a:t> 10 </a:t>
            </a:r>
            <a:r>
              <a:rPr lang="en-US" sz="3600" spc="359" dirty="0" err="1">
                <a:solidFill>
                  <a:srgbClr val="139092"/>
                </a:solidFill>
                <a:latin typeface="ヒカリ角ゴ"/>
                <a:ea typeface="ヒカリ角ゴ"/>
                <a:cs typeface="ヒカリ角ゴ"/>
                <a:sym typeface="ヒカリ角ゴ"/>
              </a:rPr>
              <a:t>万家に入れるようにと家族から言われている</a:t>
            </a:r>
            <a:r>
              <a:rPr lang="en-US" sz="3600" spc="359" dirty="0">
                <a:solidFill>
                  <a:srgbClr val="139092"/>
                </a:solidFill>
                <a:latin typeface="ヒカリ角ゴ"/>
                <a:ea typeface="ヒカリ角ゴ"/>
                <a:cs typeface="ヒカリ角ゴ"/>
                <a:sym typeface="ヒカリ角ゴ"/>
              </a:rPr>
              <a:t>。 </a:t>
            </a:r>
            <a:r>
              <a:rPr lang="en-US" sz="3600" spc="359" dirty="0" err="1">
                <a:solidFill>
                  <a:srgbClr val="139092"/>
                </a:solidFill>
                <a:latin typeface="ヒカリ角ゴ"/>
                <a:ea typeface="ヒカリ角ゴ"/>
                <a:cs typeface="ヒカリ角ゴ"/>
                <a:sym typeface="ヒカリ角ゴ"/>
              </a:rPr>
              <a:t>そのため、病院に行くことができず薬も飲めていないため、うつ症状が悪化している</a:t>
            </a:r>
            <a:r>
              <a:rPr lang="en-US" sz="3600" spc="359" dirty="0">
                <a:solidFill>
                  <a:srgbClr val="139092"/>
                </a:solidFill>
                <a:latin typeface="ヒカリ角ゴ"/>
                <a:ea typeface="ヒカリ角ゴ"/>
                <a:cs typeface="ヒカリ角ゴ"/>
                <a:sym typeface="ヒカリ角ゴ"/>
              </a:rPr>
              <a:t>。</a:t>
            </a:r>
          </a:p>
          <a:p>
            <a:pPr algn="l">
              <a:lnSpc>
                <a:spcPts val="5040"/>
              </a:lnSpc>
              <a:spcBef>
                <a:spcPct val="0"/>
              </a:spcBef>
            </a:pPr>
            <a:r>
              <a:rPr lang="en-US" sz="3600" spc="359" dirty="0">
                <a:solidFill>
                  <a:srgbClr val="139092"/>
                </a:solidFill>
                <a:latin typeface="ヒカリ角ゴ"/>
                <a:ea typeface="ヒカリ角ゴ"/>
                <a:cs typeface="ヒカリ角ゴ"/>
                <a:sym typeface="ヒカリ角ゴ"/>
              </a:rPr>
              <a:t>　</a:t>
            </a:r>
            <a:r>
              <a:rPr lang="en-US" sz="3600" spc="359" dirty="0" err="1">
                <a:solidFill>
                  <a:srgbClr val="139092"/>
                </a:solidFill>
                <a:latin typeface="ヒカリ角ゴ"/>
                <a:ea typeface="ヒカリ角ゴ"/>
                <a:cs typeface="ヒカリ角ゴ"/>
                <a:sym typeface="ヒカリ角ゴ"/>
              </a:rPr>
              <a:t>今の家族と離れて暮らしたいと考えているが、お金がなく逃げ出すことすらできない</a:t>
            </a:r>
            <a:r>
              <a:rPr lang="en-US" sz="3600" spc="359" dirty="0">
                <a:solidFill>
                  <a:srgbClr val="139092"/>
                </a:solidFill>
                <a:latin typeface="ヒカリ角ゴ"/>
                <a:ea typeface="ヒカリ角ゴ"/>
                <a:cs typeface="ヒカリ角ゴ"/>
                <a:sym typeface="ヒカリ角ゴ"/>
              </a:rPr>
              <a:t>。</a:t>
            </a:r>
          </a:p>
        </p:txBody>
      </p:sp>
      <p:sp>
        <p:nvSpPr>
          <p:cNvPr id="5" name="スライド番号プレースホルダー 4">
            <a:extLst>
              <a:ext uri="{FF2B5EF4-FFF2-40B4-BE49-F238E27FC236}">
                <a16:creationId xmlns:a16="http://schemas.microsoft.com/office/drawing/2014/main" id="{14947FDA-E35F-6C30-C328-77E9359423F1}"/>
              </a:ext>
            </a:extLst>
          </p:cNvPr>
          <p:cNvSpPr>
            <a:spLocks noGrp="1"/>
          </p:cNvSpPr>
          <p:nvPr>
            <p:ph type="sldNum" sz="quarter" idx="12"/>
          </p:nvPr>
        </p:nvSpPr>
        <p:spPr/>
        <p:txBody>
          <a:bodyPr/>
          <a:lstStyle/>
          <a:p>
            <a:fld id="{B6F15528-21DE-4FAA-801E-634DDDAF4B2B}" type="slidenum">
              <a:rPr lang="en-US" smtClean="0"/>
              <a:pPr/>
              <a:t>13</a:t>
            </a:fld>
            <a:endParaRPr lang="en-US"/>
          </a:p>
        </p:txBody>
      </p:sp>
      <p:sp>
        <p:nvSpPr>
          <p:cNvPr id="6" name="スライド番号プレースホルダー 7">
            <a:extLst>
              <a:ext uri="{FF2B5EF4-FFF2-40B4-BE49-F238E27FC236}">
                <a16:creationId xmlns:a16="http://schemas.microsoft.com/office/drawing/2014/main" id="{727FF010-A01C-3E9B-66A1-80BC21BC5BD0}"/>
              </a:ext>
            </a:extLst>
          </p:cNvPr>
          <p:cNvSpPr txBox="1">
            <a:spLocks/>
          </p:cNvSpPr>
          <p:nvPr/>
        </p:nvSpPr>
        <p:spPr>
          <a:xfrm>
            <a:off x="15087600" y="941863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13</a:t>
            </a:fld>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家族関係悪化の背景　</a:t>
            </a:r>
          </a:p>
        </p:txBody>
      </p:sp>
      <p:sp>
        <p:nvSpPr>
          <p:cNvPr id="4" name="TextBox 4"/>
          <p:cNvSpPr txBox="1"/>
          <p:nvPr/>
        </p:nvSpPr>
        <p:spPr>
          <a:xfrm>
            <a:off x="675287" y="1089262"/>
            <a:ext cx="17247888" cy="8926739"/>
          </a:xfrm>
          <a:prstGeom prst="rect">
            <a:avLst/>
          </a:prstGeom>
        </p:spPr>
        <p:txBody>
          <a:bodyPr wrap="square" lIns="0" tIns="0" rIns="0" bIns="0" rtlCol="0" anchor="t">
            <a:spAutoFit/>
          </a:bodyPr>
          <a:lstStyle/>
          <a:p>
            <a:pPr algn="l">
              <a:lnSpc>
                <a:spcPts val="5040"/>
              </a:lnSpc>
            </a:pPr>
            <a:endParaRPr dirty="0"/>
          </a:p>
          <a:p>
            <a:pPr marL="571500" indent="-571500" algn="l">
              <a:lnSpc>
                <a:spcPts val="5040"/>
              </a:lnSpc>
              <a:buFont typeface="Arial" panose="020B0604020202020204" pitchFamily="34" charset="0"/>
              <a:buChar char="•"/>
            </a:pPr>
            <a:r>
              <a:rPr lang="en-US" sz="3600" b="1" spc="359" dirty="0" err="1">
                <a:solidFill>
                  <a:srgbClr val="139092"/>
                </a:solidFill>
                <a:latin typeface="ZEN角ゴシックNEW Bold"/>
                <a:ea typeface="ZEN角ゴシックNEW Bold"/>
                <a:cs typeface="ZEN角ゴシックNEW Bold"/>
                <a:sym typeface="ZEN角ゴシックNEW Bold"/>
              </a:rPr>
              <a:t>雇用の悪化、物価高騰により実家から出られない</a:t>
            </a:r>
            <a:r>
              <a:rPr lang="en-US" sz="3600" b="1" spc="359" dirty="0">
                <a:solidFill>
                  <a:srgbClr val="139092"/>
                </a:solidFill>
                <a:latin typeface="ZEN角ゴシックNEW Bold"/>
                <a:ea typeface="ZEN角ゴシックNEW Bold"/>
                <a:cs typeface="ZEN角ゴシックNEW Bold"/>
                <a:sym typeface="ZEN角ゴシックNEW Bold"/>
              </a:rPr>
              <a:t>。</a:t>
            </a:r>
          </a:p>
          <a:p>
            <a:pPr marL="571500" indent="-571500" algn="l">
              <a:lnSpc>
                <a:spcPts val="5040"/>
              </a:lnSpc>
              <a:buFont typeface="ZEN角ゴシックNEW Bold" panose="020B0600070205080204" charset="-128"/>
              <a:buChar char="✱"/>
            </a:pPr>
            <a:r>
              <a:rPr lang="en-US" sz="3600" spc="359" dirty="0">
                <a:solidFill>
                  <a:srgbClr val="139092"/>
                </a:solidFill>
                <a:latin typeface="ZEN角ゴシックNEW"/>
                <a:ea typeface="ZEN角ゴシックNEW"/>
                <a:cs typeface="ZEN角ゴシックNEW"/>
                <a:sym typeface="ZEN角ゴシックNEW"/>
              </a:rPr>
              <a:t>ビッグイシュー基金の調査によると、首都圏と関西圏に住む20〜39歳の未婚の年収200万円未満の</a:t>
            </a:r>
            <a:r>
              <a:rPr lang="ja-JP" altLang="en-US" sz="3600" spc="359" dirty="0">
                <a:solidFill>
                  <a:srgbClr val="139092"/>
                </a:solidFill>
                <a:latin typeface="ZEN角ゴシックNEW"/>
                <a:ea typeface="ZEN角ゴシックNEW"/>
                <a:cs typeface="ZEN角ゴシックNEW"/>
                <a:sym typeface="ZEN角ゴシックNEW"/>
              </a:rPr>
              <a:t>個人</a:t>
            </a:r>
            <a:r>
              <a:rPr lang="en-US" sz="3600" spc="359" dirty="0">
                <a:solidFill>
                  <a:srgbClr val="139092"/>
                </a:solidFill>
                <a:latin typeface="ZEN角ゴシックNEW"/>
                <a:ea typeface="ZEN角ゴシックNEW"/>
                <a:cs typeface="ZEN角ゴシックNEW"/>
                <a:sym typeface="ZEN角ゴシックNEW"/>
              </a:rPr>
              <a:t>において、親同居の割合は77.4%に及ぶ。</a:t>
            </a:r>
            <a:r>
              <a:rPr lang="ja-JP" altLang="en-US" sz="3600" spc="359" dirty="0">
                <a:solidFill>
                  <a:srgbClr val="139092"/>
                </a:solidFill>
                <a:latin typeface="ZEN角ゴシックNEW"/>
                <a:ea typeface="ZEN角ゴシックNEW"/>
                <a:cs typeface="ZEN角ゴシックNEW"/>
                <a:sym typeface="ZEN角ゴシックNEW"/>
              </a:rPr>
              <a:t>親の家に住む</a:t>
            </a:r>
            <a:r>
              <a:rPr lang="en-US" sz="3600" spc="359" dirty="0" err="1">
                <a:solidFill>
                  <a:srgbClr val="139092"/>
                </a:solidFill>
                <a:latin typeface="ZEN角ゴシックNEW"/>
                <a:ea typeface="ZEN角ゴシックNEW"/>
                <a:cs typeface="ZEN角ゴシックNEW"/>
                <a:sym typeface="ZEN角ゴシックNEW"/>
              </a:rPr>
              <a:t>理由として多い</a:t>
            </a:r>
            <a:r>
              <a:rPr lang="ja-JP" altLang="en-US" sz="3600" spc="359" dirty="0">
                <a:solidFill>
                  <a:srgbClr val="139092"/>
                </a:solidFill>
                <a:latin typeface="ZEN角ゴシックNEW"/>
                <a:ea typeface="ZEN角ゴシックNEW"/>
                <a:cs typeface="ZEN角ゴシックNEW"/>
                <a:sym typeface="ZEN角ゴシックNEW"/>
              </a:rPr>
              <a:t>ものの１つ</a:t>
            </a:r>
            <a:r>
              <a:rPr lang="en-US" sz="3600" spc="359" dirty="0">
                <a:solidFill>
                  <a:srgbClr val="139092"/>
                </a:solidFill>
                <a:latin typeface="ZEN角ゴシックNEW"/>
                <a:ea typeface="ZEN角ゴシックNEW"/>
                <a:cs typeface="ZEN角ゴシックNEW"/>
                <a:sym typeface="ZEN角ゴシックNEW"/>
              </a:rPr>
              <a:t>は、「</a:t>
            </a:r>
            <a:r>
              <a:rPr lang="ja-JP" altLang="en-US" sz="3600" spc="359" dirty="0">
                <a:solidFill>
                  <a:srgbClr val="139092"/>
                </a:solidFill>
                <a:latin typeface="ZEN角ゴシックNEW"/>
                <a:ea typeface="ZEN角ゴシックNEW"/>
                <a:cs typeface="ZEN角ゴシックNEW"/>
                <a:sym typeface="ZEN角ゴシックNEW"/>
              </a:rPr>
              <a:t>親の家を出ても、</a:t>
            </a:r>
            <a:r>
              <a:rPr lang="en-US" sz="3600" spc="359" dirty="0">
                <a:solidFill>
                  <a:srgbClr val="139092"/>
                </a:solidFill>
                <a:latin typeface="ZEN角ゴシックNEW"/>
                <a:ea typeface="ZEN角ゴシックNEW"/>
                <a:cs typeface="ZEN角ゴシックNEW"/>
                <a:sym typeface="ZEN角ゴシックNEW"/>
              </a:rPr>
              <a:t>住居費を自分で負担できない」が53.7%。</a:t>
            </a:r>
          </a:p>
          <a:p>
            <a:pPr marL="571500" indent="-571500" algn="l">
              <a:lnSpc>
                <a:spcPts val="5040"/>
              </a:lnSpc>
              <a:buFont typeface="Arial" panose="020B0604020202020204" pitchFamily="34" charset="0"/>
              <a:buChar char="•"/>
            </a:pPr>
            <a:r>
              <a:rPr lang="en-US" sz="3600" b="1" spc="359" dirty="0" err="1">
                <a:solidFill>
                  <a:srgbClr val="139092"/>
                </a:solidFill>
                <a:latin typeface="ZEN角ゴシックNEW Bold"/>
                <a:ea typeface="ZEN角ゴシックNEW Bold"/>
                <a:cs typeface="ZEN角ゴシックNEW Bold"/>
                <a:sym typeface="ZEN角ゴシックNEW Bold"/>
              </a:rPr>
              <a:t>一方で、親世代も貧困化しているため「子</a:t>
            </a:r>
            <a:r>
              <a:rPr lang="ja-JP" altLang="en-US" sz="3600" b="1" spc="359" dirty="0">
                <a:solidFill>
                  <a:srgbClr val="139092"/>
                </a:solidFill>
                <a:latin typeface="ZEN角ゴシックNEW Bold"/>
                <a:ea typeface="ZEN角ゴシックNEW Bold"/>
                <a:cs typeface="ZEN角ゴシックNEW Bold"/>
                <a:sym typeface="ZEN角ゴシックNEW Bold"/>
              </a:rPr>
              <a:t>ども</a:t>
            </a:r>
            <a:r>
              <a:rPr lang="en-US" sz="3600" b="1" spc="359" dirty="0" err="1">
                <a:solidFill>
                  <a:srgbClr val="139092"/>
                </a:solidFill>
                <a:latin typeface="ZEN角ゴシックNEW Bold"/>
                <a:ea typeface="ZEN角ゴシックNEW Bold"/>
                <a:cs typeface="ZEN角ゴシックNEW Bold"/>
                <a:sym typeface="ZEN角ゴシックNEW Bold"/>
              </a:rPr>
              <a:t>を扶養する」余裕は喪失している</a:t>
            </a:r>
            <a:r>
              <a:rPr lang="en-US" sz="3600" b="1" spc="359" dirty="0">
                <a:solidFill>
                  <a:srgbClr val="139092"/>
                </a:solidFill>
                <a:latin typeface="ZEN角ゴシックNEW Bold"/>
                <a:ea typeface="ZEN角ゴシックNEW Bold"/>
                <a:cs typeface="ZEN角ゴシックNEW Bold"/>
                <a:sym typeface="ZEN角ゴシックNEW Bold"/>
              </a:rPr>
              <a:t>。（「</a:t>
            </a:r>
            <a:r>
              <a:rPr lang="en-US" sz="3600" b="1" spc="359" dirty="0" err="1">
                <a:solidFill>
                  <a:srgbClr val="139092"/>
                </a:solidFill>
                <a:latin typeface="ZEN角ゴシックNEW Bold"/>
                <a:ea typeface="ZEN角ゴシックNEW Bold"/>
                <a:cs typeface="ZEN角ゴシックNEW Bold"/>
                <a:sym typeface="ZEN角ゴシックNEW Bold"/>
              </a:rPr>
              <a:t>共働き」から「総働き」化へ</a:t>
            </a:r>
            <a:r>
              <a:rPr lang="en-US" sz="3600" b="1" spc="359" dirty="0">
                <a:solidFill>
                  <a:srgbClr val="139092"/>
                </a:solidFill>
                <a:latin typeface="ZEN角ゴシックNEW Bold"/>
                <a:ea typeface="ZEN角ゴシックNEW Bold"/>
                <a:cs typeface="ZEN角ゴシックNEW Bold"/>
                <a:sym typeface="ZEN角ゴシックNEW Bold"/>
              </a:rPr>
              <a:t>）</a:t>
            </a:r>
          </a:p>
          <a:p>
            <a:pPr algn="l">
              <a:lnSpc>
                <a:spcPts val="5040"/>
              </a:lnSpc>
            </a:pPr>
            <a:r>
              <a:rPr lang="en-US" sz="3600" b="1" spc="359" dirty="0">
                <a:solidFill>
                  <a:srgbClr val="139092"/>
                </a:solidFill>
                <a:latin typeface="ZEN角ゴシックNEW Heavy"/>
                <a:ea typeface="ZEN角ゴシックNEW Heavy"/>
                <a:cs typeface="ZEN角ゴシックNEW Heavy"/>
                <a:sym typeface="ZEN角ゴシックNEW Heavy"/>
              </a:rPr>
              <a:t>→</a:t>
            </a:r>
            <a:r>
              <a:rPr lang="en-US" sz="3600" b="1" spc="359" dirty="0" err="1">
                <a:solidFill>
                  <a:srgbClr val="139092"/>
                </a:solidFill>
                <a:latin typeface="ZEN角ゴシックNEW Heavy"/>
                <a:ea typeface="ZEN角ゴシックNEW Heavy"/>
                <a:cs typeface="ZEN角ゴシックNEW Heavy"/>
                <a:sym typeface="ZEN角ゴシックNEW Heavy"/>
              </a:rPr>
              <a:t>そのため、子</a:t>
            </a:r>
            <a:r>
              <a:rPr lang="ja-JP" altLang="en-US" sz="3600" b="1" spc="359" dirty="0">
                <a:solidFill>
                  <a:srgbClr val="139092"/>
                </a:solidFill>
                <a:latin typeface="ZEN角ゴシックNEW Heavy"/>
                <a:ea typeface="ZEN角ゴシックNEW Heavy"/>
                <a:cs typeface="ZEN角ゴシックNEW Heavy"/>
                <a:sym typeface="ZEN角ゴシックNEW Heavy"/>
              </a:rPr>
              <a:t>ども</a:t>
            </a:r>
            <a:r>
              <a:rPr lang="en-US" sz="3600" b="1" spc="359" dirty="0" err="1">
                <a:solidFill>
                  <a:srgbClr val="139092"/>
                </a:solidFill>
                <a:latin typeface="ZEN角ゴシックNEW Heavy"/>
                <a:ea typeface="ZEN角ゴシックNEW Heavy"/>
                <a:cs typeface="ZEN角ゴシックNEW Heavy"/>
                <a:sym typeface="ZEN角ゴシックNEW Heavy"/>
              </a:rPr>
              <a:t>が体調を崩すなどして家計の支え手でなくなった瞬間</a:t>
            </a:r>
            <a:r>
              <a:rPr lang="en-US" sz="3600" b="1" spc="359" dirty="0">
                <a:solidFill>
                  <a:srgbClr val="139092"/>
                </a:solidFill>
                <a:latin typeface="ZEN角ゴシックNEW Heavy"/>
                <a:ea typeface="ZEN角ゴシックNEW Heavy"/>
                <a:cs typeface="ZEN角ゴシックNEW Heavy"/>
                <a:sym typeface="ZEN角ゴシックNEW Heavy"/>
              </a:rPr>
              <a:t>、</a:t>
            </a:r>
          </a:p>
          <a:p>
            <a:pPr algn="l">
              <a:lnSpc>
                <a:spcPts val="5040"/>
              </a:lnSpc>
            </a:pPr>
            <a:r>
              <a:rPr lang="ja-JP" altLang="en-US" sz="3600" b="1" spc="359" dirty="0">
                <a:solidFill>
                  <a:srgbClr val="139092"/>
                </a:solidFill>
                <a:latin typeface="ZEN角ゴシックNEW Heavy"/>
                <a:ea typeface="ZEN角ゴシックNEW Heavy"/>
                <a:cs typeface="ZEN角ゴシックNEW Heavy"/>
                <a:sym typeface="ZEN角ゴシックNEW Heavy"/>
              </a:rPr>
              <a:t>　</a:t>
            </a:r>
            <a:r>
              <a:rPr lang="en-US" sz="3600" b="1" spc="359" dirty="0" err="1">
                <a:solidFill>
                  <a:srgbClr val="139092"/>
                </a:solidFill>
                <a:latin typeface="ZEN角ゴシックNEW Heavy"/>
                <a:ea typeface="ZEN角ゴシックNEW Heavy"/>
                <a:cs typeface="ZEN角ゴシックNEW Heavy"/>
                <a:sym typeface="ZEN角ゴシックNEW Heavy"/>
              </a:rPr>
              <a:t>関係が悪化</a:t>
            </a:r>
            <a:r>
              <a:rPr lang="en-US" sz="3600" b="1" spc="359" dirty="0">
                <a:solidFill>
                  <a:srgbClr val="139092"/>
                </a:solidFill>
                <a:latin typeface="ZEN角ゴシックNEW Heavy"/>
                <a:ea typeface="ZEN角ゴシックNEW Heavy"/>
                <a:cs typeface="ZEN角ゴシックNEW Heavy"/>
                <a:sym typeface="ZEN角ゴシックNEW Heavy"/>
              </a:rPr>
              <a:t>。</a:t>
            </a:r>
          </a:p>
          <a:p>
            <a:pPr algn="l">
              <a:lnSpc>
                <a:spcPts val="5040"/>
              </a:lnSpc>
            </a:pPr>
            <a:r>
              <a:rPr lang="en-US" sz="3600" b="1" spc="359" dirty="0">
                <a:solidFill>
                  <a:srgbClr val="139092"/>
                </a:solidFill>
                <a:latin typeface="ZEN角ゴシックNEW Heavy"/>
                <a:ea typeface="ZEN角ゴシックNEW Heavy"/>
                <a:cs typeface="ZEN角ゴシックNEW Heavy"/>
                <a:sym typeface="ZEN角ゴシックNEW Heavy"/>
              </a:rPr>
              <a:t>↓</a:t>
            </a:r>
          </a:p>
          <a:p>
            <a:pPr algn="l">
              <a:lnSpc>
                <a:spcPts val="5040"/>
              </a:lnSpc>
            </a:pPr>
            <a:r>
              <a:rPr lang="en-US" sz="3600" b="1" spc="359" dirty="0" err="1">
                <a:solidFill>
                  <a:srgbClr val="139092"/>
                </a:solidFill>
                <a:latin typeface="ZEN角ゴシックNEW Heavy"/>
                <a:ea typeface="ZEN角ゴシックNEW Heavy"/>
                <a:cs typeface="ZEN角ゴシックNEW Heavy"/>
                <a:sym typeface="ZEN角ゴシックNEW Heavy"/>
              </a:rPr>
              <a:t>経済的に自立できず、親との関係が悪い場合、ホームレスになってでも脱出するしかない</a:t>
            </a:r>
            <a:r>
              <a:rPr lang="en-US" sz="3600" b="1" spc="359" dirty="0">
                <a:solidFill>
                  <a:srgbClr val="139092"/>
                </a:solidFill>
                <a:latin typeface="ZEN角ゴシックNEW Heavy"/>
                <a:ea typeface="ZEN角ゴシックNEW Heavy"/>
                <a:cs typeface="ZEN角ゴシックNEW Heavy"/>
                <a:sym typeface="ZEN角ゴシックNEW Heavy"/>
              </a:rPr>
              <a:t>。</a:t>
            </a:r>
          </a:p>
          <a:p>
            <a:pPr algn="l">
              <a:lnSpc>
                <a:spcPts val="5040"/>
              </a:lnSpc>
            </a:pPr>
            <a:endParaRPr lang="en-US" sz="3600" b="1" spc="359" dirty="0">
              <a:solidFill>
                <a:srgbClr val="139092"/>
              </a:solidFill>
              <a:latin typeface="ZEN角ゴシックNEW Heavy"/>
              <a:ea typeface="ZEN角ゴシックNEW Heavy"/>
              <a:cs typeface="ZEN角ゴシックNEW Heavy"/>
              <a:sym typeface="ZEN角ゴシックNEW Heavy"/>
            </a:endParaRPr>
          </a:p>
        </p:txBody>
      </p:sp>
      <p:sp>
        <p:nvSpPr>
          <p:cNvPr id="5" name="TextBox 5"/>
          <p:cNvSpPr txBox="1"/>
          <p:nvPr/>
        </p:nvSpPr>
        <p:spPr>
          <a:xfrm>
            <a:off x="466594" y="9438467"/>
            <a:ext cx="15978560" cy="842859"/>
          </a:xfrm>
          <a:prstGeom prst="rect">
            <a:avLst/>
          </a:prstGeom>
        </p:spPr>
        <p:txBody>
          <a:bodyPr lIns="0" tIns="0" rIns="0" bIns="0" rtlCol="0" anchor="t">
            <a:spAutoFit/>
          </a:bodyPr>
          <a:lstStyle/>
          <a:p>
            <a:pPr algn="l">
              <a:lnSpc>
                <a:spcPts val="3360"/>
              </a:lnSpc>
            </a:pPr>
            <a:r>
              <a:rPr lang="en-US" sz="2400" dirty="0" err="1">
                <a:solidFill>
                  <a:srgbClr val="139092"/>
                </a:solidFill>
                <a:latin typeface="Source Han Sans JP"/>
                <a:ea typeface="Source Han Sans JP"/>
                <a:cs typeface="Source Han Sans JP"/>
                <a:sym typeface="Source Han Sans JP"/>
              </a:rPr>
              <a:t>出典</a:t>
            </a:r>
            <a:r>
              <a:rPr lang="en-US" sz="2400" dirty="0">
                <a:solidFill>
                  <a:srgbClr val="139092"/>
                </a:solidFill>
                <a:latin typeface="Source Han Sans JP"/>
                <a:ea typeface="Source Han Sans JP"/>
                <a:cs typeface="Source Han Sans JP"/>
                <a:sym typeface="Source Han Sans JP"/>
              </a:rPr>
              <a:t>：</a:t>
            </a:r>
            <a:r>
              <a:rPr lang="ja-JP" altLang="en-US" sz="2400" dirty="0">
                <a:solidFill>
                  <a:srgbClr val="139092"/>
                </a:solidFill>
                <a:latin typeface="Source Han Sans JP"/>
                <a:ea typeface="Source Han Sans JP"/>
                <a:cs typeface="Source Han Sans JP"/>
                <a:sym typeface="Source Han Sans JP"/>
              </a:rPr>
              <a:t>認定</a:t>
            </a:r>
            <a:r>
              <a:rPr lang="en-US" altLang="ja-JP" sz="2400" dirty="0">
                <a:solidFill>
                  <a:srgbClr val="139092"/>
                </a:solidFill>
                <a:latin typeface="Source Han Sans JP"/>
                <a:ea typeface="Source Han Sans JP"/>
                <a:cs typeface="Source Han Sans JP"/>
                <a:sym typeface="Source Han Sans JP"/>
              </a:rPr>
              <a:t>NPO</a:t>
            </a:r>
            <a:r>
              <a:rPr lang="ja-JP" altLang="en-US" sz="2400" dirty="0">
                <a:solidFill>
                  <a:srgbClr val="139092"/>
                </a:solidFill>
                <a:latin typeface="Source Han Sans JP"/>
                <a:ea typeface="Source Han Sans JP"/>
                <a:cs typeface="Source Han Sans JP"/>
                <a:sym typeface="Source Han Sans JP"/>
              </a:rPr>
              <a:t>法人</a:t>
            </a:r>
            <a:r>
              <a:rPr lang="en-US" sz="2400" dirty="0" err="1">
                <a:solidFill>
                  <a:srgbClr val="139092"/>
                </a:solidFill>
                <a:latin typeface="Source Han Sans JP"/>
                <a:ea typeface="Source Han Sans JP"/>
                <a:cs typeface="Source Han Sans JP"/>
                <a:sym typeface="Source Han Sans JP"/>
              </a:rPr>
              <a:t>ビッグイシュー基金</a:t>
            </a:r>
            <a:r>
              <a:rPr lang="ja-JP" altLang="en-US" sz="2400" dirty="0">
                <a:solidFill>
                  <a:srgbClr val="139092"/>
                </a:solidFill>
                <a:latin typeface="Source Han Sans JP"/>
                <a:ea typeface="Source Han Sans JP"/>
                <a:cs typeface="Source Han Sans JP"/>
                <a:sym typeface="Source Han Sans JP"/>
              </a:rPr>
              <a:t>「</a:t>
            </a:r>
            <a:r>
              <a:rPr lang="en-US" sz="2400" dirty="0" err="1">
                <a:solidFill>
                  <a:srgbClr val="139092"/>
                </a:solidFill>
                <a:latin typeface="Source Han Sans JP"/>
                <a:ea typeface="Source Han Sans JP"/>
                <a:cs typeface="Source Han Sans JP"/>
                <a:sym typeface="Source Han Sans JP"/>
              </a:rPr>
              <a:t>若者の住宅問題</a:t>
            </a:r>
            <a:r>
              <a:rPr lang="ja-JP" altLang="en-US" sz="2400" dirty="0">
                <a:solidFill>
                  <a:srgbClr val="139092"/>
                </a:solidFill>
                <a:latin typeface="Source Han Sans JP"/>
                <a:ea typeface="Source Han Sans JP"/>
                <a:cs typeface="Source Han Sans JP"/>
                <a:sym typeface="Source Han Sans JP"/>
              </a:rPr>
              <a:t>－住宅政策提案書</a:t>
            </a:r>
            <a:r>
              <a:rPr lang="en-US" altLang="ja-JP" sz="2400" dirty="0">
                <a:solidFill>
                  <a:srgbClr val="139092"/>
                </a:solidFill>
                <a:latin typeface="Source Han Sans JP"/>
                <a:ea typeface="Source Han Sans JP"/>
                <a:cs typeface="Source Han Sans JP"/>
                <a:sym typeface="Source Han Sans JP"/>
              </a:rPr>
              <a:t>〔</a:t>
            </a:r>
            <a:r>
              <a:rPr lang="ja-JP" altLang="en-US" sz="2400" dirty="0">
                <a:solidFill>
                  <a:srgbClr val="139092"/>
                </a:solidFill>
                <a:latin typeface="Source Han Sans JP"/>
                <a:ea typeface="Source Han Sans JP"/>
                <a:cs typeface="Source Han Sans JP"/>
                <a:sym typeface="Source Han Sans JP"/>
              </a:rPr>
              <a:t>調査編</a:t>
            </a:r>
            <a:r>
              <a:rPr lang="en-US" altLang="ja-JP" sz="2400" dirty="0">
                <a:solidFill>
                  <a:srgbClr val="139092"/>
                </a:solidFill>
                <a:latin typeface="Source Han Sans JP"/>
                <a:ea typeface="Source Han Sans JP"/>
                <a:cs typeface="Source Han Sans JP"/>
                <a:sym typeface="Source Han Sans JP"/>
              </a:rPr>
              <a:t>〕</a:t>
            </a:r>
            <a:r>
              <a:rPr lang="ja-JP" altLang="en-US" sz="2400" dirty="0">
                <a:solidFill>
                  <a:srgbClr val="139092"/>
                </a:solidFill>
                <a:latin typeface="Source Han Sans JP"/>
                <a:ea typeface="Source Han Sans JP"/>
                <a:cs typeface="Source Han Sans JP"/>
                <a:sym typeface="Source Han Sans JP"/>
              </a:rPr>
              <a:t>－」、</a:t>
            </a:r>
            <a:r>
              <a:rPr lang="en-US" altLang="ja-JP" sz="2400" dirty="0">
                <a:solidFill>
                  <a:srgbClr val="139092"/>
                </a:solidFill>
                <a:latin typeface="Source Han Sans JP"/>
                <a:ea typeface="Source Han Sans JP"/>
                <a:cs typeface="Source Han Sans JP"/>
                <a:sym typeface="Source Han Sans JP"/>
              </a:rPr>
              <a:t>2014</a:t>
            </a:r>
            <a:r>
              <a:rPr lang="ja-JP" altLang="en-US" sz="2400" dirty="0">
                <a:solidFill>
                  <a:srgbClr val="139092"/>
                </a:solidFill>
                <a:latin typeface="Source Han Sans JP"/>
                <a:ea typeface="Source Han Sans JP"/>
                <a:cs typeface="Source Han Sans JP"/>
                <a:sym typeface="Source Han Sans JP"/>
              </a:rPr>
              <a:t>年。</a:t>
            </a:r>
            <a:r>
              <a:rPr lang="en-US" sz="2400" dirty="0">
                <a:solidFill>
                  <a:srgbClr val="139092"/>
                </a:solidFill>
                <a:latin typeface="Source Han Sans JP"/>
                <a:ea typeface="Source Han Sans JP"/>
                <a:cs typeface="Source Han Sans JP"/>
                <a:sym typeface="Source Han Sans JP"/>
              </a:rPr>
              <a:t>https://bigissue.or.jp/wp-content/uploads/2018/09/waka_chosa.pdf</a:t>
            </a:r>
            <a:r>
              <a:rPr lang="ja-JP" altLang="en-US" sz="2400" dirty="0">
                <a:solidFill>
                  <a:srgbClr val="139092"/>
                </a:solidFill>
                <a:latin typeface="Source Han Sans JP"/>
                <a:ea typeface="Source Han Sans JP"/>
                <a:cs typeface="Source Han Sans JP"/>
                <a:sym typeface="Source Han Sans JP"/>
              </a:rPr>
              <a:t>（</a:t>
            </a:r>
            <a:r>
              <a:rPr lang="en-US" altLang="ja-JP" sz="2400" dirty="0">
                <a:solidFill>
                  <a:srgbClr val="139092"/>
                </a:solidFill>
                <a:latin typeface="Source Han Sans JP"/>
                <a:ea typeface="Source Han Sans JP"/>
                <a:cs typeface="Source Han Sans JP"/>
                <a:sym typeface="Source Han Sans JP"/>
              </a:rPr>
              <a:t>2026</a:t>
            </a:r>
            <a:r>
              <a:rPr lang="ja-JP" altLang="en-US" sz="2400" dirty="0">
                <a:solidFill>
                  <a:srgbClr val="139092"/>
                </a:solidFill>
                <a:latin typeface="Source Han Sans JP"/>
                <a:ea typeface="Source Han Sans JP"/>
                <a:cs typeface="Source Han Sans JP"/>
                <a:sym typeface="Source Han Sans JP"/>
              </a:rPr>
              <a:t>年５月</a:t>
            </a:r>
            <a:r>
              <a:rPr lang="en-US" altLang="ja-JP" sz="2400" dirty="0">
                <a:solidFill>
                  <a:srgbClr val="139092"/>
                </a:solidFill>
                <a:latin typeface="Source Han Sans JP"/>
                <a:ea typeface="Source Han Sans JP"/>
                <a:cs typeface="Source Han Sans JP"/>
                <a:sym typeface="Source Han Sans JP"/>
              </a:rPr>
              <a:t>25</a:t>
            </a:r>
            <a:r>
              <a:rPr lang="ja-JP" altLang="en-US" sz="2400" dirty="0">
                <a:solidFill>
                  <a:srgbClr val="139092"/>
                </a:solidFill>
                <a:latin typeface="Source Han Sans JP"/>
                <a:ea typeface="Source Han Sans JP"/>
                <a:cs typeface="Source Han Sans JP"/>
                <a:sym typeface="Source Han Sans JP"/>
              </a:rPr>
              <a:t>日閲覧）</a:t>
            </a:r>
            <a:endParaRPr lang="en-US" sz="2400" dirty="0">
              <a:solidFill>
                <a:srgbClr val="139092"/>
              </a:solidFill>
              <a:latin typeface="Source Han Sans JP"/>
              <a:ea typeface="Source Han Sans JP"/>
              <a:cs typeface="Source Han Sans JP"/>
              <a:sym typeface="Source Han Sans JP"/>
            </a:endParaRPr>
          </a:p>
        </p:txBody>
      </p:sp>
      <p:sp>
        <p:nvSpPr>
          <p:cNvPr id="7" name="スライド番号プレースホルダー 7">
            <a:extLst>
              <a:ext uri="{FF2B5EF4-FFF2-40B4-BE49-F238E27FC236}">
                <a16:creationId xmlns:a16="http://schemas.microsoft.com/office/drawing/2014/main" id="{CF5DA598-56D3-C01E-398A-E4D88543CB5C}"/>
              </a:ext>
            </a:extLst>
          </p:cNvPr>
          <p:cNvSpPr>
            <a:spLocks noGrp="1"/>
          </p:cNvSpPr>
          <p:nvPr>
            <p:ph type="sldNum" sz="quarter" idx="12"/>
          </p:nvPr>
        </p:nvSpPr>
        <p:spPr>
          <a:xfrm>
            <a:off x="15837589" y="9592372"/>
            <a:ext cx="2133600" cy="365125"/>
          </a:xfrm>
        </p:spPr>
        <p:txBody>
          <a:bodyPr/>
          <a:lstStyle/>
          <a:p>
            <a:fld id="{B6F15528-21DE-4FAA-801E-634DDDAF4B2B}" type="slidenum">
              <a:rPr lang="en-US" sz="2000" smtClean="0"/>
              <a:pPr/>
              <a:t>14</a:t>
            </a:fld>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1028700" y="3775085"/>
            <a:ext cx="14582463" cy="1368415"/>
          </a:xfrm>
          <a:prstGeom prst="rect">
            <a:avLst/>
          </a:prstGeom>
        </p:spPr>
        <p:txBody>
          <a:bodyPr lIns="0" tIns="0" rIns="0" bIns="0" rtlCol="0" anchor="t">
            <a:spAutoFit/>
          </a:bodyPr>
          <a:lstStyle/>
          <a:p>
            <a:pPr algn="l">
              <a:lnSpc>
                <a:spcPts val="11200"/>
              </a:lnSpc>
              <a:spcBef>
                <a:spcPct val="0"/>
              </a:spcBef>
            </a:pPr>
            <a:r>
              <a:rPr lang="en-US" sz="8000" b="1">
                <a:solidFill>
                  <a:srgbClr val="139092"/>
                </a:solidFill>
                <a:latin typeface="ヒカリ角ゴ Bold"/>
                <a:ea typeface="ヒカリ角ゴ Bold"/>
                <a:cs typeface="ヒカリ角ゴ Bold"/>
                <a:sym typeface="ヒカリ角ゴ Bold"/>
              </a:rPr>
              <a:t>生活保護の問題点</a:t>
            </a:r>
          </a:p>
        </p:txBody>
      </p:sp>
      <p:sp>
        <p:nvSpPr>
          <p:cNvPr id="4" name="スライド番号プレースホルダー 7">
            <a:extLst>
              <a:ext uri="{FF2B5EF4-FFF2-40B4-BE49-F238E27FC236}">
                <a16:creationId xmlns:a16="http://schemas.microsoft.com/office/drawing/2014/main" id="{E9CFFC42-754B-9F1E-000C-6A98A8173D1C}"/>
              </a:ext>
            </a:extLst>
          </p:cNvPr>
          <p:cNvSpPr txBox="1">
            <a:spLocks/>
          </p:cNvSpPr>
          <p:nvPr/>
        </p:nvSpPr>
        <p:spPr>
          <a:xfrm>
            <a:off x="15611163" y="95631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15</a:t>
            </a:fld>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生活保護の機能不全</a:t>
            </a:r>
          </a:p>
        </p:txBody>
      </p:sp>
      <p:sp>
        <p:nvSpPr>
          <p:cNvPr id="4" name="TextBox 4"/>
          <p:cNvSpPr txBox="1"/>
          <p:nvPr/>
        </p:nvSpPr>
        <p:spPr>
          <a:xfrm>
            <a:off x="1028795" y="2217149"/>
            <a:ext cx="16802005" cy="2514727"/>
          </a:xfrm>
          <a:prstGeom prst="rect">
            <a:avLst/>
          </a:prstGeom>
        </p:spPr>
        <p:txBody>
          <a:bodyPr wrap="square" lIns="0" tIns="0" rIns="0" bIns="0" rtlCol="0" anchor="t">
            <a:spAutoFit/>
          </a:bodyPr>
          <a:lstStyle/>
          <a:p>
            <a:pPr>
              <a:lnSpc>
                <a:spcPts val="5040"/>
              </a:lnSpc>
            </a:pPr>
            <a:r>
              <a:rPr lang="en-US" sz="3600" spc="359" dirty="0" err="1">
                <a:solidFill>
                  <a:srgbClr val="139092"/>
                </a:solidFill>
                <a:latin typeface="ヒカリ角ゴ"/>
                <a:ea typeface="ヒカリ角ゴ"/>
                <a:cs typeface="ヒカリ角ゴ"/>
                <a:sym typeface="ヒカリ角ゴ"/>
              </a:rPr>
              <a:t>生活保護を受けるべき水準にある人のうち、実際に受けられている人の割合</a:t>
            </a:r>
            <a:r>
              <a:rPr lang="en-US" sz="3600" spc="359" dirty="0">
                <a:solidFill>
                  <a:srgbClr val="139092"/>
                </a:solidFill>
                <a:latin typeface="ヒカリ角ゴ"/>
                <a:ea typeface="ヒカリ角ゴ"/>
                <a:cs typeface="ヒカリ角ゴ"/>
                <a:sym typeface="ヒカリ角ゴ"/>
              </a:rPr>
              <a:t>（</a:t>
            </a:r>
            <a:r>
              <a:rPr lang="ja-JP" altLang="en-US" sz="3600" spc="359" dirty="0">
                <a:solidFill>
                  <a:srgbClr val="139092"/>
                </a:solidFill>
                <a:latin typeface="ヒカリ角ゴ"/>
                <a:ea typeface="ヒカリ角ゴ"/>
                <a:cs typeface="ヒカリ角ゴ"/>
                <a:sym typeface="ヒカリ角ゴ"/>
              </a:rPr>
              <a:t>捕捉</a:t>
            </a:r>
            <a:r>
              <a:rPr lang="en-US" sz="3600" spc="359" dirty="0" err="1">
                <a:solidFill>
                  <a:srgbClr val="139092"/>
                </a:solidFill>
                <a:latin typeface="ヒカリ角ゴ"/>
                <a:ea typeface="ヒカリ角ゴ"/>
                <a:cs typeface="ヒカリ角ゴ"/>
                <a:sym typeface="ヒカリ角ゴ"/>
              </a:rPr>
              <a:t>率）は</a:t>
            </a:r>
            <a:r>
              <a:rPr lang="en-US" sz="3600" spc="359" dirty="0">
                <a:solidFill>
                  <a:srgbClr val="139092"/>
                </a:solidFill>
                <a:latin typeface="ヒカリ角ゴ"/>
                <a:ea typeface="ヒカリ角ゴ"/>
                <a:cs typeface="ヒカリ角ゴ"/>
                <a:sym typeface="ヒカリ角ゴ"/>
              </a:rPr>
              <a:t>、</a:t>
            </a:r>
            <a:r>
              <a:rPr lang="ja-JP" altLang="en-US" sz="3600" spc="359" dirty="0">
                <a:solidFill>
                  <a:srgbClr val="139092"/>
                </a:solidFill>
                <a:latin typeface="ヒカリ角ゴ"/>
                <a:ea typeface="ヒカリ角ゴ"/>
                <a:cs typeface="ヒカリ角ゴ"/>
                <a:sym typeface="ヒカリ角ゴ"/>
              </a:rPr>
              <a:t>所得のみを考慮した場合22.9％</a:t>
            </a:r>
            <a:r>
              <a:rPr lang="en-US" sz="3600" spc="359" dirty="0" err="1">
                <a:solidFill>
                  <a:srgbClr val="139092"/>
                </a:solidFill>
                <a:latin typeface="ヒカリ角ゴ"/>
                <a:ea typeface="ヒカリ角ゴ"/>
                <a:cs typeface="ヒカリ角ゴ"/>
                <a:sym typeface="ヒカリ角ゴ"/>
              </a:rPr>
              <a:t>とされている</a:t>
            </a:r>
            <a:r>
              <a:rPr lang="ja-JP" altLang="en-US" sz="3600" spc="359" dirty="0">
                <a:solidFill>
                  <a:srgbClr val="139092"/>
                </a:solidFill>
                <a:latin typeface="ヒカリ角ゴ"/>
                <a:ea typeface="ヒカリ角ゴ"/>
                <a:cs typeface="ヒカリ角ゴ"/>
                <a:sym typeface="ヒカリ角ゴ"/>
              </a:rPr>
              <a:t>。</a:t>
            </a:r>
            <a:r>
              <a:rPr lang="en-US" altLang="ja-JP" sz="2000" spc="359" dirty="0">
                <a:solidFill>
                  <a:srgbClr val="139092"/>
                </a:solidFill>
                <a:latin typeface="ヒカリ角ゴ"/>
                <a:ea typeface="ヒカリ角ゴ"/>
                <a:cs typeface="ヒカリ角ゴ"/>
                <a:sym typeface="ヒカリ角ゴ"/>
              </a:rPr>
              <a:t>※</a:t>
            </a:r>
            <a:r>
              <a:rPr lang="ja-JP" altLang="en-US" sz="2000" spc="359" dirty="0">
                <a:solidFill>
                  <a:srgbClr val="139092"/>
                </a:solidFill>
                <a:latin typeface="ヒカリ角ゴ"/>
                <a:ea typeface="ヒカリ角ゴ"/>
                <a:cs typeface="ヒカリ角ゴ"/>
                <a:sym typeface="ヒカリ角ゴ"/>
              </a:rPr>
              <a:t>１</a:t>
            </a:r>
            <a:endParaRPr lang="ja-JP" altLang="en-US" sz="4000" spc="359" dirty="0">
              <a:solidFill>
                <a:srgbClr val="139092"/>
              </a:solidFill>
              <a:latin typeface="ヒカリ角ゴ"/>
              <a:ea typeface="ヒカリ角ゴ"/>
              <a:cs typeface="ヒカリ角ゴ"/>
            </a:endParaRPr>
          </a:p>
          <a:p>
            <a:pPr>
              <a:lnSpc>
                <a:spcPts val="5040"/>
              </a:lnSpc>
              <a:spcBef>
                <a:spcPct val="0"/>
              </a:spcBef>
            </a:pPr>
            <a:r>
              <a:rPr lang="en-US" sz="3600" spc="359" dirty="0" err="1">
                <a:solidFill>
                  <a:srgbClr val="139092"/>
                </a:solidFill>
                <a:latin typeface="ヒカリ角ゴ"/>
                <a:ea typeface="ヒカリ角ゴ"/>
                <a:cs typeface="ヒカリ角ゴ"/>
                <a:sym typeface="ヒカリ角ゴ"/>
              </a:rPr>
              <a:t>背景には水際作戦</a:t>
            </a:r>
            <a:r>
              <a:rPr lang="en-US" sz="3600" spc="359" dirty="0">
                <a:solidFill>
                  <a:srgbClr val="139092"/>
                </a:solidFill>
                <a:latin typeface="ヒカリ角ゴ"/>
                <a:ea typeface="ヒカリ角ゴ"/>
                <a:cs typeface="ヒカリ角ゴ"/>
                <a:sym typeface="ヒカリ角ゴ"/>
              </a:rPr>
              <a:t>。「</a:t>
            </a:r>
            <a:r>
              <a:rPr lang="en-US" sz="3600" spc="359" dirty="0" err="1">
                <a:solidFill>
                  <a:srgbClr val="139092"/>
                </a:solidFill>
                <a:latin typeface="ヒカリ角ゴ"/>
                <a:ea typeface="ヒカリ角ゴ"/>
                <a:cs typeface="ヒカリ角ゴ"/>
                <a:sym typeface="ヒカリ角ゴ"/>
              </a:rPr>
              <a:t>親に養ってもらえ</a:t>
            </a:r>
            <a:r>
              <a:rPr lang="en-US" sz="3600" spc="359" dirty="0">
                <a:solidFill>
                  <a:srgbClr val="139092"/>
                </a:solidFill>
                <a:latin typeface="ヒカリ角ゴ"/>
                <a:ea typeface="ヒカリ角ゴ"/>
                <a:cs typeface="ヒカリ角ゴ"/>
                <a:sym typeface="ヒカリ角ゴ"/>
              </a:rPr>
              <a:t>」「</a:t>
            </a:r>
            <a:r>
              <a:rPr lang="en-US" sz="3600" spc="359" dirty="0" err="1">
                <a:solidFill>
                  <a:srgbClr val="139092"/>
                </a:solidFill>
                <a:latin typeface="ヒカリ角ゴ"/>
                <a:ea typeface="ヒカリ角ゴ"/>
                <a:cs typeface="ヒカリ角ゴ"/>
                <a:sym typeface="ヒカリ角ゴ"/>
              </a:rPr>
              <a:t>若いから働ける」などと言って</a:t>
            </a:r>
            <a:r>
              <a:rPr lang="ja-JP" altLang="en-US" sz="3600" spc="359" dirty="0">
                <a:solidFill>
                  <a:srgbClr val="139092"/>
                </a:solidFill>
                <a:latin typeface="ヒカリ角ゴ"/>
                <a:ea typeface="ヒカリ角ゴ"/>
                <a:cs typeface="ヒカリ角ゴ"/>
                <a:sym typeface="ヒカリ角ゴ"/>
              </a:rPr>
              <a:t>、</a:t>
            </a:r>
            <a:r>
              <a:rPr lang="en-US" sz="3600" spc="359" dirty="0" err="1">
                <a:solidFill>
                  <a:srgbClr val="139092"/>
                </a:solidFill>
                <a:latin typeface="ヒカリ角ゴ"/>
                <a:ea typeface="ヒカリ角ゴ"/>
                <a:cs typeface="ヒカリ角ゴ"/>
                <a:sym typeface="ヒカリ角ゴ"/>
              </a:rPr>
              <a:t>申請希望者を申請前の段階で追い返すことを「水際作戦」という</a:t>
            </a:r>
            <a:r>
              <a:rPr lang="en-US" sz="3600" spc="359" dirty="0">
                <a:solidFill>
                  <a:srgbClr val="139092"/>
                </a:solidFill>
                <a:latin typeface="ヒカリ角ゴ"/>
                <a:ea typeface="ヒカリ角ゴ"/>
                <a:cs typeface="ヒカリ角ゴ"/>
                <a:sym typeface="ヒカリ角ゴ"/>
              </a:rPr>
              <a:t>。</a:t>
            </a:r>
          </a:p>
        </p:txBody>
      </p:sp>
      <p:sp>
        <p:nvSpPr>
          <p:cNvPr id="5" name="TextBox 5"/>
          <p:cNvSpPr txBox="1"/>
          <p:nvPr/>
        </p:nvSpPr>
        <p:spPr>
          <a:xfrm>
            <a:off x="1028795" y="5359302"/>
            <a:ext cx="16491025" cy="4042132"/>
          </a:xfrm>
          <a:prstGeom prst="rect">
            <a:avLst/>
          </a:prstGeom>
        </p:spPr>
        <p:txBody>
          <a:bodyPr wrap="square" lIns="0" tIns="0" rIns="0" bIns="0" rtlCol="0" anchor="t">
            <a:spAutoFit/>
          </a:bodyPr>
          <a:lstStyle/>
          <a:p>
            <a:pPr algn="l">
              <a:lnSpc>
                <a:spcPts val="5040"/>
              </a:lnSpc>
            </a:pPr>
            <a:r>
              <a:rPr lang="en-US" sz="3600" dirty="0">
                <a:solidFill>
                  <a:srgbClr val="139092"/>
                </a:solidFill>
                <a:latin typeface="ヒカリ角ゴ"/>
                <a:ea typeface="ヒカリ角ゴ"/>
                <a:cs typeface="ヒカリ角ゴ"/>
                <a:sym typeface="ヒカリ角ゴ"/>
              </a:rPr>
              <a:t>→</a:t>
            </a:r>
            <a:r>
              <a:rPr lang="en-US" altLang="ja-JP" sz="3600" dirty="0">
                <a:solidFill>
                  <a:srgbClr val="139092"/>
                </a:solidFill>
                <a:latin typeface="ヒカリ角ゴ"/>
                <a:ea typeface="ヒカリ角ゴ"/>
                <a:cs typeface="ヒカリ角ゴ"/>
                <a:sym typeface="ヒカリ角ゴ"/>
              </a:rPr>
              <a:t>2023</a:t>
            </a:r>
            <a:r>
              <a:rPr lang="en-US" sz="3600" dirty="0">
                <a:solidFill>
                  <a:srgbClr val="139092"/>
                </a:solidFill>
                <a:latin typeface="ヒカリ角ゴ"/>
                <a:ea typeface="ヒカリ角ゴ"/>
                <a:cs typeface="ヒカリ角ゴ"/>
                <a:sym typeface="ヒカリ角ゴ"/>
              </a:rPr>
              <a:t>年度のPOSSE相談者の中で福祉事務所に行ったことのある人 108 人のうち、</a:t>
            </a:r>
            <a:r>
              <a:rPr lang="en-US" altLang="ja-JP" sz="3600" dirty="0">
                <a:solidFill>
                  <a:srgbClr val="139092"/>
                </a:solidFill>
                <a:latin typeface="ヒカリ角ゴ"/>
                <a:ea typeface="ヒカリ角ゴ"/>
                <a:cs typeface="ヒカリ角ゴ"/>
                <a:sym typeface="ヒカリ角ゴ"/>
              </a:rPr>
              <a:t>20</a:t>
            </a:r>
            <a:r>
              <a:rPr lang="en-US" sz="3600" dirty="0">
                <a:solidFill>
                  <a:srgbClr val="139092"/>
                </a:solidFill>
                <a:latin typeface="ヒカリ角ゴ"/>
                <a:ea typeface="ヒカリ角ゴ"/>
                <a:cs typeface="ヒカリ角ゴ"/>
                <a:sym typeface="ヒカリ角ゴ"/>
              </a:rPr>
              <a:t>%が水際作戦で追い返された経験を持っていた。</a:t>
            </a:r>
            <a:r>
              <a:rPr lang="en-US" altLang="ja-JP" sz="2000" dirty="0">
                <a:solidFill>
                  <a:srgbClr val="139092"/>
                </a:solidFill>
                <a:latin typeface="ヒカリ角ゴ"/>
                <a:ea typeface="ヒカリ角ゴ"/>
                <a:cs typeface="ヒカリ角ゴ"/>
                <a:sym typeface="ヒカリ角ゴ"/>
              </a:rPr>
              <a:t>※</a:t>
            </a:r>
            <a:r>
              <a:rPr lang="ja-JP" altLang="en-US" sz="2000" dirty="0">
                <a:solidFill>
                  <a:srgbClr val="139092"/>
                </a:solidFill>
                <a:latin typeface="ヒカリ角ゴ"/>
                <a:ea typeface="ヒカリ角ゴ"/>
                <a:cs typeface="ヒカリ角ゴ"/>
                <a:sym typeface="ヒカリ角ゴ"/>
              </a:rPr>
              <a:t>２</a:t>
            </a:r>
            <a:endParaRPr lang="en-US" sz="2000" dirty="0">
              <a:solidFill>
                <a:srgbClr val="139092"/>
              </a:solidFill>
              <a:latin typeface="ヒカリ角ゴ"/>
              <a:ea typeface="ヒカリ角ゴ"/>
              <a:cs typeface="ヒカリ角ゴ"/>
            </a:endParaRPr>
          </a:p>
          <a:p>
            <a:pPr algn="l">
              <a:lnSpc>
                <a:spcPts val="5040"/>
              </a:lnSpc>
            </a:pPr>
            <a:r>
              <a:rPr lang="en-US" sz="3600" b="1" dirty="0">
                <a:solidFill>
                  <a:srgbClr val="139092"/>
                </a:solidFill>
                <a:latin typeface="ヒカリ角ゴ Bold"/>
                <a:ea typeface="ヒカリ角ゴ Bold"/>
                <a:cs typeface="ヒカリ角ゴ Bold"/>
                <a:sym typeface="ヒカリ角ゴ Bold"/>
              </a:rPr>
              <a:t>→さらに、近年、首都圏ではホームレス状態にある人を「無料低額宿泊所」へと誘導する対応が横行しており、この対応がさらに若者を福祉から遠ざけている。</a:t>
            </a:r>
          </a:p>
          <a:p>
            <a:endParaRPr lang="en-US" altLang="ja-JP" sz="2400" dirty="0">
              <a:solidFill>
                <a:srgbClr val="139092"/>
              </a:solidFill>
              <a:ea typeface="+mn-lt"/>
              <a:cs typeface="+mn-lt"/>
            </a:endParaRPr>
          </a:p>
          <a:p>
            <a:r>
              <a:rPr lang="ja-JP" altLang="en-US" sz="2400" dirty="0">
                <a:solidFill>
                  <a:srgbClr val="139092"/>
                </a:solidFill>
                <a:ea typeface="+mn-lt"/>
                <a:cs typeface="+mn-lt"/>
              </a:rPr>
              <a:t>出典：</a:t>
            </a:r>
            <a:endParaRPr lang="en-US" altLang="ja-JP" sz="2400" dirty="0">
              <a:solidFill>
                <a:srgbClr val="139092"/>
              </a:solidFill>
              <a:ea typeface="+mn-lt"/>
              <a:cs typeface="+mn-lt"/>
            </a:endParaRPr>
          </a:p>
          <a:p>
            <a:r>
              <a:rPr lang="en-US" altLang="ja-JP" sz="2400" dirty="0">
                <a:solidFill>
                  <a:srgbClr val="139092"/>
                </a:solidFill>
                <a:ea typeface="+mn-lt"/>
                <a:cs typeface="+mn-lt"/>
              </a:rPr>
              <a:t>※</a:t>
            </a:r>
            <a:r>
              <a:rPr lang="ja-JP" altLang="en-US" sz="2400" dirty="0">
                <a:solidFill>
                  <a:srgbClr val="139092"/>
                </a:solidFill>
                <a:ea typeface="+mn-lt"/>
                <a:cs typeface="+mn-lt"/>
              </a:rPr>
              <a:t>１　厚生労働省「生活保護基準以下の低所得世帯数に対する被保護世帯数の割合の推計について」、</a:t>
            </a:r>
            <a:r>
              <a:rPr lang="en-US" sz="2400" dirty="0">
                <a:solidFill>
                  <a:srgbClr val="139092"/>
                </a:solidFill>
                <a:ea typeface="+mn-lt"/>
                <a:cs typeface="+mn-lt"/>
              </a:rPr>
              <a:t>2018</a:t>
            </a:r>
            <a:r>
              <a:rPr lang="ja-JP" altLang="en-US" sz="2400" dirty="0">
                <a:solidFill>
                  <a:srgbClr val="139092"/>
                </a:solidFill>
                <a:ea typeface="+mn-lt"/>
                <a:cs typeface="+mn-lt"/>
              </a:rPr>
              <a:t>年。</a:t>
            </a:r>
            <a:endParaRPr lang="ja-JP" altLang="en-US" sz="2400" dirty="0">
              <a:solidFill>
                <a:srgbClr val="139092"/>
              </a:solidFill>
              <a:ea typeface="ＭＳ Ｐゴシック" panose="020B0600070205080204" pitchFamily="34" charset="-128"/>
              <a:cs typeface="+mn-lt"/>
            </a:endParaRPr>
          </a:p>
          <a:p>
            <a:r>
              <a:rPr lang="en-US" altLang="ja-JP" sz="2400" dirty="0">
                <a:solidFill>
                  <a:srgbClr val="139092"/>
                </a:solidFill>
                <a:ea typeface="+mn-lt"/>
                <a:cs typeface="+mn-lt"/>
              </a:rPr>
              <a:t>※</a:t>
            </a:r>
            <a:r>
              <a:rPr lang="ja-JP" altLang="en-US" sz="2400" dirty="0">
                <a:solidFill>
                  <a:srgbClr val="139092"/>
                </a:solidFill>
                <a:ea typeface="+mn-lt"/>
                <a:cs typeface="+mn-lt"/>
              </a:rPr>
              <a:t>２　</a:t>
            </a:r>
            <a:r>
              <a:rPr lang="en-US" altLang="ja-JP" sz="2400" dirty="0">
                <a:solidFill>
                  <a:srgbClr val="139092"/>
                </a:solidFill>
                <a:ea typeface="+mn-lt"/>
                <a:cs typeface="+mn-lt"/>
              </a:rPr>
              <a:t>NPO法人POSSE「2023 </a:t>
            </a:r>
            <a:r>
              <a:rPr lang="en-US" altLang="ja-JP" sz="2400" dirty="0" err="1">
                <a:solidFill>
                  <a:srgbClr val="139092"/>
                </a:solidFill>
                <a:ea typeface="+mn-lt"/>
                <a:cs typeface="+mn-lt"/>
              </a:rPr>
              <a:t>年度NPO</a:t>
            </a:r>
            <a:r>
              <a:rPr lang="en-US" altLang="ja-JP" sz="2400" dirty="0">
                <a:solidFill>
                  <a:srgbClr val="139092"/>
                </a:solidFill>
                <a:ea typeface="+mn-lt"/>
                <a:cs typeface="+mn-lt"/>
              </a:rPr>
              <a:t> </a:t>
            </a:r>
            <a:r>
              <a:rPr lang="en-US" altLang="ja-JP" sz="2400" dirty="0" err="1">
                <a:solidFill>
                  <a:srgbClr val="139092"/>
                </a:solidFill>
                <a:ea typeface="+mn-lt"/>
                <a:cs typeface="+mn-lt"/>
              </a:rPr>
              <a:t>法人POSSE</a:t>
            </a:r>
            <a:r>
              <a:rPr lang="en-US" altLang="ja-JP" sz="2400" dirty="0">
                <a:solidFill>
                  <a:srgbClr val="139092"/>
                </a:solidFill>
                <a:ea typeface="+mn-lt"/>
                <a:cs typeface="+mn-lt"/>
              </a:rPr>
              <a:t> </a:t>
            </a:r>
            <a:r>
              <a:rPr lang="ja-JP" altLang="en-US" sz="2400" dirty="0">
                <a:solidFill>
                  <a:srgbClr val="139092"/>
                </a:solidFill>
                <a:ea typeface="+mn-lt"/>
                <a:cs typeface="+mn-lt"/>
              </a:rPr>
              <a:t> </a:t>
            </a:r>
            <a:r>
              <a:rPr lang="en-US" altLang="ja-JP" sz="2400" dirty="0" err="1">
                <a:solidFill>
                  <a:srgbClr val="139092"/>
                </a:solidFill>
                <a:ea typeface="+mn-lt"/>
                <a:cs typeface="+mn-lt"/>
              </a:rPr>
              <a:t>生活相談集計結果からみる若者の『見えないホームレス化</a:t>
            </a:r>
            <a:r>
              <a:rPr lang="en-US" altLang="ja-JP" sz="2400" dirty="0">
                <a:solidFill>
                  <a:srgbClr val="139092"/>
                </a:solidFill>
                <a:ea typeface="+mn-lt"/>
                <a:cs typeface="+mn-lt"/>
              </a:rPr>
              <a:t>』</a:t>
            </a:r>
            <a:r>
              <a:rPr lang="ja-JP" altLang="en-US" sz="2400" dirty="0">
                <a:solidFill>
                  <a:srgbClr val="139092"/>
                </a:solidFill>
                <a:ea typeface="+mn-lt"/>
                <a:cs typeface="+mn-lt"/>
              </a:rPr>
              <a:t>」</a:t>
            </a:r>
            <a:r>
              <a:rPr lang="en-US" altLang="ja-JP" sz="2400" dirty="0">
                <a:solidFill>
                  <a:srgbClr val="139092"/>
                </a:solidFill>
                <a:ea typeface="+mn-lt"/>
                <a:cs typeface="+mn-lt"/>
              </a:rPr>
              <a:t>、2024年。</a:t>
            </a:r>
            <a:endParaRPr lang="en-US" altLang="ja-JP" sz="2400" dirty="0">
              <a:solidFill>
                <a:srgbClr val="139092"/>
              </a:solidFill>
              <a:ea typeface="Calibri"/>
              <a:cs typeface="Calibri"/>
            </a:endParaRPr>
          </a:p>
        </p:txBody>
      </p:sp>
      <p:sp>
        <p:nvSpPr>
          <p:cNvPr id="7" name="スライド番号プレースホルダー 7">
            <a:extLst>
              <a:ext uri="{FF2B5EF4-FFF2-40B4-BE49-F238E27FC236}">
                <a16:creationId xmlns:a16="http://schemas.microsoft.com/office/drawing/2014/main" id="{1B18C42E-85A8-498E-2618-98E732BF9A71}"/>
              </a:ext>
            </a:extLst>
          </p:cNvPr>
          <p:cNvSpPr txBox="1">
            <a:spLocks/>
          </p:cNvSpPr>
          <p:nvPr/>
        </p:nvSpPr>
        <p:spPr>
          <a:xfrm>
            <a:off x="15697200" y="9585798"/>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16</a:t>
            </a:fld>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4831524" cy="613410"/>
          </a:xfrm>
          <a:prstGeom prst="rect">
            <a:avLst/>
          </a:prstGeom>
        </p:spPr>
        <p:txBody>
          <a:bodyPr lIns="0" tIns="0" rIns="0" bIns="0" rtlCol="0" anchor="t">
            <a:spAutoFit/>
          </a:bodyPr>
          <a:lstStyle/>
          <a:p>
            <a:pPr algn="l">
              <a:lnSpc>
                <a:spcPts val="5040"/>
              </a:lnSpc>
            </a:pPr>
            <a:r>
              <a:rPr lang="en-US" sz="3600" b="1" spc="359" dirty="0" err="1">
                <a:solidFill>
                  <a:srgbClr val="139092"/>
                </a:solidFill>
                <a:latin typeface="ZEN角ゴシックNEW Heavy"/>
                <a:ea typeface="ZEN角ゴシックNEW Heavy"/>
                <a:cs typeface="ZEN角ゴシックNEW Heavy"/>
                <a:sym typeface="ZEN角ゴシックNEW Heavy"/>
              </a:rPr>
              <a:t>貧困ビジネス（無料低額宿泊所</a:t>
            </a:r>
            <a:r>
              <a:rPr lang="en-US" sz="3600" b="1" spc="359" dirty="0">
                <a:solidFill>
                  <a:srgbClr val="139092"/>
                </a:solidFill>
                <a:latin typeface="ZEN角ゴシックNEW Heavy"/>
                <a:ea typeface="ZEN角ゴシックNEW Heavy"/>
                <a:cs typeface="ZEN角ゴシックNEW Heavy"/>
                <a:sym typeface="ZEN角ゴシックNEW Heavy"/>
              </a:rPr>
              <a:t>）</a:t>
            </a:r>
          </a:p>
        </p:txBody>
      </p:sp>
      <p:sp>
        <p:nvSpPr>
          <p:cNvPr id="4" name="Freeform 4"/>
          <p:cNvSpPr/>
          <p:nvPr/>
        </p:nvSpPr>
        <p:spPr>
          <a:xfrm>
            <a:off x="12502580" y="0"/>
            <a:ext cx="5785420" cy="6716860"/>
          </a:xfrm>
          <a:custGeom>
            <a:avLst/>
            <a:gdLst/>
            <a:ahLst/>
            <a:cxnLst/>
            <a:rect l="l" t="t" r="r" b="b"/>
            <a:pathLst>
              <a:path w="5785420" h="6716860">
                <a:moveTo>
                  <a:pt x="0" y="0"/>
                </a:moveTo>
                <a:lnTo>
                  <a:pt x="5785420" y="0"/>
                </a:lnTo>
                <a:lnTo>
                  <a:pt x="5785420" y="6716860"/>
                </a:lnTo>
                <a:lnTo>
                  <a:pt x="0" y="671686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5" name="Freeform 5"/>
          <p:cNvSpPr/>
          <p:nvPr/>
        </p:nvSpPr>
        <p:spPr>
          <a:xfrm>
            <a:off x="9638612" y="4443794"/>
            <a:ext cx="4385104" cy="5843206"/>
          </a:xfrm>
          <a:custGeom>
            <a:avLst/>
            <a:gdLst/>
            <a:ahLst/>
            <a:cxnLst/>
            <a:rect l="l" t="t" r="r" b="b"/>
            <a:pathLst>
              <a:path w="4385104" h="5843206">
                <a:moveTo>
                  <a:pt x="0" y="0"/>
                </a:moveTo>
                <a:lnTo>
                  <a:pt x="4385104" y="0"/>
                </a:lnTo>
                <a:lnTo>
                  <a:pt x="4385104" y="5843206"/>
                </a:lnTo>
                <a:lnTo>
                  <a:pt x="0" y="5843206"/>
                </a:lnTo>
                <a:lnTo>
                  <a:pt x="0" y="0"/>
                </a:lnTo>
                <a:close/>
              </a:path>
            </a:pathLst>
          </a:custGeom>
          <a:blipFill>
            <a:blip r:embed="rId3"/>
            <a:stretch>
              <a:fillRect/>
            </a:stretch>
          </a:blipFill>
        </p:spPr>
        <p:txBody>
          <a:bodyPr/>
          <a:lstStyle/>
          <a:p>
            <a:endParaRPr lang="ja-JP" altLang="en-US"/>
          </a:p>
        </p:txBody>
      </p:sp>
      <p:sp>
        <p:nvSpPr>
          <p:cNvPr id="6" name="TextBox 6"/>
          <p:cNvSpPr txBox="1"/>
          <p:nvPr/>
        </p:nvSpPr>
        <p:spPr>
          <a:xfrm>
            <a:off x="1028700" y="1588770"/>
            <a:ext cx="8595357" cy="8802090"/>
          </a:xfrm>
          <a:prstGeom prst="rect">
            <a:avLst/>
          </a:prstGeom>
        </p:spPr>
        <p:txBody>
          <a:bodyPr lIns="0" tIns="0" rIns="0" bIns="0" rtlCol="0" anchor="t">
            <a:spAutoFit/>
          </a:bodyPr>
          <a:lstStyle/>
          <a:p>
            <a:pPr algn="l">
              <a:lnSpc>
                <a:spcPts val="4620"/>
              </a:lnSpc>
              <a:spcBef>
                <a:spcPct val="0"/>
              </a:spcBef>
            </a:pPr>
            <a:r>
              <a:rPr lang="en-US" sz="3300" b="1" spc="330" dirty="0" err="1">
                <a:solidFill>
                  <a:srgbClr val="139092"/>
                </a:solidFill>
                <a:latin typeface="ヒカリ角ゴ Bold"/>
                <a:ea typeface="ヒカリ角ゴ Bold"/>
                <a:cs typeface="ヒカリ角ゴ Bold"/>
                <a:sym typeface="ヒカリ角ゴ Bold"/>
              </a:rPr>
              <a:t>ホームレスの増加に伴い、受け⽫としての無料低額宿泊所</a:t>
            </a:r>
            <a:r>
              <a:rPr lang="ja-JP" altLang="en-US" sz="3300" b="1" spc="330" dirty="0">
                <a:solidFill>
                  <a:srgbClr val="139092"/>
                </a:solidFill>
                <a:latin typeface="ヒカリ角ゴ Bold"/>
                <a:ea typeface="ヒカリ角ゴ Bold"/>
                <a:cs typeface="ヒカリ角ゴ Bold"/>
                <a:sym typeface="ヒカリ角ゴ Bold"/>
              </a:rPr>
              <a:t>が</a:t>
            </a:r>
            <a:r>
              <a:rPr lang="en-US" sz="3300" b="1" spc="330" dirty="0" err="1">
                <a:solidFill>
                  <a:srgbClr val="139092"/>
                </a:solidFill>
                <a:latin typeface="ヒカリ角ゴ Bold"/>
                <a:ea typeface="ヒカリ角ゴ Bold"/>
                <a:cs typeface="ヒカリ角ゴ Bold"/>
                <a:sym typeface="ヒカリ角ゴ Bold"/>
              </a:rPr>
              <a:t>激増</a:t>
            </a:r>
            <a:r>
              <a:rPr lang="en-US" sz="3300" b="1" spc="330" dirty="0">
                <a:solidFill>
                  <a:srgbClr val="139092"/>
                </a:solidFill>
                <a:latin typeface="ヒカリ角ゴ Bold"/>
                <a:ea typeface="ヒカリ角ゴ Bold"/>
                <a:cs typeface="ヒカリ角ゴ Bold"/>
                <a:sym typeface="ヒカリ角ゴ Bold"/>
              </a:rPr>
              <a:t>。</a:t>
            </a:r>
          </a:p>
          <a:p>
            <a:pPr algn="l">
              <a:lnSpc>
                <a:spcPts val="4620"/>
              </a:lnSpc>
              <a:spcBef>
                <a:spcPct val="0"/>
              </a:spcBef>
            </a:pPr>
            <a:r>
              <a:rPr lang="en-US" sz="3300" b="1" spc="330" dirty="0">
                <a:solidFill>
                  <a:srgbClr val="139092"/>
                </a:solidFill>
                <a:latin typeface="ヒカリ角ゴ Bold"/>
                <a:ea typeface="ヒカリ角ゴ Bold"/>
                <a:cs typeface="ヒカリ角ゴ Bold"/>
                <a:sym typeface="ヒカリ角ゴ Bold"/>
              </a:rPr>
              <a:t>1998年の43施設から、2020年には608施設。</a:t>
            </a:r>
          </a:p>
          <a:p>
            <a:pPr algn="l">
              <a:lnSpc>
                <a:spcPts val="4620"/>
              </a:lnSpc>
              <a:spcBef>
                <a:spcPct val="0"/>
              </a:spcBef>
            </a:pPr>
            <a:endParaRPr lang="en-US" sz="3300" b="1" spc="330" dirty="0">
              <a:solidFill>
                <a:srgbClr val="139092"/>
              </a:solidFill>
              <a:latin typeface="ヒカリ角ゴ Bold"/>
              <a:ea typeface="ヒカリ角ゴ Bold"/>
              <a:cs typeface="ヒカリ角ゴ Bold"/>
              <a:sym typeface="ヒカリ角ゴ Bold"/>
            </a:endParaRPr>
          </a:p>
          <a:p>
            <a:pPr algn="l">
              <a:lnSpc>
                <a:spcPts val="4620"/>
              </a:lnSpc>
              <a:spcBef>
                <a:spcPct val="0"/>
              </a:spcBef>
            </a:pPr>
            <a:r>
              <a:rPr lang="en-US" sz="3300" b="1" spc="330" dirty="0" err="1">
                <a:solidFill>
                  <a:srgbClr val="139092"/>
                </a:solidFill>
                <a:latin typeface="ヒカリ角ゴ Bold"/>
                <a:ea typeface="ヒカリ角ゴ Bold"/>
                <a:cs typeface="ヒカリ角ゴ Bold"/>
                <a:sym typeface="ヒカリ角ゴ Bold"/>
              </a:rPr>
              <a:t>法定基準が設けられていなかった</a:t>
            </a:r>
            <a:r>
              <a:rPr lang="ja-JP" altLang="en-US" sz="3300" b="1" spc="330" dirty="0">
                <a:solidFill>
                  <a:srgbClr val="139092"/>
                </a:solidFill>
                <a:latin typeface="ヒカリ角ゴ Bold"/>
                <a:ea typeface="ヒカリ角ゴ Bold"/>
                <a:cs typeface="ヒカリ角ゴ Bold"/>
                <a:sym typeface="ヒカリ角ゴ Bold"/>
              </a:rPr>
              <a:t>ため、</a:t>
            </a:r>
            <a:r>
              <a:rPr lang="en-US" sz="3300" b="1" spc="330" dirty="0" err="1">
                <a:solidFill>
                  <a:srgbClr val="139092"/>
                </a:solidFill>
                <a:latin typeface="ヒカリ角ゴ Bold"/>
                <a:ea typeface="ヒカリ角ゴ Bold"/>
                <a:cs typeface="ヒカリ角ゴ Bold"/>
                <a:sym typeface="ヒカリ角ゴ Bold"/>
              </a:rPr>
              <a:t>現在でも規制が緩く、届出を出せば</a:t>
            </a:r>
            <a:r>
              <a:rPr lang="ja-JP" altLang="en-US" sz="3300" b="1" spc="330" dirty="0">
                <a:solidFill>
                  <a:srgbClr val="139092"/>
                </a:solidFill>
                <a:latin typeface="ヒカリ角ゴ Bold"/>
                <a:ea typeface="ヒカリ角ゴ Bold"/>
                <a:cs typeface="ヒカリ角ゴ Bold"/>
                <a:sym typeface="ヒカリ角ゴ Bold"/>
              </a:rPr>
              <a:t>誰でも</a:t>
            </a:r>
            <a:r>
              <a:rPr lang="en-US" sz="3300" b="1" spc="330" dirty="0" err="1">
                <a:solidFill>
                  <a:srgbClr val="139092"/>
                </a:solidFill>
                <a:latin typeface="ヒカリ角ゴ Bold"/>
                <a:ea typeface="ヒカリ角ゴ Bold"/>
                <a:cs typeface="ヒカリ角ゴ Bold"/>
                <a:sym typeface="ヒカリ角ゴ Bold"/>
              </a:rPr>
              <a:t>開設できるため、利益目的の業者が大人数を施設に入所させることで利益を得る構造があった</a:t>
            </a:r>
            <a:r>
              <a:rPr lang="en-US" sz="3300" b="1" spc="330" dirty="0">
                <a:solidFill>
                  <a:srgbClr val="139092"/>
                </a:solidFill>
                <a:latin typeface="ヒカリ角ゴ Bold"/>
                <a:ea typeface="ヒカリ角ゴ Bold"/>
                <a:cs typeface="ヒカリ角ゴ Bold"/>
                <a:sym typeface="ヒカリ角ゴ Bold"/>
              </a:rPr>
              <a:t>。</a:t>
            </a:r>
          </a:p>
          <a:p>
            <a:pPr algn="l">
              <a:lnSpc>
                <a:spcPts val="4620"/>
              </a:lnSpc>
              <a:spcBef>
                <a:spcPct val="0"/>
              </a:spcBef>
            </a:pPr>
            <a:endParaRPr lang="en-US" sz="3300" b="1" spc="330" dirty="0">
              <a:solidFill>
                <a:srgbClr val="139092"/>
              </a:solidFill>
              <a:latin typeface="ヒカリ角ゴ Bold"/>
              <a:ea typeface="ヒカリ角ゴ Bold"/>
              <a:cs typeface="ヒカリ角ゴ Bold"/>
              <a:sym typeface="ヒカリ角ゴ Bold"/>
            </a:endParaRPr>
          </a:p>
          <a:p>
            <a:pPr algn="l">
              <a:lnSpc>
                <a:spcPts val="4620"/>
              </a:lnSpc>
              <a:spcBef>
                <a:spcPct val="0"/>
              </a:spcBef>
            </a:pPr>
            <a:r>
              <a:rPr lang="en-US" sz="3300" b="1" spc="330" dirty="0" err="1">
                <a:solidFill>
                  <a:srgbClr val="139092"/>
                </a:solidFill>
                <a:latin typeface="ヒカリ角ゴ Bold"/>
                <a:ea typeface="ヒカリ角ゴ Bold"/>
                <a:cs typeface="ヒカリ角ゴ Bold"/>
                <a:sym typeface="ヒカリ角ゴ Bold"/>
              </a:rPr>
              <a:t>ベニヤ板で仕切られただけの個室・少量の粗悪な食事・金銭管理などが行われる</a:t>
            </a:r>
            <a:r>
              <a:rPr lang="en-US" sz="3300" b="1" spc="330" dirty="0">
                <a:solidFill>
                  <a:srgbClr val="139092"/>
                </a:solidFill>
                <a:latin typeface="ヒカリ角ゴ Bold"/>
                <a:ea typeface="ヒカリ角ゴ Bold"/>
                <a:cs typeface="ヒカリ角ゴ Bold"/>
                <a:sym typeface="ヒカリ角ゴ Bold"/>
              </a:rPr>
              <a:t>。⼿元に1、2万円程度しか残らない施設も。</a:t>
            </a:r>
          </a:p>
        </p:txBody>
      </p:sp>
      <p:sp>
        <p:nvSpPr>
          <p:cNvPr id="7" name="スライド番号プレースホルダー 6">
            <a:extLst>
              <a:ext uri="{FF2B5EF4-FFF2-40B4-BE49-F238E27FC236}">
                <a16:creationId xmlns:a16="http://schemas.microsoft.com/office/drawing/2014/main" id="{B4E634F9-1EBD-A77A-76A7-D1AA9EFD62C9}"/>
              </a:ext>
            </a:extLst>
          </p:cNvPr>
          <p:cNvSpPr>
            <a:spLocks noGrp="1"/>
          </p:cNvSpPr>
          <p:nvPr>
            <p:ph type="sldNum" sz="quarter" idx="12"/>
          </p:nvPr>
        </p:nvSpPr>
        <p:spPr/>
        <p:txBody>
          <a:bodyPr/>
          <a:lstStyle/>
          <a:p>
            <a:fld id="{B6F15528-21DE-4FAA-801E-634DDDAF4B2B}" type="slidenum">
              <a:rPr lang="en-US" smtClean="0"/>
              <a:pPr/>
              <a:t>17</a:t>
            </a:fld>
            <a:endParaRPr lang="en-US"/>
          </a:p>
        </p:txBody>
      </p:sp>
      <p:sp>
        <p:nvSpPr>
          <p:cNvPr id="8" name="スライド番号プレースホルダー 7">
            <a:extLst>
              <a:ext uri="{FF2B5EF4-FFF2-40B4-BE49-F238E27FC236}">
                <a16:creationId xmlns:a16="http://schemas.microsoft.com/office/drawing/2014/main" id="{7402966E-DA2B-D4D7-598F-CF43D6F4280E}"/>
              </a:ext>
            </a:extLst>
          </p:cNvPr>
          <p:cNvSpPr txBox="1">
            <a:spLocks/>
          </p:cNvSpPr>
          <p:nvPr/>
        </p:nvSpPr>
        <p:spPr>
          <a:xfrm>
            <a:off x="15871636" y="9605253"/>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17</a:t>
            </a:fld>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Freeform 2"/>
          <p:cNvSpPr/>
          <p:nvPr/>
        </p:nvSpPr>
        <p:spPr>
          <a:xfrm>
            <a:off x="0" y="0"/>
            <a:ext cx="6885911" cy="10444920"/>
          </a:xfrm>
          <a:custGeom>
            <a:avLst/>
            <a:gdLst/>
            <a:ahLst/>
            <a:cxnLst/>
            <a:rect l="l" t="t" r="r" b="b"/>
            <a:pathLst>
              <a:path w="6885911" h="10444920">
                <a:moveTo>
                  <a:pt x="0" y="0"/>
                </a:moveTo>
                <a:lnTo>
                  <a:pt x="6885911" y="0"/>
                </a:lnTo>
                <a:lnTo>
                  <a:pt x="6885911" y="10444920"/>
                </a:lnTo>
                <a:lnTo>
                  <a:pt x="0" y="10444920"/>
                </a:lnTo>
                <a:lnTo>
                  <a:pt x="0" y="0"/>
                </a:lnTo>
                <a:close/>
              </a:path>
            </a:pathLst>
          </a:custGeom>
          <a:blipFill>
            <a:blip r:embed="rId2" cstate="email">
              <a:extLst>
                <a:ext uri="{28A0092B-C50C-407E-A947-70E740481C1C}">
                  <a14:useLocalDpi xmlns:a14="http://schemas.microsoft.com/office/drawing/2010/main"/>
                </a:ext>
              </a:extLst>
            </a:blip>
            <a:stretch>
              <a:fillRect t="-10837" b="-10837"/>
            </a:stretch>
          </a:blipFill>
        </p:spPr>
        <p:txBody>
          <a:bodyPr/>
          <a:lstStyle/>
          <a:p>
            <a:endParaRPr lang="ja-JP" altLang="en-US"/>
          </a:p>
        </p:txBody>
      </p:sp>
      <p:sp>
        <p:nvSpPr>
          <p:cNvPr id="3" name="Freeform 3"/>
          <p:cNvSpPr/>
          <p:nvPr/>
        </p:nvSpPr>
        <p:spPr>
          <a:xfrm>
            <a:off x="6885911" y="0"/>
            <a:ext cx="7491643" cy="5285649"/>
          </a:xfrm>
          <a:custGeom>
            <a:avLst/>
            <a:gdLst/>
            <a:ahLst/>
            <a:cxnLst/>
            <a:rect l="l" t="t" r="r" b="b"/>
            <a:pathLst>
              <a:path w="7491643" h="5285649">
                <a:moveTo>
                  <a:pt x="0" y="0"/>
                </a:moveTo>
                <a:lnTo>
                  <a:pt x="7491643" y="0"/>
                </a:lnTo>
                <a:lnTo>
                  <a:pt x="7491643" y="5285649"/>
                </a:lnTo>
                <a:lnTo>
                  <a:pt x="0" y="5285649"/>
                </a:lnTo>
                <a:lnTo>
                  <a:pt x="0" y="0"/>
                </a:lnTo>
                <a:close/>
              </a:path>
            </a:pathLst>
          </a:custGeom>
          <a:blipFill>
            <a:blip r:embed="rId3"/>
            <a:stretch>
              <a:fillRect/>
            </a:stretch>
          </a:blipFill>
        </p:spPr>
        <p:txBody>
          <a:bodyPr/>
          <a:lstStyle/>
          <a:p>
            <a:endParaRPr lang="ja-JP" altLang="en-US"/>
          </a:p>
        </p:txBody>
      </p:sp>
      <p:sp>
        <p:nvSpPr>
          <p:cNvPr id="4" name="Freeform 4"/>
          <p:cNvSpPr/>
          <p:nvPr/>
        </p:nvSpPr>
        <p:spPr>
          <a:xfrm>
            <a:off x="13958088" y="0"/>
            <a:ext cx="4186705" cy="7440124"/>
          </a:xfrm>
          <a:custGeom>
            <a:avLst/>
            <a:gdLst/>
            <a:ahLst/>
            <a:cxnLst/>
            <a:rect l="l" t="t" r="r" b="b"/>
            <a:pathLst>
              <a:path w="4186705" h="7440124">
                <a:moveTo>
                  <a:pt x="0" y="0"/>
                </a:moveTo>
                <a:lnTo>
                  <a:pt x="4186705" y="0"/>
                </a:lnTo>
                <a:lnTo>
                  <a:pt x="4186705" y="7440124"/>
                </a:lnTo>
                <a:lnTo>
                  <a:pt x="0" y="7440124"/>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5" name="Freeform 5"/>
          <p:cNvSpPr/>
          <p:nvPr/>
        </p:nvSpPr>
        <p:spPr>
          <a:xfrm rot="-5400000">
            <a:off x="7955537" y="4282363"/>
            <a:ext cx="4932925" cy="6939497"/>
          </a:xfrm>
          <a:custGeom>
            <a:avLst/>
            <a:gdLst/>
            <a:ahLst/>
            <a:cxnLst/>
            <a:rect l="l" t="t" r="r" b="b"/>
            <a:pathLst>
              <a:path w="4932925" h="6939497">
                <a:moveTo>
                  <a:pt x="0" y="0"/>
                </a:moveTo>
                <a:lnTo>
                  <a:pt x="4932925" y="0"/>
                </a:lnTo>
                <a:lnTo>
                  <a:pt x="4932925" y="6939497"/>
                </a:lnTo>
                <a:lnTo>
                  <a:pt x="0" y="6939497"/>
                </a:lnTo>
                <a:lnTo>
                  <a:pt x="0" y="0"/>
                </a:lnTo>
                <a:close/>
              </a:path>
            </a:pathLst>
          </a:custGeom>
          <a:blipFill>
            <a:blip r:embed="rId5" cstate="email">
              <a:extLst>
                <a:ext uri="{28A0092B-C50C-407E-A947-70E740481C1C}">
                  <a14:useLocalDpi xmlns:a14="http://schemas.microsoft.com/office/drawing/2010/main"/>
                </a:ext>
              </a:extLst>
            </a:blip>
            <a:stretch>
              <a:fillRect l="-5002" t="-3862" r="-5002"/>
            </a:stretch>
          </a:blipFill>
        </p:spPr>
        <p:txBody>
          <a:bodyPr/>
          <a:lstStyle/>
          <a:p>
            <a:endParaRPr lang="ja-JP" altLang="en-US"/>
          </a:p>
        </p:txBody>
      </p:sp>
      <p:sp>
        <p:nvSpPr>
          <p:cNvPr id="6" name="スライド番号プレースホルダー 5">
            <a:extLst>
              <a:ext uri="{FF2B5EF4-FFF2-40B4-BE49-F238E27FC236}">
                <a16:creationId xmlns:a16="http://schemas.microsoft.com/office/drawing/2014/main" id="{E6A7FE01-CA54-DED9-A9CF-786B40879DD5}"/>
              </a:ext>
            </a:extLst>
          </p:cNvPr>
          <p:cNvSpPr>
            <a:spLocks noGrp="1"/>
          </p:cNvSpPr>
          <p:nvPr>
            <p:ph type="sldNum" sz="quarter" idx="12"/>
          </p:nvPr>
        </p:nvSpPr>
        <p:spPr/>
        <p:txBody>
          <a:bodyPr/>
          <a:lstStyle/>
          <a:p>
            <a:fld id="{B6F15528-21DE-4FAA-801E-634DDDAF4B2B}" type="slidenum">
              <a:rPr lang="en-US" smtClean="0"/>
              <a:pPr/>
              <a:t>18</a:t>
            </a:fld>
            <a:endParaRPr lang="en-US"/>
          </a:p>
        </p:txBody>
      </p:sp>
      <p:sp>
        <p:nvSpPr>
          <p:cNvPr id="7" name="スライド番号プレースホルダー 7">
            <a:extLst>
              <a:ext uri="{FF2B5EF4-FFF2-40B4-BE49-F238E27FC236}">
                <a16:creationId xmlns:a16="http://schemas.microsoft.com/office/drawing/2014/main" id="{265B7694-6764-B04B-E9E1-D552CCAF7077}"/>
              </a:ext>
            </a:extLst>
          </p:cNvPr>
          <p:cNvSpPr txBox="1">
            <a:spLocks/>
          </p:cNvSpPr>
          <p:nvPr/>
        </p:nvSpPr>
        <p:spPr>
          <a:xfrm>
            <a:off x="15773400" y="95631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18</a:t>
            </a:fld>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4831524" cy="613410"/>
          </a:xfrm>
          <a:prstGeom prst="rect">
            <a:avLst/>
          </a:prstGeom>
        </p:spPr>
        <p:txBody>
          <a:bodyPr lIns="0" tIns="0" rIns="0" bIns="0" rtlCol="0" anchor="t">
            <a:spAutoFit/>
          </a:bodyPr>
          <a:lstStyle/>
          <a:p>
            <a:pPr algn="l">
              <a:lnSpc>
                <a:spcPts val="5040"/>
              </a:lnSpc>
            </a:pPr>
            <a:r>
              <a:rPr lang="en-US" sz="3600" b="1" spc="359" dirty="0" err="1">
                <a:solidFill>
                  <a:srgbClr val="139092"/>
                </a:solidFill>
                <a:latin typeface="ZEN角ゴシックNEW Heavy"/>
                <a:ea typeface="ZEN角ゴシックNEW Heavy"/>
                <a:cs typeface="ZEN角ゴシックNEW Heavy"/>
                <a:sym typeface="ZEN角ゴシックNEW Heavy"/>
              </a:rPr>
              <a:t>POSSE相談事例から</a:t>
            </a:r>
            <a:endParaRPr lang="en-US" sz="3600" b="1" spc="359" dirty="0">
              <a:solidFill>
                <a:srgbClr val="139092"/>
              </a:solidFill>
              <a:latin typeface="ZEN角ゴシックNEW Heavy"/>
              <a:ea typeface="ZEN角ゴシックNEW Heavy"/>
              <a:cs typeface="ZEN角ゴシックNEW Heavy"/>
              <a:sym typeface="ZEN角ゴシックNEW Heavy"/>
            </a:endParaRPr>
          </a:p>
        </p:txBody>
      </p:sp>
      <p:sp>
        <p:nvSpPr>
          <p:cNvPr id="4" name="TextBox 4"/>
          <p:cNvSpPr txBox="1"/>
          <p:nvPr/>
        </p:nvSpPr>
        <p:spPr>
          <a:xfrm>
            <a:off x="719316" y="1813560"/>
            <a:ext cx="16959084" cy="8228535"/>
          </a:xfrm>
          <a:prstGeom prst="rect">
            <a:avLst/>
          </a:prstGeom>
        </p:spPr>
        <p:txBody>
          <a:bodyPr wrap="square" lIns="0" tIns="0" rIns="0" bIns="0" rtlCol="0" anchor="t">
            <a:spAutoFit/>
          </a:bodyPr>
          <a:lstStyle/>
          <a:p>
            <a:pPr algn="l">
              <a:lnSpc>
                <a:spcPts val="4340"/>
              </a:lnSpc>
              <a:spcBef>
                <a:spcPct val="0"/>
              </a:spcBef>
            </a:pPr>
            <a:r>
              <a:rPr lang="ja-JP" altLang="en-US" sz="3100" b="1" spc="310" dirty="0">
                <a:solidFill>
                  <a:srgbClr val="139092"/>
                </a:solidFill>
                <a:latin typeface="ZEN角ゴシックNEW Bold"/>
                <a:ea typeface="ZEN角ゴシックNEW Bold"/>
                <a:cs typeface="ZEN角ゴシックNEW Bold"/>
                <a:sym typeface="ZEN角ゴシックNEW Bold"/>
              </a:rPr>
              <a:t>ケース</a:t>
            </a:r>
            <a:r>
              <a:rPr lang="ja-JP" altLang="en-US" sz="3100" spc="310" dirty="0">
                <a:solidFill>
                  <a:srgbClr val="139092"/>
                </a:solidFill>
                <a:latin typeface="ZEN角ゴシックNEW Bold"/>
                <a:ea typeface="ZEN角ゴシックNEW Bold"/>
                <a:cs typeface="ZEN角ゴシックNEW Bold"/>
                <a:sym typeface="ZEN角ゴシックNEW Bold"/>
              </a:rPr>
              <a:t>⑤：</a:t>
            </a:r>
            <a:r>
              <a:rPr lang="en-US" sz="3100" b="1" spc="310" dirty="0">
                <a:solidFill>
                  <a:srgbClr val="139092"/>
                </a:solidFill>
                <a:latin typeface="ZEN角ゴシックNEW Bold"/>
                <a:ea typeface="ZEN角ゴシックNEW Bold"/>
                <a:cs typeface="ZEN角ゴシックNEW Bold"/>
                <a:sym typeface="ZEN角ゴシックNEW Bold"/>
              </a:rPr>
              <a:t>東京都30代男性</a:t>
            </a:r>
          </a:p>
          <a:p>
            <a:pPr algn="l">
              <a:lnSpc>
                <a:spcPts val="4340"/>
              </a:lnSpc>
              <a:spcBef>
                <a:spcPct val="0"/>
              </a:spcBef>
            </a:pPr>
            <a:r>
              <a:rPr lang="en-US" sz="3100" spc="310" dirty="0" err="1">
                <a:solidFill>
                  <a:srgbClr val="139092"/>
                </a:solidFill>
                <a:latin typeface="ZEN角ゴシックNEW"/>
                <a:ea typeface="ZEN角ゴシックNEW"/>
                <a:cs typeface="ZEN角ゴシックNEW"/>
                <a:sym typeface="ZEN角ゴシックNEW"/>
              </a:rPr>
              <a:t>都内の簡易宿泊所からアパート</a:t>
            </a:r>
            <a:r>
              <a:rPr lang="ja-JP" altLang="en-US" sz="3100" spc="310" dirty="0">
                <a:solidFill>
                  <a:srgbClr val="139092"/>
                </a:solidFill>
                <a:latin typeface="ZEN角ゴシックNEW"/>
                <a:ea typeface="ZEN角ゴシックNEW"/>
                <a:cs typeface="ZEN角ゴシックNEW"/>
                <a:sym typeface="ZEN角ゴシックNEW"/>
              </a:rPr>
              <a:t>へ</a:t>
            </a:r>
            <a:r>
              <a:rPr lang="en-US" sz="3100" spc="310" dirty="0" err="1">
                <a:solidFill>
                  <a:srgbClr val="139092"/>
                </a:solidFill>
                <a:latin typeface="ZEN角ゴシックNEW"/>
                <a:ea typeface="ZEN角ゴシックNEW"/>
                <a:cs typeface="ZEN角ゴシックNEW"/>
                <a:sym typeface="ZEN角ゴシックNEW"/>
              </a:rPr>
              <a:t>転宅したい。門限が決まっており、お風呂も共同で自由が制限されている。また、部屋は</a:t>
            </a:r>
            <a:r>
              <a:rPr lang="en-US" sz="3100" spc="310" dirty="0">
                <a:solidFill>
                  <a:srgbClr val="139092"/>
                </a:solidFill>
                <a:latin typeface="ZEN角ゴシックNEW"/>
                <a:ea typeface="ZEN角ゴシックNEW"/>
                <a:cs typeface="ZEN角ゴシックNEW"/>
                <a:sym typeface="ZEN角ゴシックNEW"/>
              </a:rPr>
              <a:t> 3 </a:t>
            </a:r>
            <a:r>
              <a:rPr lang="en-US" sz="3100" spc="310" dirty="0" err="1">
                <a:solidFill>
                  <a:srgbClr val="139092"/>
                </a:solidFill>
                <a:latin typeface="ZEN角ゴシックNEW"/>
                <a:ea typeface="ZEN角ゴシックNEW"/>
                <a:cs typeface="ZEN角ゴシックNEW"/>
                <a:sym typeface="ZEN角ゴシックNEW"/>
              </a:rPr>
              <a:t>畳と狭く、空調設備がないため冬は施設にいられないほど厳しい寒さとなる。転宅のための書類を準備したが、受理されなかった</a:t>
            </a:r>
            <a:r>
              <a:rPr lang="en-US" sz="3100" spc="310" dirty="0">
                <a:solidFill>
                  <a:srgbClr val="139092"/>
                </a:solidFill>
                <a:latin typeface="ZEN角ゴシックNEW"/>
                <a:ea typeface="ZEN角ゴシックNEW"/>
                <a:cs typeface="ZEN角ゴシックNEW"/>
                <a:sym typeface="ZEN角ゴシックNEW"/>
              </a:rPr>
              <a:t>。</a:t>
            </a:r>
          </a:p>
          <a:p>
            <a:pPr algn="l">
              <a:lnSpc>
                <a:spcPts val="4340"/>
              </a:lnSpc>
              <a:spcBef>
                <a:spcPct val="0"/>
              </a:spcBef>
            </a:pPr>
            <a:endParaRPr lang="en-US" sz="3100" spc="310" dirty="0">
              <a:solidFill>
                <a:srgbClr val="139092"/>
              </a:solidFill>
              <a:latin typeface="ZEN角ゴシックNEW"/>
              <a:ea typeface="ZEN角ゴシックNEW"/>
              <a:cs typeface="ZEN角ゴシックNEW"/>
              <a:sym typeface="ZEN角ゴシックNEW"/>
            </a:endParaRPr>
          </a:p>
          <a:p>
            <a:pPr>
              <a:lnSpc>
                <a:spcPts val="4340"/>
              </a:lnSpc>
              <a:spcBef>
                <a:spcPct val="0"/>
              </a:spcBef>
            </a:pPr>
            <a:r>
              <a:rPr lang="ja-JP" altLang="en-US" sz="3100" b="1" spc="310" dirty="0">
                <a:solidFill>
                  <a:srgbClr val="139092"/>
                </a:solidFill>
                <a:latin typeface="ZEN角ゴシックNEW Bold"/>
                <a:ea typeface="ZEN角ゴシックNEW Bold"/>
                <a:cs typeface="ZEN角ゴシックNEW Bold"/>
                <a:sym typeface="ZEN角ゴシックNEW Bold"/>
              </a:rPr>
              <a:t>ケース</a:t>
            </a:r>
            <a:r>
              <a:rPr lang="ja-JP" altLang="en-US" sz="3100" spc="310" dirty="0">
                <a:solidFill>
                  <a:srgbClr val="139092"/>
                </a:solidFill>
                <a:latin typeface="ZEN角ゴシックNEW Bold"/>
                <a:ea typeface="ZEN角ゴシックNEW Bold"/>
                <a:cs typeface="ZEN角ゴシックNEW Bold"/>
                <a:sym typeface="ZEN角ゴシックNEW Bold"/>
              </a:rPr>
              <a:t>⑥：</a:t>
            </a:r>
            <a:r>
              <a:rPr lang="en-US" sz="3100" b="1" spc="310" dirty="0">
                <a:solidFill>
                  <a:srgbClr val="139092"/>
                </a:solidFill>
                <a:latin typeface="ZEN角ゴシックNEW Bold"/>
                <a:ea typeface="ZEN角ゴシックNEW Bold"/>
                <a:cs typeface="ZEN角ゴシックNEW Bold"/>
                <a:sym typeface="ZEN角ゴシックNEW Bold"/>
              </a:rPr>
              <a:t>埼玉県30代女性</a:t>
            </a:r>
          </a:p>
          <a:p>
            <a:pPr algn="l">
              <a:lnSpc>
                <a:spcPts val="4340"/>
              </a:lnSpc>
              <a:spcBef>
                <a:spcPct val="0"/>
              </a:spcBef>
            </a:pPr>
            <a:r>
              <a:rPr lang="en-US" sz="3100" spc="310" dirty="0" err="1">
                <a:solidFill>
                  <a:srgbClr val="139092"/>
                </a:solidFill>
                <a:latin typeface="ZEN角ゴシックNEW"/>
                <a:ea typeface="ZEN角ゴシックNEW"/>
                <a:cs typeface="ZEN角ゴシックNEW"/>
                <a:sym typeface="ZEN角ゴシックNEW"/>
              </a:rPr>
              <a:t>埼玉県内の無料低額宿泊所に住んでいるが、空調設備がなく夏は室温が</a:t>
            </a:r>
            <a:r>
              <a:rPr lang="en-US" sz="3100" spc="310" dirty="0">
                <a:solidFill>
                  <a:srgbClr val="139092"/>
                </a:solidFill>
                <a:latin typeface="ZEN角ゴシックNEW"/>
                <a:ea typeface="ZEN角ゴシックNEW"/>
                <a:cs typeface="ZEN角ゴシックNEW"/>
                <a:sym typeface="ZEN角ゴシックNEW"/>
              </a:rPr>
              <a:t> 40°Cを超えることがある。また、管理者に通帳と印鑑を奪われており、保護費は 2 </a:t>
            </a:r>
            <a:r>
              <a:rPr lang="en-US" sz="3100" spc="310" dirty="0" err="1">
                <a:solidFill>
                  <a:srgbClr val="139092"/>
                </a:solidFill>
                <a:latin typeface="ZEN角ゴシックNEW"/>
                <a:ea typeface="ZEN角ゴシックNEW"/>
                <a:cs typeface="ZEN角ゴシックNEW"/>
                <a:sym typeface="ZEN角ゴシックNEW"/>
              </a:rPr>
              <a:t>万円のみが管理者から渡される</a:t>
            </a:r>
            <a:r>
              <a:rPr lang="en-US" sz="3100" spc="310" dirty="0">
                <a:solidFill>
                  <a:srgbClr val="139092"/>
                </a:solidFill>
                <a:latin typeface="ZEN角ゴシックNEW"/>
                <a:ea typeface="ZEN角ゴシックNEW"/>
                <a:cs typeface="ZEN角ゴシックNEW"/>
                <a:sym typeface="ZEN角ゴシックNEW"/>
              </a:rPr>
              <a:t>。 </a:t>
            </a:r>
            <a:r>
              <a:rPr lang="en-US" sz="3100" spc="310" dirty="0" err="1">
                <a:solidFill>
                  <a:srgbClr val="139092"/>
                </a:solidFill>
                <a:latin typeface="ZEN角ゴシックNEW"/>
                <a:ea typeface="ZEN角ゴシックNEW"/>
                <a:cs typeface="ZEN角ゴシックNEW"/>
                <a:sym typeface="ZEN角ゴシックNEW"/>
              </a:rPr>
              <a:t>部屋の窓が当初から壊れており、野良猫が入ってきて室内で繁殖している</a:t>
            </a:r>
            <a:r>
              <a:rPr lang="en-US" sz="3100" spc="310" dirty="0">
                <a:solidFill>
                  <a:srgbClr val="139092"/>
                </a:solidFill>
                <a:latin typeface="ZEN角ゴシックNEW"/>
                <a:ea typeface="ZEN角ゴシックNEW"/>
                <a:cs typeface="ZEN角ゴシックNEW"/>
                <a:sym typeface="ZEN角ゴシックNEW"/>
              </a:rPr>
              <a:t>。</a:t>
            </a:r>
          </a:p>
          <a:p>
            <a:pPr algn="l">
              <a:lnSpc>
                <a:spcPts val="4340"/>
              </a:lnSpc>
              <a:spcBef>
                <a:spcPct val="0"/>
              </a:spcBef>
            </a:pPr>
            <a:endParaRPr lang="en-US" sz="3100" spc="310" dirty="0">
              <a:solidFill>
                <a:srgbClr val="139092"/>
              </a:solidFill>
              <a:latin typeface="ZEN角ゴシックNEW"/>
              <a:ea typeface="ZEN角ゴシックNEW"/>
              <a:cs typeface="ZEN角ゴシックNEW"/>
              <a:sym typeface="ZEN角ゴシックNEW"/>
            </a:endParaRPr>
          </a:p>
          <a:p>
            <a:pPr>
              <a:lnSpc>
                <a:spcPts val="4340"/>
              </a:lnSpc>
              <a:spcBef>
                <a:spcPct val="0"/>
              </a:spcBef>
            </a:pPr>
            <a:r>
              <a:rPr lang="ja-JP" altLang="en-US" sz="3100" b="1" spc="310" dirty="0">
                <a:solidFill>
                  <a:srgbClr val="139092"/>
                </a:solidFill>
                <a:latin typeface="ZEN角ゴシックNEW Bold"/>
                <a:ea typeface="ZEN角ゴシックNEW Bold"/>
                <a:cs typeface="ZEN角ゴシックNEW Bold"/>
                <a:sym typeface="ZEN角ゴシックNEW Bold"/>
              </a:rPr>
              <a:t>ケース</a:t>
            </a:r>
            <a:r>
              <a:rPr lang="ja-JP" altLang="en-US" sz="3100" spc="310" dirty="0">
                <a:solidFill>
                  <a:srgbClr val="139092"/>
                </a:solidFill>
                <a:latin typeface="ZEN角ゴシックNEW Bold"/>
                <a:ea typeface="ZEN角ゴシックNEW Bold"/>
                <a:cs typeface="ZEN角ゴシックNEW Bold"/>
                <a:sym typeface="ZEN角ゴシックNEW Bold"/>
              </a:rPr>
              <a:t>⑦：</a:t>
            </a:r>
            <a:r>
              <a:rPr lang="en-US" sz="3100" b="1" spc="310" dirty="0">
                <a:solidFill>
                  <a:srgbClr val="139092"/>
                </a:solidFill>
                <a:latin typeface="ZEN角ゴシックNEW Bold"/>
                <a:ea typeface="ZEN角ゴシックNEW Bold"/>
                <a:cs typeface="ZEN角ゴシックNEW Bold"/>
                <a:sym typeface="ZEN角ゴシックNEW Bold"/>
              </a:rPr>
              <a:t>東京都20代男性</a:t>
            </a:r>
          </a:p>
          <a:p>
            <a:pPr algn="l">
              <a:lnSpc>
                <a:spcPts val="4340"/>
              </a:lnSpc>
              <a:spcBef>
                <a:spcPct val="0"/>
              </a:spcBef>
            </a:pPr>
            <a:r>
              <a:rPr lang="en-US" sz="3100" spc="310" dirty="0">
                <a:solidFill>
                  <a:srgbClr val="139092"/>
                </a:solidFill>
                <a:latin typeface="ZEN角ゴシックNEW"/>
                <a:ea typeface="ZEN角ゴシックNEW"/>
                <a:cs typeface="ZEN角ゴシックNEW"/>
                <a:sym typeface="ZEN角ゴシックNEW"/>
              </a:rPr>
              <a:t>親からの暴言等で家にいられず、家から逃げ出し都内で生活保護の申請をした。しかし、申請地から程遠い茨城県の施設に入所させられた。管理者に通帳を奪われており、保護費は月初めに 1 </a:t>
            </a:r>
            <a:r>
              <a:rPr lang="en-US" sz="3100" spc="310" dirty="0" err="1">
                <a:solidFill>
                  <a:srgbClr val="139092"/>
                </a:solidFill>
                <a:latin typeface="ZEN角ゴシックNEW"/>
                <a:ea typeface="ZEN角ゴシックNEW"/>
                <a:cs typeface="ZEN角ゴシックNEW"/>
                <a:sym typeface="ZEN角ゴシックNEW"/>
              </a:rPr>
              <a:t>万円のみ渡される。エアコンはつけることを許されていない</a:t>
            </a:r>
            <a:r>
              <a:rPr lang="en-US" sz="3100" spc="310" dirty="0">
                <a:solidFill>
                  <a:srgbClr val="139092"/>
                </a:solidFill>
                <a:latin typeface="ZEN角ゴシックNEW"/>
                <a:ea typeface="ZEN角ゴシックNEW"/>
                <a:cs typeface="ZEN角ゴシックNEW"/>
                <a:sym typeface="ZEN角ゴシックNEW"/>
              </a:rPr>
              <a:t>。</a:t>
            </a:r>
          </a:p>
        </p:txBody>
      </p:sp>
      <p:sp>
        <p:nvSpPr>
          <p:cNvPr id="6" name="スライド番号プレースホルダー 7">
            <a:extLst>
              <a:ext uri="{FF2B5EF4-FFF2-40B4-BE49-F238E27FC236}">
                <a16:creationId xmlns:a16="http://schemas.microsoft.com/office/drawing/2014/main" id="{831F5BA4-32B3-6196-10DB-9039A6E23050}"/>
              </a:ext>
            </a:extLst>
          </p:cNvPr>
          <p:cNvSpPr>
            <a:spLocks noGrp="1"/>
          </p:cNvSpPr>
          <p:nvPr>
            <p:ph type="sldNum" sz="quarter" idx="12"/>
          </p:nvPr>
        </p:nvSpPr>
        <p:spPr>
          <a:xfrm>
            <a:off x="15871636" y="9601200"/>
            <a:ext cx="2133600" cy="365125"/>
          </a:xfrm>
        </p:spPr>
        <p:txBody>
          <a:bodyPr/>
          <a:lstStyle/>
          <a:p>
            <a:fld id="{B6F15528-21DE-4FAA-801E-634DDDAF4B2B}" type="slidenum">
              <a:rPr lang="en-US" sz="2000" smtClean="0"/>
              <a:pPr/>
              <a:t>19</a:t>
            </a:fld>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907980" y="2801587"/>
            <a:ext cx="13570020" cy="7456015"/>
          </a:xfrm>
          <a:prstGeom prst="rect">
            <a:avLst/>
          </a:prstGeom>
        </p:spPr>
        <p:txBody>
          <a:bodyPr wrap="square" lIns="0" tIns="0" rIns="0" bIns="0" rtlCol="0" anchor="t">
            <a:spAutoFit/>
          </a:bodyPr>
          <a:lstStyle/>
          <a:p>
            <a:pPr algn="l">
              <a:lnSpc>
                <a:spcPts val="6560"/>
              </a:lnSpc>
            </a:pPr>
            <a:r>
              <a:rPr lang="en-US" sz="4000" spc="205" dirty="0">
                <a:solidFill>
                  <a:srgbClr val="0E5E60"/>
                </a:solidFill>
                <a:latin typeface="ZEN角ゴシックNEW"/>
                <a:ea typeface="ZEN角ゴシックNEW"/>
                <a:cs typeface="ZEN角ゴシックNEW"/>
                <a:sym typeface="ZEN角ゴシックNEW"/>
              </a:rPr>
              <a:t>・</a:t>
            </a:r>
            <a:r>
              <a:rPr lang="en-US" sz="3600" spc="205" dirty="0" err="1">
                <a:solidFill>
                  <a:srgbClr val="0E5E60"/>
                </a:solidFill>
                <a:latin typeface="ZEN角ゴシックNEW"/>
                <a:ea typeface="ZEN角ゴシックNEW"/>
                <a:cs typeface="ZEN角ゴシックNEW"/>
                <a:sym typeface="ZEN角ゴシックNEW"/>
              </a:rPr>
              <a:t>一橋大学大学院</a:t>
            </a:r>
            <a:r>
              <a:rPr lang="en-US" sz="3600" spc="205" dirty="0">
                <a:solidFill>
                  <a:srgbClr val="0E5E60"/>
                </a:solidFill>
                <a:latin typeface="ZEN角ゴシックNEW"/>
                <a:ea typeface="ZEN角ゴシックNEW"/>
                <a:cs typeface="ZEN角ゴシックNEW"/>
                <a:sym typeface="ZEN角ゴシックNEW"/>
              </a:rPr>
              <a:t>　博士課程在籍</a:t>
            </a:r>
          </a:p>
          <a:p>
            <a:pPr algn="l">
              <a:lnSpc>
                <a:spcPts val="6560"/>
              </a:lnSpc>
            </a:pPr>
            <a:r>
              <a:rPr lang="en-US" sz="3600" spc="205" dirty="0">
                <a:solidFill>
                  <a:srgbClr val="0E5E60"/>
                </a:solidFill>
                <a:latin typeface="ZEN角ゴシックNEW"/>
                <a:ea typeface="ZEN角ゴシックNEW"/>
                <a:cs typeface="ZEN角ゴシックNEW"/>
                <a:sym typeface="ZEN角ゴシックNEW"/>
              </a:rPr>
              <a:t>・</a:t>
            </a:r>
            <a:r>
              <a:rPr lang="en-US" sz="3600" spc="205" dirty="0" err="1">
                <a:solidFill>
                  <a:srgbClr val="0E5E60"/>
                </a:solidFill>
                <a:latin typeface="ZEN角ゴシックNEW"/>
                <a:ea typeface="ZEN角ゴシックNEW"/>
                <a:cs typeface="ZEN角ゴシックNEW"/>
                <a:sym typeface="ZEN角ゴシックNEW"/>
              </a:rPr>
              <a:t>ホームレス状態の人へのアウトリーチや支援</a:t>
            </a:r>
            <a:endParaRPr lang="en-US" sz="3600" spc="205" dirty="0">
              <a:solidFill>
                <a:srgbClr val="0E5E60"/>
              </a:solidFill>
              <a:latin typeface="ZEN角ゴシックNEW"/>
              <a:ea typeface="ZEN角ゴシックNEW"/>
              <a:cs typeface="ZEN角ゴシックNEW"/>
              <a:sym typeface="ZEN角ゴシックNEW"/>
            </a:endParaRPr>
          </a:p>
          <a:p>
            <a:r>
              <a:rPr lang="ja-JP" altLang="en-US"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a:t>
            </a:r>
            <a:r>
              <a:rPr lang="ja-JP" altLang="en-US" sz="3600" spc="205" dirty="0">
                <a:solidFill>
                  <a:srgbClr val="0E5E60"/>
                </a:solidFill>
                <a:latin typeface="ZEN角ゴシックNEW" panose="020B0600070205080204" charset="-128"/>
                <a:ea typeface="ZEN角ゴシックNEW" panose="020B0600070205080204" charset="-128"/>
                <a:cs typeface="+mn-lt"/>
                <a:sym typeface="ZEN角ゴシックNEW"/>
              </a:rPr>
              <a:t>日本学生支援機構</a:t>
            </a:r>
            <a:r>
              <a:rPr lang="en-US" altLang="ja-JP" sz="3600" spc="205" dirty="0">
                <a:solidFill>
                  <a:srgbClr val="0E5E60"/>
                </a:solidFill>
                <a:latin typeface="ZEN角ゴシックNEW" panose="020B0600070205080204" charset="-128"/>
                <a:ea typeface="ZEN角ゴシックNEW" panose="020B0600070205080204" charset="-128"/>
                <a:cs typeface="+mn-lt"/>
                <a:sym typeface="ZEN角ゴシックNEW"/>
              </a:rPr>
              <a:t>(JASSO)</a:t>
            </a:r>
            <a:r>
              <a:rPr lang="ja-JP" altLang="en-US" sz="3600" spc="205" dirty="0">
                <a:solidFill>
                  <a:srgbClr val="0E5E60"/>
                </a:solidFill>
                <a:latin typeface="ZEN角ゴシックNEW" panose="020B0600070205080204" charset="-128"/>
                <a:ea typeface="ZEN角ゴシックNEW" panose="020B0600070205080204" charset="-128"/>
                <a:cs typeface="+mn-lt"/>
                <a:sym typeface="ZEN角ゴシックNEW"/>
              </a:rPr>
              <a:t>の貸与奨学金を現在借りている・</a:t>
            </a:r>
            <a:endParaRPr lang="en-US" altLang="ja-JP" sz="3600" spc="205" dirty="0">
              <a:solidFill>
                <a:srgbClr val="0E5E60"/>
              </a:solidFill>
              <a:latin typeface="ZEN角ゴシックNEW" panose="020B0600070205080204" charset="-128"/>
              <a:ea typeface="ZEN角ゴシックNEW" panose="020B0600070205080204" charset="-128"/>
              <a:cs typeface="+mn-lt"/>
              <a:sym typeface="ZEN角ゴシックNEW"/>
            </a:endParaRPr>
          </a:p>
          <a:p>
            <a:r>
              <a:rPr lang="ja-JP" altLang="en-US" sz="3600" spc="205" dirty="0">
                <a:solidFill>
                  <a:srgbClr val="0E5E60"/>
                </a:solidFill>
                <a:latin typeface="ZEN角ゴシックNEW" panose="020B0600070205080204" charset="-128"/>
                <a:ea typeface="ZEN角ゴシックNEW" panose="020B0600070205080204" charset="-128"/>
                <a:cs typeface="+mn-lt"/>
                <a:sym typeface="ZEN角ゴシックNEW"/>
              </a:rPr>
              <a:t>　借りたことがある方へのアンケート調査</a:t>
            </a:r>
            <a:r>
              <a:rPr lang="en-US"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a:t>
            </a:r>
            <a:r>
              <a:rPr lang="en-US" altLang="ja-JP"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2022</a:t>
            </a:r>
            <a:r>
              <a:rPr lang="en-US"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a:t>
            </a:r>
            <a:endParaRPr lang="en-US" sz="3600" spc="205" dirty="0">
              <a:solidFill>
                <a:srgbClr val="0E5E60"/>
              </a:solidFill>
              <a:latin typeface="ZEN角ゴシックNEW" panose="020B0600070205080204" charset="-128"/>
              <a:ea typeface="ZEN角ゴシックNEW" panose="020B0600070205080204" charset="-128"/>
              <a:cs typeface="ZEN角ゴシックNEW"/>
            </a:endParaRPr>
          </a:p>
          <a:p>
            <a:pPr algn="l">
              <a:lnSpc>
                <a:spcPts val="6560"/>
              </a:lnSpc>
            </a:pPr>
            <a:r>
              <a:rPr lang="en-US"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a:t>
            </a:r>
            <a:r>
              <a:rPr lang="en-US" sz="3600" spc="205" dirty="0" err="1">
                <a:solidFill>
                  <a:srgbClr val="0E5E60"/>
                </a:solidFill>
                <a:latin typeface="ZEN角ゴシックNEW" panose="020B0600070205080204" charset="-128"/>
                <a:ea typeface="ZEN角ゴシックNEW" panose="020B0600070205080204" charset="-128"/>
                <a:cs typeface="ZEN角ゴシックNEW"/>
                <a:sym typeface="ZEN角ゴシックNEW"/>
              </a:rPr>
              <a:t>若者「見えないホームレス」実態調査</a:t>
            </a:r>
            <a:r>
              <a:rPr lang="en-US"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a:t>
            </a:r>
            <a:r>
              <a:rPr lang="en-US" altLang="ja-JP"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2024</a:t>
            </a:r>
            <a:r>
              <a:rPr lang="en-US" sz="3600" spc="205" dirty="0">
                <a:solidFill>
                  <a:srgbClr val="0E5E60"/>
                </a:solidFill>
                <a:latin typeface="ZEN角ゴシックNEW" panose="020B0600070205080204" charset="-128"/>
                <a:ea typeface="ZEN角ゴシックNEW" panose="020B0600070205080204" charset="-128"/>
                <a:cs typeface="ZEN角ゴシックNEW"/>
                <a:sym typeface="ZEN角ゴシックNEW"/>
              </a:rPr>
              <a:t>)</a:t>
            </a:r>
            <a:endParaRPr lang="en-US" sz="3600" spc="205" dirty="0">
              <a:solidFill>
                <a:srgbClr val="0E5E60"/>
              </a:solidFill>
              <a:latin typeface="ZEN角ゴシックNEW" panose="020B0600070205080204" charset="-128"/>
              <a:ea typeface="ZEN角ゴシックNEW" panose="020B0600070205080204" charset="-128"/>
              <a:cs typeface="ZEN角ゴシックNEW"/>
            </a:endParaRPr>
          </a:p>
          <a:p>
            <a:pPr algn="l">
              <a:lnSpc>
                <a:spcPct val="150000"/>
              </a:lnSpc>
            </a:pPr>
            <a:r>
              <a:rPr lang="en-US" sz="2400" spc="160" dirty="0">
                <a:solidFill>
                  <a:srgbClr val="0E5E60"/>
                </a:solidFill>
                <a:latin typeface="ZEN角ゴシックNEW"/>
                <a:ea typeface="ZEN角ゴシックNEW"/>
                <a:cs typeface="ZEN角ゴシックNEW"/>
                <a:sym typeface="ZEN角ゴシックNEW"/>
              </a:rPr>
              <a:t>＜</a:t>
            </a:r>
            <a:r>
              <a:rPr lang="en-US" sz="2400" spc="160" dirty="0" err="1">
                <a:solidFill>
                  <a:srgbClr val="0E5E60"/>
                </a:solidFill>
                <a:latin typeface="ZEN角ゴシックNEW"/>
                <a:ea typeface="ZEN角ゴシックNEW"/>
                <a:cs typeface="ZEN角ゴシックNEW"/>
                <a:sym typeface="ZEN角ゴシックNEW"/>
              </a:rPr>
              <a:t>論文</a:t>
            </a:r>
            <a:r>
              <a:rPr lang="ja-JP" altLang="en-US" sz="2400" spc="160" dirty="0">
                <a:solidFill>
                  <a:srgbClr val="0E5E60"/>
                </a:solidFill>
                <a:latin typeface="ZEN角ゴシックNEW"/>
                <a:ea typeface="ZEN角ゴシックNEW"/>
                <a:cs typeface="ZEN角ゴシックNEW"/>
                <a:sym typeface="ZEN角ゴシックNEW"/>
              </a:rPr>
              <a:t>等</a:t>
            </a:r>
            <a:r>
              <a:rPr lang="en-US" sz="2400" spc="160" dirty="0">
                <a:solidFill>
                  <a:srgbClr val="0E5E60"/>
                </a:solidFill>
                <a:latin typeface="ZEN角ゴシックNEW"/>
                <a:ea typeface="ZEN角ゴシックNEW"/>
                <a:cs typeface="ZEN角ゴシックNEW"/>
                <a:sym typeface="ZEN角ゴシックNEW"/>
              </a:rPr>
              <a:t>＞</a:t>
            </a:r>
          </a:p>
          <a:p>
            <a:pPr marL="800100" lvl="1" indent="-342900">
              <a:lnSpc>
                <a:spcPct val="150000"/>
              </a:lnSpc>
              <a:buFont typeface="Arial" panose="020B0604020202020204" pitchFamily="34" charset="0"/>
              <a:buChar char="•"/>
            </a:pPr>
            <a:r>
              <a:rPr lang="ja-JP" altLang="en-US" sz="2400" spc="160" dirty="0">
                <a:solidFill>
                  <a:srgbClr val="0E5E60"/>
                </a:solidFill>
                <a:latin typeface="ZEN角ゴシックNEW"/>
                <a:ea typeface="ZEN角ゴシックNEW"/>
                <a:cs typeface="ZEN角ゴシックNEW"/>
                <a:sym typeface="ZEN角ゴシックNEW"/>
              </a:rPr>
              <a:t>「</a:t>
            </a:r>
            <a:r>
              <a:rPr lang="en-US" sz="2400" spc="160" dirty="0" err="1">
                <a:solidFill>
                  <a:srgbClr val="0E5E60"/>
                </a:solidFill>
                <a:latin typeface="ZEN角ゴシックNEW"/>
                <a:ea typeface="ZEN角ゴシックNEW"/>
                <a:cs typeface="ZEN角ゴシックNEW"/>
                <a:sym typeface="ZEN角ゴシックNEW"/>
              </a:rPr>
              <a:t>闇バイト増加の背景にある若者の貧困と福祉の不在ー生活相談現場からの考察</a:t>
            </a:r>
            <a:r>
              <a:rPr lang="en-US" sz="2400" spc="160" dirty="0">
                <a:solidFill>
                  <a:srgbClr val="0E5E60"/>
                </a:solidFill>
                <a:latin typeface="ZEN角ゴシックNEW"/>
                <a:ea typeface="ZEN角ゴシックNEW"/>
                <a:cs typeface="ZEN角ゴシックNEW"/>
                <a:sym typeface="ZEN角ゴシックNEW"/>
              </a:rPr>
              <a:t>ー</a:t>
            </a:r>
            <a:r>
              <a:rPr lang="en-US" altLang="ja-JP" sz="2400" spc="160" dirty="0">
                <a:solidFill>
                  <a:srgbClr val="0E5E60"/>
                </a:solidFill>
                <a:latin typeface="ZEN角ゴシックNEW"/>
                <a:ea typeface="ZEN角ゴシックNEW"/>
                <a:cs typeface="ZEN角ゴシックNEW"/>
                <a:sym typeface="ZEN角ゴシックNEW"/>
              </a:rPr>
              <a:t>」</a:t>
            </a:r>
            <a:r>
              <a:rPr lang="en-US" sz="2400" spc="160" dirty="0">
                <a:solidFill>
                  <a:srgbClr val="0E5E60"/>
                </a:solidFill>
                <a:latin typeface="ZEN角ゴシックNEW"/>
                <a:ea typeface="ZEN角ゴシックNEW"/>
                <a:cs typeface="ZEN角ゴシックNEW"/>
                <a:sym typeface="ZEN角ゴシックNEW"/>
              </a:rPr>
              <a:t>POSSE vol.59</a:t>
            </a:r>
            <a:r>
              <a:rPr lang="ja-JP" altLang="en-US" sz="2400" spc="160" dirty="0">
                <a:solidFill>
                  <a:srgbClr val="0E5E60"/>
                </a:solidFill>
                <a:latin typeface="ZEN角ゴシックNEW"/>
                <a:ea typeface="ZEN角ゴシックNEW"/>
                <a:cs typeface="ZEN角ゴシックNEW"/>
                <a:sym typeface="ZEN角ゴシックNEW"/>
              </a:rPr>
              <a:t>、</a:t>
            </a:r>
            <a:r>
              <a:rPr lang="en-US" altLang="ja-JP" sz="2400" spc="160" dirty="0">
                <a:solidFill>
                  <a:srgbClr val="0E5E60"/>
                </a:solidFill>
                <a:latin typeface="ZEN角ゴシックNEW"/>
                <a:ea typeface="ZEN角ゴシックNEW"/>
                <a:cs typeface="ZEN角ゴシックNEW"/>
                <a:sym typeface="ZEN角ゴシックNEW"/>
              </a:rPr>
              <a:t>2025</a:t>
            </a:r>
            <a:r>
              <a:rPr lang="ja-JP" altLang="en-US" sz="2400" spc="160" dirty="0">
                <a:solidFill>
                  <a:srgbClr val="0E5E60"/>
                </a:solidFill>
                <a:latin typeface="ZEN角ゴシックNEW"/>
                <a:ea typeface="ZEN角ゴシックNEW"/>
                <a:cs typeface="ZEN角ゴシックNEW"/>
                <a:sym typeface="ZEN角ゴシックNEW"/>
              </a:rPr>
              <a:t>年。</a:t>
            </a:r>
            <a:endParaRPr lang="en-US" sz="2400" spc="160" dirty="0">
              <a:solidFill>
                <a:srgbClr val="0E5E60"/>
              </a:solidFill>
              <a:latin typeface="ZEN角ゴシックNEW"/>
              <a:ea typeface="ZEN角ゴシックNEW"/>
              <a:cs typeface="ZEN角ゴシックNEW"/>
              <a:sym typeface="ZEN角ゴシックNEW"/>
            </a:endParaRPr>
          </a:p>
          <a:p>
            <a:pPr marL="800100" lvl="1" indent="-342900">
              <a:lnSpc>
                <a:spcPct val="150000"/>
              </a:lnSpc>
              <a:buFont typeface="Arial" panose="020B0604020202020204" pitchFamily="34" charset="0"/>
              <a:buChar char="•"/>
            </a:pPr>
            <a:r>
              <a:rPr lang="ja-JP" altLang="en-US" sz="2400" spc="160" dirty="0">
                <a:solidFill>
                  <a:srgbClr val="0E5E60"/>
                </a:solidFill>
                <a:latin typeface="ZEN角ゴシックNEW"/>
                <a:ea typeface="ZEN角ゴシックNEW"/>
                <a:cs typeface="ZEN角ゴシックNEW"/>
                <a:sym typeface="ZEN角ゴシックNEW"/>
              </a:rPr>
              <a:t>「</a:t>
            </a:r>
            <a:r>
              <a:rPr lang="en-US" altLang="ja-JP" sz="2400" spc="160" dirty="0">
                <a:solidFill>
                  <a:srgbClr val="0E5E60"/>
                </a:solidFill>
                <a:latin typeface="ZEN角ゴシックNEW"/>
                <a:ea typeface="ZEN角ゴシックNEW"/>
                <a:cs typeface="ZEN角ゴシックNEW"/>
                <a:sym typeface="ZEN角ゴシックNEW"/>
              </a:rPr>
              <a:t>〔</a:t>
            </a:r>
            <a:r>
              <a:rPr lang="ja-JP" altLang="en-US" sz="2400" spc="160" dirty="0">
                <a:solidFill>
                  <a:srgbClr val="0E5E60"/>
                </a:solidFill>
                <a:latin typeface="ZEN角ゴシックNEW"/>
                <a:ea typeface="ZEN角ゴシックNEW"/>
                <a:cs typeface="ZEN角ゴシックNEW"/>
                <a:sym typeface="ZEN角ゴシックNEW"/>
              </a:rPr>
              <a:t>座談会</a:t>
            </a:r>
            <a:r>
              <a:rPr lang="en-US" altLang="ja-JP" sz="2400" spc="160" dirty="0">
                <a:solidFill>
                  <a:srgbClr val="0E5E60"/>
                </a:solidFill>
                <a:latin typeface="ZEN角ゴシックNEW"/>
                <a:ea typeface="ZEN角ゴシックNEW"/>
                <a:cs typeface="ZEN角ゴシックNEW"/>
                <a:sym typeface="ZEN角ゴシックNEW"/>
              </a:rPr>
              <a:t>〕</a:t>
            </a:r>
            <a:r>
              <a:rPr lang="en-US" sz="2400" spc="160" dirty="0" err="1">
                <a:solidFill>
                  <a:srgbClr val="0E5E60"/>
                </a:solidFill>
                <a:latin typeface="ZEN角ゴシックNEW"/>
                <a:ea typeface="ZEN角ゴシックNEW"/>
                <a:cs typeface="ZEN角ゴシックNEW"/>
                <a:sym typeface="ZEN角ゴシックNEW"/>
              </a:rPr>
              <a:t>落ちる</a:t>
            </a:r>
            <a:r>
              <a:rPr lang="en-US" altLang="ja-JP" sz="2400" spc="160" dirty="0" err="1">
                <a:solidFill>
                  <a:srgbClr val="0E5E60"/>
                </a:solidFill>
                <a:latin typeface="ZEN角ゴシックNEW"/>
                <a:ea typeface="ZEN角ゴシックNEW"/>
                <a:cs typeface="ZEN角ゴシックNEW"/>
                <a:sym typeface="ZEN角ゴシックNEW"/>
              </a:rPr>
              <a:t>『</a:t>
            </a:r>
            <a:r>
              <a:rPr lang="en-US" sz="2400" spc="160" dirty="0" err="1">
                <a:solidFill>
                  <a:srgbClr val="0E5E60"/>
                </a:solidFill>
                <a:latin typeface="ZEN角ゴシックNEW"/>
                <a:ea typeface="ZEN角ゴシックNEW"/>
                <a:cs typeface="ZEN角ゴシックNEW"/>
                <a:sym typeface="ZEN角ゴシックNEW"/>
              </a:rPr>
              <a:t>豊かさのスタンダード</a:t>
            </a:r>
            <a:r>
              <a:rPr lang="en-US" altLang="ja-JP" sz="2400" spc="160" dirty="0">
                <a:solidFill>
                  <a:srgbClr val="0E5E60"/>
                </a:solidFill>
                <a:latin typeface="ZEN角ゴシックNEW"/>
                <a:ea typeface="ZEN角ゴシックNEW"/>
                <a:cs typeface="ZEN角ゴシックNEW"/>
                <a:sym typeface="ZEN角ゴシックNEW"/>
              </a:rPr>
              <a:t>』</a:t>
            </a:r>
            <a:r>
              <a:rPr lang="ja-JP" altLang="en-US" sz="2400" spc="160" dirty="0">
                <a:solidFill>
                  <a:srgbClr val="0E5E60"/>
                </a:solidFill>
                <a:latin typeface="ZEN角ゴシックNEW"/>
                <a:ea typeface="ZEN角ゴシックNEW"/>
                <a:cs typeface="ZEN角ゴシックNEW"/>
                <a:sym typeface="ZEN角ゴシックNEW"/>
              </a:rPr>
              <a:t>ー</a:t>
            </a:r>
            <a:r>
              <a:rPr lang="en-US" sz="2400" spc="160" dirty="0" err="1">
                <a:solidFill>
                  <a:srgbClr val="0E5E60"/>
                </a:solidFill>
                <a:latin typeface="ZEN角ゴシックNEW"/>
                <a:ea typeface="ZEN角ゴシックNEW"/>
                <a:cs typeface="ZEN角ゴシックNEW"/>
                <a:sym typeface="ZEN角ゴシックNEW"/>
              </a:rPr>
              <a:t>令和の大学生のリアル</a:t>
            </a:r>
            <a:r>
              <a:rPr lang="ja-JP" altLang="en-US" sz="2400" spc="160" dirty="0">
                <a:solidFill>
                  <a:srgbClr val="0E5E60"/>
                </a:solidFill>
                <a:latin typeface="ZEN角ゴシックNEW"/>
                <a:ea typeface="ZEN角ゴシックNEW"/>
                <a:cs typeface="ZEN角ゴシックNEW"/>
                <a:sym typeface="ZEN角ゴシックNEW"/>
              </a:rPr>
              <a:t>ー」</a:t>
            </a:r>
            <a:r>
              <a:rPr lang="en-US" sz="2400" spc="160" dirty="0">
                <a:solidFill>
                  <a:srgbClr val="0E5E60"/>
                </a:solidFill>
                <a:latin typeface="ZEN角ゴシックNEW"/>
                <a:ea typeface="ZEN角ゴシックNEW"/>
                <a:cs typeface="ZEN角ゴシックNEW"/>
                <a:sym typeface="ZEN角ゴシックNEW"/>
              </a:rPr>
              <a:t>中央公論2024年10月号</a:t>
            </a:r>
            <a:r>
              <a:rPr lang="ja-JP" altLang="en-US" sz="2400" spc="160" dirty="0">
                <a:solidFill>
                  <a:srgbClr val="0E5E60"/>
                </a:solidFill>
                <a:latin typeface="ZEN角ゴシックNEW"/>
                <a:ea typeface="ZEN角ゴシックNEW"/>
                <a:cs typeface="ZEN角ゴシックNEW"/>
                <a:sym typeface="ZEN角ゴシックNEW"/>
              </a:rPr>
              <a:t>。</a:t>
            </a:r>
            <a:endParaRPr lang="en-US" altLang="ja-JP" sz="2400" spc="160" dirty="0">
              <a:solidFill>
                <a:srgbClr val="0E5E60"/>
              </a:solidFill>
              <a:latin typeface="ZEN角ゴシックNEW"/>
              <a:ea typeface="ZEN角ゴシックNEW"/>
              <a:cs typeface="ZEN角ゴシックNEW"/>
              <a:sym typeface="ZEN角ゴシックNEW"/>
            </a:endParaRPr>
          </a:p>
          <a:p>
            <a:pPr marL="800100" lvl="1" indent="-342900">
              <a:lnSpc>
                <a:spcPct val="150000"/>
              </a:lnSpc>
              <a:buFont typeface="Arial" panose="020B0604020202020204" pitchFamily="34" charset="0"/>
              <a:buChar char="•"/>
            </a:pPr>
            <a:r>
              <a:rPr lang="ja-JP" altLang="en-US" sz="2400" spc="160" dirty="0">
                <a:solidFill>
                  <a:srgbClr val="0E5E60"/>
                </a:solidFill>
                <a:latin typeface="ZEN角ゴシックNEW"/>
                <a:ea typeface="ZEN角ゴシックNEW"/>
                <a:cs typeface="ZEN角ゴシックNEW"/>
                <a:sym typeface="ZEN角ゴシックNEW"/>
              </a:rPr>
              <a:t>「貧困・格差　苦しさの根源はどこにあるのか」岩波ジュニア新書編集部編</a:t>
            </a:r>
            <a:r>
              <a:rPr lang="en-US" altLang="ja-JP" sz="2400" spc="160" dirty="0">
                <a:solidFill>
                  <a:srgbClr val="0E5E60"/>
                </a:solidFill>
                <a:latin typeface="ZEN角ゴシックNEW"/>
                <a:ea typeface="ZEN角ゴシックNEW"/>
                <a:cs typeface="ZEN角ゴシックNEW"/>
                <a:sym typeface="ZEN角ゴシックNEW"/>
              </a:rPr>
              <a:t>『</a:t>
            </a:r>
            <a:r>
              <a:rPr lang="ja-JP" altLang="en-US" sz="2400" spc="160" dirty="0">
                <a:solidFill>
                  <a:srgbClr val="0E5E60"/>
                </a:solidFill>
                <a:latin typeface="ZEN角ゴシックNEW"/>
                <a:ea typeface="ZEN角ゴシックNEW"/>
                <a:cs typeface="ZEN角ゴシックNEW"/>
                <a:sym typeface="ZEN角ゴシックNEW"/>
              </a:rPr>
              <a:t>生きるためのブックガイド－未来をつくる</a:t>
            </a:r>
            <a:r>
              <a:rPr lang="en-US" altLang="ja-JP" sz="2400" spc="160" dirty="0">
                <a:solidFill>
                  <a:srgbClr val="0E5E60"/>
                </a:solidFill>
                <a:latin typeface="ZEN角ゴシックNEW"/>
                <a:ea typeface="ZEN角ゴシックNEW"/>
                <a:cs typeface="ZEN角ゴシックNEW"/>
                <a:sym typeface="ZEN角ゴシックNEW"/>
              </a:rPr>
              <a:t>64</a:t>
            </a:r>
            <a:r>
              <a:rPr lang="ja-JP" altLang="en-US" sz="2400" spc="160" dirty="0">
                <a:solidFill>
                  <a:srgbClr val="0E5E60"/>
                </a:solidFill>
                <a:latin typeface="ZEN角ゴシックNEW"/>
                <a:ea typeface="ZEN角ゴシックNEW"/>
                <a:cs typeface="ZEN角ゴシックNEW"/>
                <a:sym typeface="ZEN角ゴシックNEW"/>
              </a:rPr>
              <a:t>冊－</a:t>
            </a:r>
            <a:r>
              <a:rPr lang="en-US" altLang="ja-JP" sz="2400" spc="160" dirty="0">
                <a:solidFill>
                  <a:srgbClr val="0E5E60"/>
                </a:solidFill>
                <a:latin typeface="ZEN角ゴシックNEW"/>
                <a:ea typeface="ZEN角ゴシックNEW"/>
                <a:cs typeface="ZEN角ゴシックNEW"/>
                <a:sym typeface="ZEN角ゴシックNEW"/>
              </a:rPr>
              <a:t>』</a:t>
            </a:r>
            <a:r>
              <a:rPr lang="ja-JP" altLang="en-US" sz="2400" spc="160" dirty="0">
                <a:solidFill>
                  <a:srgbClr val="0E5E60"/>
                </a:solidFill>
                <a:latin typeface="ZEN角ゴシックNEW"/>
                <a:ea typeface="ZEN角ゴシックNEW"/>
                <a:cs typeface="ZEN角ゴシックNEW"/>
                <a:sym typeface="ZEN角ゴシックNEW"/>
              </a:rPr>
              <a:t>岩波書店、</a:t>
            </a:r>
            <a:r>
              <a:rPr lang="en-US" altLang="ja-JP" sz="2400" spc="160" dirty="0">
                <a:solidFill>
                  <a:srgbClr val="0E5E60"/>
                </a:solidFill>
                <a:latin typeface="ZEN角ゴシックNEW"/>
                <a:ea typeface="ZEN角ゴシックNEW"/>
                <a:cs typeface="ZEN角ゴシックNEW"/>
                <a:sym typeface="ZEN角ゴシックNEW"/>
              </a:rPr>
              <a:t>2025</a:t>
            </a:r>
            <a:r>
              <a:rPr lang="ja-JP" altLang="en-US" sz="2400" spc="160" dirty="0">
                <a:solidFill>
                  <a:srgbClr val="0E5E60"/>
                </a:solidFill>
                <a:latin typeface="ZEN角ゴシックNEW"/>
                <a:ea typeface="ZEN角ゴシックNEW"/>
                <a:cs typeface="ZEN角ゴシックNEW"/>
                <a:sym typeface="ZEN角ゴシックNEW"/>
              </a:rPr>
              <a:t>年。</a:t>
            </a:r>
            <a:endParaRPr lang="en-US" altLang="ja-JP" sz="2800" spc="160" dirty="0">
              <a:solidFill>
                <a:srgbClr val="0E5E60"/>
              </a:solidFill>
              <a:latin typeface="ZEN角ゴシックNEW"/>
              <a:ea typeface="ZEN角ゴシックNEW"/>
              <a:cs typeface="ZEN角ゴシックNEW"/>
              <a:sym typeface="ZEN角ゴシックNEW"/>
            </a:endParaRPr>
          </a:p>
        </p:txBody>
      </p:sp>
      <p:sp>
        <p:nvSpPr>
          <p:cNvPr id="5" name="Freeform 5"/>
          <p:cNvSpPr/>
          <p:nvPr/>
        </p:nvSpPr>
        <p:spPr>
          <a:xfrm>
            <a:off x="14478000" y="4746626"/>
            <a:ext cx="3525294" cy="5486399"/>
          </a:xfrm>
          <a:custGeom>
            <a:avLst/>
            <a:gdLst/>
            <a:ahLst/>
            <a:cxnLst/>
            <a:rect l="l" t="t" r="r" b="b"/>
            <a:pathLst>
              <a:path w="3588412" h="5732139">
                <a:moveTo>
                  <a:pt x="0" y="0"/>
                </a:moveTo>
                <a:lnTo>
                  <a:pt x="3588413" y="0"/>
                </a:lnTo>
                <a:lnTo>
                  <a:pt x="3588413" y="5732139"/>
                </a:lnTo>
                <a:lnTo>
                  <a:pt x="0" y="5732139"/>
                </a:lnTo>
                <a:lnTo>
                  <a:pt x="0" y="0"/>
                </a:lnTo>
                <a:close/>
              </a:path>
            </a:pathLst>
          </a:custGeom>
          <a:blipFill>
            <a:blip r:embed="rId3"/>
            <a:stretch>
              <a:fillRect/>
            </a:stretch>
          </a:blipFill>
        </p:spPr>
        <p:txBody>
          <a:bodyPr/>
          <a:lstStyle/>
          <a:p>
            <a:endParaRPr lang="ja-JP" altLang="en-US" dirty="0"/>
          </a:p>
        </p:txBody>
      </p:sp>
      <p:sp>
        <p:nvSpPr>
          <p:cNvPr id="6" name="TextBox 6"/>
          <p:cNvSpPr txBox="1"/>
          <p:nvPr/>
        </p:nvSpPr>
        <p:spPr>
          <a:xfrm>
            <a:off x="1074056" y="688657"/>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自己紹介</a:t>
            </a:r>
          </a:p>
        </p:txBody>
      </p:sp>
      <p:sp>
        <p:nvSpPr>
          <p:cNvPr id="7" name="TextBox 7"/>
          <p:cNvSpPr txBox="1"/>
          <p:nvPr/>
        </p:nvSpPr>
        <p:spPr>
          <a:xfrm>
            <a:off x="1040112" y="1689735"/>
            <a:ext cx="12961637" cy="946150"/>
          </a:xfrm>
          <a:prstGeom prst="rect">
            <a:avLst/>
          </a:prstGeom>
        </p:spPr>
        <p:txBody>
          <a:bodyPr lIns="0" tIns="0" rIns="0" bIns="0" rtlCol="0" anchor="t">
            <a:spAutoFit/>
          </a:bodyPr>
          <a:lstStyle/>
          <a:p>
            <a:pPr algn="l">
              <a:lnSpc>
                <a:spcPts val="7999"/>
              </a:lnSpc>
            </a:pPr>
            <a:r>
              <a:rPr lang="en-US" sz="4999" b="1" spc="249" dirty="0">
                <a:solidFill>
                  <a:srgbClr val="139092"/>
                </a:solidFill>
                <a:latin typeface="ZEN角ゴシックNEW Heavy"/>
                <a:ea typeface="ZEN角ゴシックNEW Heavy"/>
                <a:cs typeface="ZEN角ゴシックNEW Heavy"/>
                <a:sym typeface="ZEN角ゴシックNEW Heavy"/>
              </a:rPr>
              <a:t>岩本菜々（NPO法人POSSE代表理事）</a:t>
            </a:r>
          </a:p>
        </p:txBody>
      </p:sp>
      <p:sp>
        <p:nvSpPr>
          <p:cNvPr id="8" name="スライド番号プレースホルダー 7">
            <a:extLst>
              <a:ext uri="{FF2B5EF4-FFF2-40B4-BE49-F238E27FC236}">
                <a16:creationId xmlns:a16="http://schemas.microsoft.com/office/drawing/2014/main" id="{4FBE157B-B5A0-4579-B184-6A199026E7DA}"/>
              </a:ext>
            </a:extLst>
          </p:cNvPr>
          <p:cNvSpPr>
            <a:spLocks noGrp="1"/>
          </p:cNvSpPr>
          <p:nvPr>
            <p:ph type="sldNum" sz="quarter" idx="12"/>
          </p:nvPr>
        </p:nvSpPr>
        <p:spPr>
          <a:xfrm>
            <a:off x="16078200" y="9867900"/>
            <a:ext cx="2133600" cy="365125"/>
          </a:xfrm>
        </p:spPr>
        <p:txBody>
          <a:bodyPr/>
          <a:lstStyle/>
          <a:p>
            <a:fld id="{B6F15528-21DE-4FAA-801E-634DDDAF4B2B}" type="slidenum">
              <a:rPr lang="en-US" sz="2000" smtClean="0"/>
              <a:pPr/>
              <a:t>2</a:t>
            </a:fld>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1028700" y="3673480"/>
            <a:ext cx="12860407" cy="1368415"/>
          </a:xfrm>
          <a:prstGeom prst="rect">
            <a:avLst/>
          </a:prstGeom>
        </p:spPr>
        <p:txBody>
          <a:bodyPr lIns="0" tIns="0" rIns="0" bIns="0" rtlCol="0" anchor="t">
            <a:spAutoFit/>
          </a:bodyPr>
          <a:lstStyle/>
          <a:p>
            <a:pPr algn="l">
              <a:lnSpc>
                <a:spcPts val="11200"/>
              </a:lnSpc>
              <a:spcBef>
                <a:spcPct val="0"/>
              </a:spcBef>
            </a:pPr>
            <a:r>
              <a:rPr lang="en-US" sz="8000" b="1">
                <a:solidFill>
                  <a:srgbClr val="139092"/>
                </a:solidFill>
                <a:latin typeface="ヒカリ角ゴ Bold"/>
                <a:ea typeface="ヒカリ角ゴ Bold"/>
                <a:cs typeface="ヒカリ角ゴ Bold"/>
                <a:sym typeface="ヒカリ角ゴ Bold"/>
              </a:rPr>
              <a:t>必要な政策とは</a:t>
            </a:r>
          </a:p>
        </p:txBody>
      </p:sp>
      <p:sp>
        <p:nvSpPr>
          <p:cNvPr id="4" name="スライド番号プレースホルダー 7">
            <a:extLst>
              <a:ext uri="{FF2B5EF4-FFF2-40B4-BE49-F238E27FC236}">
                <a16:creationId xmlns:a16="http://schemas.microsoft.com/office/drawing/2014/main" id="{B20D62BB-91F4-770D-C06E-C8EDF7A8F5E7}"/>
              </a:ext>
            </a:extLst>
          </p:cNvPr>
          <p:cNvSpPr txBox="1">
            <a:spLocks/>
          </p:cNvSpPr>
          <p:nvPr/>
        </p:nvSpPr>
        <p:spPr>
          <a:xfrm>
            <a:off x="15773400" y="96393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20</a:t>
            </a:fld>
            <a:endParaRPr 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6025940" y="6316214"/>
            <a:ext cx="5856648" cy="0"/>
          </a:xfrm>
          <a:prstGeom prst="line">
            <a:avLst/>
          </a:prstGeom>
          <a:ln w="38100" cap="flat">
            <a:solidFill>
              <a:srgbClr val="000000"/>
            </a:solidFill>
            <a:prstDash val="solid"/>
            <a:headEnd type="none" w="sm" len="sm"/>
            <a:tailEnd type="none" w="sm" len="sm"/>
          </a:ln>
        </p:spPr>
        <p:txBody>
          <a:bodyPr/>
          <a:lstStyle/>
          <a:p>
            <a:endParaRPr lang="ja-JP" altLang="en-US"/>
          </a:p>
        </p:txBody>
      </p:sp>
      <p:sp>
        <p:nvSpPr>
          <p:cNvPr id="3" name="AutoShape 3"/>
          <p:cNvSpPr/>
          <p:nvPr/>
        </p:nvSpPr>
        <p:spPr>
          <a:xfrm flipV="1">
            <a:off x="8937079" y="3387890"/>
            <a:ext cx="0" cy="5856648"/>
          </a:xfrm>
          <a:prstGeom prst="line">
            <a:avLst/>
          </a:prstGeom>
          <a:ln w="38100" cap="flat">
            <a:solidFill>
              <a:srgbClr val="000000"/>
            </a:solidFill>
            <a:prstDash val="solid"/>
            <a:headEnd type="none" w="sm" len="sm"/>
            <a:tailEnd type="none" w="sm" len="sm"/>
          </a:ln>
        </p:spPr>
        <p:txBody>
          <a:bodyPr/>
          <a:lstStyle/>
          <a:p>
            <a:endParaRPr lang="ja-JP" altLang="en-US"/>
          </a:p>
        </p:txBody>
      </p:sp>
      <p:grpSp>
        <p:nvGrpSpPr>
          <p:cNvPr id="4" name="Group 4"/>
          <p:cNvGrpSpPr/>
          <p:nvPr/>
        </p:nvGrpSpPr>
        <p:grpSpPr>
          <a:xfrm>
            <a:off x="5772824" y="6647228"/>
            <a:ext cx="2783970" cy="2993202"/>
            <a:chOff x="0" y="0"/>
            <a:chExt cx="812800" cy="873887"/>
          </a:xfrm>
        </p:grpSpPr>
        <p:sp>
          <p:nvSpPr>
            <p:cNvPr id="5" name="Freeform 5"/>
            <p:cNvSpPr/>
            <p:nvPr/>
          </p:nvSpPr>
          <p:spPr>
            <a:xfrm>
              <a:off x="0" y="0"/>
              <a:ext cx="812800" cy="873887"/>
            </a:xfrm>
            <a:custGeom>
              <a:avLst/>
              <a:gdLst/>
              <a:ahLst/>
              <a:cxnLst/>
              <a:rect l="l" t="t" r="r" b="b"/>
              <a:pathLst>
                <a:path w="812800" h="873887">
                  <a:moveTo>
                    <a:pt x="406400" y="0"/>
                  </a:moveTo>
                  <a:cubicBezTo>
                    <a:pt x="181951" y="0"/>
                    <a:pt x="0" y="195626"/>
                    <a:pt x="0" y="436943"/>
                  </a:cubicBezTo>
                  <a:cubicBezTo>
                    <a:pt x="0" y="678261"/>
                    <a:pt x="181951" y="873887"/>
                    <a:pt x="406400" y="873887"/>
                  </a:cubicBezTo>
                  <a:cubicBezTo>
                    <a:pt x="630849" y="873887"/>
                    <a:pt x="812800" y="678261"/>
                    <a:pt x="812800" y="436943"/>
                  </a:cubicBezTo>
                  <a:cubicBezTo>
                    <a:pt x="812800" y="195626"/>
                    <a:pt x="630849" y="0"/>
                    <a:pt x="406400" y="0"/>
                  </a:cubicBezTo>
                  <a:close/>
                </a:path>
              </a:pathLst>
            </a:custGeom>
            <a:solidFill>
              <a:srgbClr val="C1FF72"/>
            </a:solidFill>
          </p:spPr>
          <p:txBody>
            <a:bodyPr/>
            <a:lstStyle/>
            <a:p>
              <a:endParaRPr lang="ja-JP" altLang="en-US"/>
            </a:p>
          </p:txBody>
        </p:sp>
        <p:sp>
          <p:nvSpPr>
            <p:cNvPr id="6" name="TextBox 6"/>
            <p:cNvSpPr txBox="1"/>
            <p:nvPr/>
          </p:nvSpPr>
          <p:spPr>
            <a:xfrm>
              <a:off x="76200" y="53352"/>
              <a:ext cx="660400" cy="738608"/>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8573979" y="9359238"/>
            <a:ext cx="760570" cy="505235"/>
          </a:xfrm>
          <a:prstGeom prst="rect">
            <a:avLst/>
          </a:prstGeom>
        </p:spPr>
        <p:txBody>
          <a:bodyPr lIns="0" tIns="0" rIns="0" bIns="0" rtlCol="0" anchor="t">
            <a:spAutoFit/>
          </a:bodyPr>
          <a:lstStyle/>
          <a:p>
            <a:pPr algn="ctr">
              <a:lnSpc>
                <a:spcPts val="4192"/>
              </a:lnSpc>
            </a:pPr>
            <a:r>
              <a:rPr lang="en-US" sz="2994" b="1">
                <a:solidFill>
                  <a:srgbClr val="000000"/>
                </a:solidFill>
                <a:latin typeface="Source Han Sans JP Bold"/>
                <a:ea typeface="Source Han Sans JP Bold"/>
                <a:cs typeface="Source Han Sans JP Bold"/>
                <a:sym typeface="Source Han Sans JP Bold"/>
              </a:rPr>
              <a:t>排除</a:t>
            </a:r>
          </a:p>
        </p:txBody>
      </p:sp>
      <p:grpSp>
        <p:nvGrpSpPr>
          <p:cNvPr id="8" name="Group 8"/>
          <p:cNvGrpSpPr/>
          <p:nvPr/>
        </p:nvGrpSpPr>
        <p:grpSpPr>
          <a:xfrm>
            <a:off x="9098618" y="6647228"/>
            <a:ext cx="3150283" cy="2902973"/>
            <a:chOff x="0" y="0"/>
            <a:chExt cx="919748" cy="847544"/>
          </a:xfrm>
        </p:grpSpPr>
        <p:sp>
          <p:nvSpPr>
            <p:cNvPr id="9" name="Freeform 9"/>
            <p:cNvSpPr/>
            <p:nvPr/>
          </p:nvSpPr>
          <p:spPr>
            <a:xfrm>
              <a:off x="0" y="0"/>
              <a:ext cx="919748" cy="847544"/>
            </a:xfrm>
            <a:custGeom>
              <a:avLst/>
              <a:gdLst/>
              <a:ahLst/>
              <a:cxnLst/>
              <a:rect l="l" t="t" r="r" b="b"/>
              <a:pathLst>
                <a:path w="919748" h="847544">
                  <a:moveTo>
                    <a:pt x="459874" y="0"/>
                  </a:moveTo>
                  <a:cubicBezTo>
                    <a:pt x="205893" y="0"/>
                    <a:pt x="0" y="189729"/>
                    <a:pt x="0" y="423772"/>
                  </a:cubicBezTo>
                  <a:cubicBezTo>
                    <a:pt x="0" y="657815"/>
                    <a:pt x="205893" y="847544"/>
                    <a:pt x="459874" y="847544"/>
                  </a:cubicBezTo>
                  <a:cubicBezTo>
                    <a:pt x="713855" y="847544"/>
                    <a:pt x="919748" y="657815"/>
                    <a:pt x="919748" y="423772"/>
                  </a:cubicBezTo>
                  <a:cubicBezTo>
                    <a:pt x="919748" y="189729"/>
                    <a:pt x="713855" y="0"/>
                    <a:pt x="459874" y="0"/>
                  </a:cubicBezTo>
                  <a:close/>
                </a:path>
              </a:pathLst>
            </a:custGeom>
            <a:solidFill>
              <a:srgbClr val="E2A9F1"/>
            </a:solidFill>
          </p:spPr>
          <p:txBody>
            <a:bodyPr/>
            <a:lstStyle/>
            <a:p>
              <a:endParaRPr lang="ja-JP" altLang="en-US"/>
            </a:p>
          </p:txBody>
        </p:sp>
        <p:sp>
          <p:nvSpPr>
            <p:cNvPr id="10" name="TextBox 10"/>
            <p:cNvSpPr txBox="1"/>
            <p:nvPr/>
          </p:nvSpPr>
          <p:spPr>
            <a:xfrm>
              <a:off x="86226" y="50882"/>
              <a:ext cx="747295" cy="717204"/>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2857971" y="6836202"/>
            <a:ext cx="823550" cy="2804229"/>
          </a:xfrm>
          <a:custGeom>
            <a:avLst/>
            <a:gdLst/>
            <a:ahLst/>
            <a:cxnLst/>
            <a:rect l="l" t="t" r="r" b="b"/>
            <a:pathLst>
              <a:path w="823550" h="2804229">
                <a:moveTo>
                  <a:pt x="0" y="0"/>
                </a:moveTo>
                <a:quadBezTo>
                  <a:pt x="1647100" y="1569947"/>
                  <a:pt x="0" y="2804228"/>
                </a:quadBezTo>
              </a:path>
            </a:pathLst>
          </a:custGeom>
          <a:ln w="38100" cap="flat">
            <a:solidFill>
              <a:srgbClr val="000000"/>
            </a:solidFill>
            <a:prstDash val="solid"/>
            <a:headEnd type="none" w="sm" len="sm"/>
            <a:tailEnd type="none" w="sm" len="sm"/>
          </a:ln>
        </p:spPr>
        <p:txBody>
          <a:bodyPr/>
          <a:lstStyle/>
          <a:p>
            <a:endParaRPr lang="ja-JP" altLang="en-US"/>
          </a:p>
        </p:txBody>
      </p:sp>
      <p:sp>
        <p:nvSpPr>
          <p:cNvPr id="12" name="Freeform 12"/>
          <p:cNvSpPr/>
          <p:nvPr/>
        </p:nvSpPr>
        <p:spPr>
          <a:xfrm>
            <a:off x="4314339" y="6822215"/>
            <a:ext cx="845207" cy="2804229"/>
          </a:xfrm>
          <a:custGeom>
            <a:avLst/>
            <a:gdLst/>
            <a:ahLst/>
            <a:cxnLst/>
            <a:rect l="l" t="t" r="r" b="b"/>
            <a:pathLst>
              <a:path w="845207" h="2804229">
                <a:moveTo>
                  <a:pt x="845207" y="0"/>
                </a:moveTo>
                <a:quadBezTo>
                  <a:pt x="-845208" y="1597429"/>
                  <a:pt x="845207" y="2804229"/>
                </a:quadBezTo>
              </a:path>
            </a:pathLst>
          </a:custGeom>
          <a:ln w="38100" cap="flat">
            <a:solidFill>
              <a:srgbClr val="000000"/>
            </a:solidFill>
            <a:prstDash val="solid"/>
            <a:headEnd type="none" w="sm" len="sm"/>
            <a:tailEnd type="none" w="sm" len="sm"/>
          </a:ln>
        </p:spPr>
        <p:txBody>
          <a:bodyPr/>
          <a:lstStyle/>
          <a:p>
            <a:endParaRPr lang="ja-JP" altLang="en-US"/>
          </a:p>
        </p:txBody>
      </p:sp>
      <p:grpSp>
        <p:nvGrpSpPr>
          <p:cNvPr id="13" name="Group 13"/>
          <p:cNvGrpSpPr/>
          <p:nvPr/>
        </p:nvGrpSpPr>
        <p:grpSpPr>
          <a:xfrm>
            <a:off x="6180766" y="3844029"/>
            <a:ext cx="5518433" cy="2370064"/>
            <a:chOff x="0" y="0"/>
            <a:chExt cx="1453414" cy="624214"/>
          </a:xfrm>
        </p:grpSpPr>
        <p:sp>
          <p:nvSpPr>
            <p:cNvPr id="14" name="Freeform 14"/>
            <p:cNvSpPr/>
            <p:nvPr/>
          </p:nvSpPr>
          <p:spPr>
            <a:xfrm>
              <a:off x="0" y="0"/>
              <a:ext cx="1453414" cy="624214"/>
            </a:xfrm>
            <a:custGeom>
              <a:avLst/>
              <a:gdLst/>
              <a:ahLst/>
              <a:cxnLst/>
              <a:rect l="l" t="t" r="r" b="b"/>
              <a:pathLst>
                <a:path w="1453414" h="624214">
                  <a:moveTo>
                    <a:pt x="0" y="0"/>
                  </a:moveTo>
                  <a:lnTo>
                    <a:pt x="1453414" y="0"/>
                  </a:lnTo>
                  <a:lnTo>
                    <a:pt x="1453414" y="624214"/>
                  </a:lnTo>
                  <a:lnTo>
                    <a:pt x="0" y="624214"/>
                  </a:lnTo>
                  <a:close/>
                </a:path>
              </a:pathLst>
            </a:custGeom>
            <a:ln w="38100" cap="sq">
              <a:solidFill>
                <a:srgbClr val="000000"/>
              </a:solidFill>
              <a:prstDash val="solid"/>
              <a:miter/>
            </a:ln>
          </p:spPr>
          <p:txBody>
            <a:bodyPr/>
            <a:lstStyle/>
            <a:p>
              <a:endParaRPr lang="ja-JP" altLang="en-US"/>
            </a:p>
          </p:txBody>
        </p:sp>
        <p:sp>
          <p:nvSpPr>
            <p:cNvPr id="15" name="TextBox 15"/>
            <p:cNvSpPr txBox="1"/>
            <p:nvPr/>
          </p:nvSpPr>
          <p:spPr>
            <a:xfrm>
              <a:off x="0" y="-38100"/>
              <a:ext cx="1453414" cy="662314"/>
            </a:xfrm>
            <a:prstGeom prst="rect">
              <a:avLst/>
            </a:prstGeom>
          </p:spPr>
          <p:txBody>
            <a:bodyPr lIns="50800" tIns="50800" rIns="50800" bIns="50800" rtlCol="0" anchor="ctr"/>
            <a:lstStyle/>
            <a:p>
              <a:pPr algn="ctr">
                <a:lnSpc>
                  <a:spcPts val="2973"/>
                </a:lnSpc>
              </a:pPr>
              <a:endParaRPr/>
            </a:p>
          </p:txBody>
        </p:sp>
      </p:grpSp>
      <p:sp>
        <p:nvSpPr>
          <p:cNvPr id="16" name="TextBox 16"/>
          <p:cNvSpPr txBox="1"/>
          <p:nvPr/>
        </p:nvSpPr>
        <p:spPr>
          <a:xfrm>
            <a:off x="7696200" y="1485900"/>
            <a:ext cx="2454131" cy="731354"/>
          </a:xfrm>
          <a:prstGeom prst="rect">
            <a:avLst/>
          </a:prstGeom>
        </p:spPr>
        <p:txBody>
          <a:bodyPr wrap="square" lIns="0" tIns="0" rIns="0" bIns="0" rtlCol="0" anchor="t">
            <a:spAutoFit/>
          </a:bodyPr>
          <a:lstStyle/>
          <a:p>
            <a:pPr algn="ctr">
              <a:lnSpc>
                <a:spcPts val="6086"/>
              </a:lnSpc>
            </a:pPr>
            <a:r>
              <a:rPr lang="en-US" sz="4347" dirty="0" err="1">
                <a:solidFill>
                  <a:srgbClr val="000000"/>
                </a:solidFill>
                <a:latin typeface="Source Han Sans JP"/>
                <a:ea typeface="Source Han Sans JP"/>
                <a:cs typeface="Source Han Sans JP"/>
                <a:sym typeface="Source Han Sans JP"/>
              </a:rPr>
              <a:t>労働市場</a:t>
            </a:r>
            <a:endParaRPr lang="en-US" sz="4347" dirty="0">
              <a:solidFill>
                <a:srgbClr val="000000"/>
              </a:solidFill>
              <a:latin typeface="Source Han Sans JP"/>
              <a:ea typeface="Source Han Sans JP"/>
              <a:cs typeface="Source Han Sans JP"/>
              <a:sym typeface="Source Han Sans JP"/>
            </a:endParaRPr>
          </a:p>
        </p:txBody>
      </p:sp>
      <p:sp>
        <p:nvSpPr>
          <p:cNvPr id="17" name="TextBox 17"/>
          <p:cNvSpPr txBox="1"/>
          <p:nvPr/>
        </p:nvSpPr>
        <p:spPr>
          <a:xfrm>
            <a:off x="8573979" y="2297594"/>
            <a:ext cx="760570" cy="505235"/>
          </a:xfrm>
          <a:prstGeom prst="rect">
            <a:avLst/>
          </a:prstGeom>
        </p:spPr>
        <p:txBody>
          <a:bodyPr lIns="0" tIns="0" rIns="0" bIns="0" rtlCol="0" anchor="t">
            <a:spAutoFit/>
          </a:bodyPr>
          <a:lstStyle/>
          <a:p>
            <a:pPr algn="ctr">
              <a:lnSpc>
                <a:spcPts val="4192"/>
              </a:lnSpc>
            </a:pPr>
            <a:r>
              <a:rPr lang="en-US" sz="2994" b="1" dirty="0" err="1">
                <a:solidFill>
                  <a:srgbClr val="000000"/>
                </a:solidFill>
                <a:latin typeface="Source Han Sans JP Bold"/>
                <a:ea typeface="Source Han Sans JP Bold"/>
                <a:cs typeface="Source Han Sans JP Bold"/>
                <a:sym typeface="Source Han Sans JP Bold"/>
              </a:rPr>
              <a:t>包摂</a:t>
            </a:r>
            <a:endParaRPr lang="en-US" sz="2994" b="1" dirty="0">
              <a:solidFill>
                <a:srgbClr val="000000"/>
              </a:solidFill>
              <a:latin typeface="Source Han Sans JP Bold"/>
              <a:ea typeface="Source Han Sans JP Bold"/>
              <a:cs typeface="Source Han Sans JP Bold"/>
              <a:sym typeface="Source Han Sans JP Bold"/>
            </a:endParaRPr>
          </a:p>
        </p:txBody>
      </p:sp>
      <p:sp>
        <p:nvSpPr>
          <p:cNvPr id="18" name="TextBox 18"/>
          <p:cNvSpPr txBox="1"/>
          <p:nvPr/>
        </p:nvSpPr>
        <p:spPr>
          <a:xfrm>
            <a:off x="5048582" y="6035021"/>
            <a:ext cx="760570" cy="505235"/>
          </a:xfrm>
          <a:prstGeom prst="rect">
            <a:avLst/>
          </a:prstGeom>
        </p:spPr>
        <p:txBody>
          <a:bodyPr lIns="0" tIns="0" rIns="0" bIns="0" rtlCol="0" anchor="t">
            <a:spAutoFit/>
          </a:bodyPr>
          <a:lstStyle/>
          <a:p>
            <a:pPr algn="ctr">
              <a:lnSpc>
                <a:spcPts val="4192"/>
              </a:lnSpc>
            </a:pPr>
            <a:r>
              <a:rPr lang="en-US" sz="2994" b="1">
                <a:solidFill>
                  <a:srgbClr val="000000"/>
                </a:solidFill>
                <a:latin typeface="Source Han Sans JP Bold"/>
                <a:ea typeface="Source Han Sans JP Bold"/>
                <a:cs typeface="Source Han Sans JP Bold"/>
                <a:sym typeface="Source Han Sans JP Bold"/>
              </a:rPr>
              <a:t>包摂</a:t>
            </a:r>
          </a:p>
        </p:txBody>
      </p:sp>
      <p:sp>
        <p:nvSpPr>
          <p:cNvPr id="19" name="TextBox 19"/>
          <p:cNvSpPr txBox="1"/>
          <p:nvPr/>
        </p:nvSpPr>
        <p:spPr>
          <a:xfrm>
            <a:off x="12097401" y="6035021"/>
            <a:ext cx="760570" cy="505235"/>
          </a:xfrm>
          <a:prstGeom prst="rect">
            <a:avLst/>
          </a:prstGeom>
        </p:spPr>
        <p:txBody>
          <a:bodyPr lIns="0" tIns="0" rIns="0" bIns="0" rtlCol="0" anchor="t">
            <a:spAutoFit/>
          </a:bodyPr>
          <a:lstStyle/>
          <a:p>
            <a:pPr algn="ctr">
              <a:lnSpc>
                <a:spcPts val="4192"/>
              </a:lnSpc>
            </a:pPr>
            <a:r>
              <a:rPr lang="en-US" sz="2994" b="1">
                <a:solidFill>
                  <a:srgbClr val="000000"/>
                </a:solidFill>
                <a:latin typeface="Source Han Sans JP Bold"/>
                <a:ea typeface="Source Han Sans JP Bold"/>
                <a:cs typeface="Source Han Sans JP Bold"/>
                <a:sym typeface="Source Han Sans JP Bold"/>
              </a:rPr>
              <a:t>排除</a:t>
            </a:r>
          </a:p>
        </p:txBody>
      </p:sp>
      <p:sp>
        <p:nvSpPr>
          <p:cNvPr id="20" name="TextBox 20"/>
          <p:cNvSpPr txBox="1"/>
          <p:nvPr/>
        </p:nvSpPr>
        <p:spPr>
          <a:xfrm>
            <a:off x="6180766" y="7489542"/>
            <a:ext cx="1968085" cy="368528"/>
          </a:xfrm>
          <a:prstGeom prst="rect">
            <a:avLst/>
          </a:prstGeom>
        </p:spPr>
        <p:txBody>
          <a:bodyPr lIns="0" tIns="0" rIns="0" bIns="0" rtlCol="0" anchor="t">
            <a:spAutoFit/>
          </a:bodyPr>
          <a:lstStyle/>
          <a:p>
            <a:pPr algn="ctr">
              <a:lnSpc>
                <a:spcPts val="3099"/>
              </a:lnSpc>
            </a:pPr>
            <a:r>
              <a:rPr lang="en-US" sz="2213" b="1">
                <a:solidFill>
                  <a:srgbClr val="000000"/>
                </a:solidFill>
                <a:latin typeface="Source Han Sans JP Bold"/>
                <a:ea typeface="Source Han Sans JP Bold"/>
                <a:cs typeface="Source Han Sans JP Bold"/>
                <a:sym typeface="Source Han Sans JP Bold"/>
              </a:rPr>
              <a:t>「ひきこもり」</a:t>
            </a:r>
          </a:p>
        </p:txBody>
      </p:sp>
      <p:sp>
        <p:nvSpPr>
          <p:cNvPr id="21" name="TextBox 21"/>
          <p:cNvSpPr txBox="1"/>
          <p:nvPr/>
        </p:nvSpPr>
        <p:spPr>
          <a:xfrm>
            <a:off x="9601200" y="5840479"/>
            <a:ext cx="1791022" cy="297026"/>
          </a:xfrm>
          <a:prstGeom prst="rect">
            <a:avLst/>
          </a:prstGeom>
        </p:spPr>
        <p:txBody>
          <a:bodyPr wrap="square" lIns="0" tIns="0" rIns="0" bIns="0" rtlCol="0" anchor="t">
            <a:spAutoFit/>
          </a:bodyPr>
          <a:lstStyle/>
          <a:p>
            <a:pPr algn="ctr">
              <a:lnSpc>
                <a:spcPts val="2468"/>
              </a:lnSpc>
            </a:pPr>
            <a:r>
              <a:rPr lang="en-US" sz="1762" b="1" dirty="0" err="1">
                <a:solidFill>
                  <a:srgbClr val="000000"/>
                </a:solidFill>
                <a:latin typeface="Source Han Sans JP Bold"/>
                <a:ea typeface="Source Han Sans JP Bold"/>
                <a:cs typeface="Source Han Sans JP Bold"/>
                <a:sym typeface="Source Han Sans JP Bold"/>
              </a:rPr>
              <a:t>家計自立型非正規</a:t>
            </a:r>
            <a:endParaRPr lang="en-US" sz="1762" b="1" dirty="0">
              <a:solidFill>
                <a:srgbClr val="000000"/>
              </a:solidFill>
              <a:latin typeface="Source Han Sans JP Bold"/>
              <a:ea typeface="Source Han Sans JP Bold"/>
              <a:cs typeface="Source Han Sans JP Bold"/>
              <a:sym typeface="Source Han Sans JP Bold"/>
            </a:endParaRPr>
          </a:p>
        </p:txBody>
      </p:sp>
      <p:sp>
        <p:nvSpPr>
          <p:cNvPr id="22" name="TextBox 22"/>
          <p:cNvSpPr txBox="1"/>
          <p:nvPr/>
        </p:nvSpPr>
        <p:spPr>
          <a:xfrm>
            <a:off x="3551039" y="5899474"/>
            <a:ext cx="1104246" cy="747754"/>
          </a:xfrm>
          <a:prstGeom prst="rect">
            <a:avLst/>
          </a:prstGeom>
        </p:spPr>
        <p:txBody>
          <a:bodyPr lIns="0" tIns="0" rIns="0" bIns="0" rtlCol="0" anchor="t">
            <a:spAutoFit/>
          </a:bodyPr>
          <a:lstStyle/>
          <a:p>
            <a:pPr algn="ctr">
              <a:lnSpc>
                <a:spcPts val="6086"/>
              </a:lnSpc>
            </a:pPr>
            <a:r>
              <a:rPr lang="en-US" sz="4347">
                <a:solidFill>
                  <a:srgbClr val="000000"/>
                </a:solidFill>
                <a:latin typeface="Source Han Sans JP"/>
                <a:ea typeface="Source Han Sans JP"/>
                <a:cs typeface="Source Han Sans JP"/>
                <a:sym typeface="Source Han Sans JP"/>
              </a:rPr>
              <a:t>家族</a:t>
            </a:r>
          </a:p>
        </p:txBody>
      </p:sp>
      <p:sp>
        <p:nvSpPr>
          <p:cNvPr id="23" name="TextBox 23"/>
          <p:cNvSpPr txBox="1"/>
          <p:nvPr/>
        </p:nvSpPr>
        <p:spPr>
          <a:xfrm>
            <a:off x="9818963" y="4866261"/>
            <a:ext cx="1343279" cy="297026"/>
          </a:xfrm>
          <a:prstGeom prst="rect">
            <a:avLst/>
          </a:prstGeom>
        </p:spPr>
        <p:txBody>
          <a:bodyPr lIns="0" tIns="0" rIns="0" bIns="0" rtlCol="0" anchor="t">
            <a:spAutoFit/>
          </a:bodyPr>
          <a:lstStyle/>
          <a:p>
            <a:pPr algn="ctr">
              <a:lnSpc>
                <a:spcPts val="2468"/>
              </a:lnSpc>
            </a:pPr>
            <a:r>
              <a:rPr lang="en-US" sz="1762" b="1" dirty="0" err="1">
                <a:solidFill>
                  <a:srgbClr val="000000"/>
                </a:solidFill>
                <a:latin typeface="Source Han Sans JP Bold"/>
                <a:ea typeface="Source Han Sans JP Bold"/>
                <a:cs typeface="Source Han Sans JP Bold"/>
                <a:sym typeface="Source Han Sans JP Bold"/>
              </a:rPr>
              <a:t>周辺的正社員</a:t>
            </a:r>
            <a:endParaRPr lang="en-US" sz="1762" b="1" dirty="0">
              <a:solidFill>
                <a:srgbClr val="000000"/>
              </a:solidFill>
              <a:latin typeface="Source Han Sans JP Bold"/>
              <a:ea typeface="Source Han Sans JP Bold"/>
              <a:cs typeface="Source Han Sans JP Bold"/>
              <a:sym typeface="Source Han Sans JP Bold"/>
            </a:endParaRPr>
          </a:p>
        </p:txBody>
      </p:sp>
      <p:sp>
        <p:nvSpPr>
          <p:cNvPr id="24" name="TextBox 24"/>
          <p:cNvSpPr txBox="1"/>
          <p:nvPr/>
        </p:nvSpPr>
        <p:spPr>
          <a:xfrm>
            <a:off x="9818963" y="3852470"/>
            <a:ext cx="1343279" cy="297026"/>
          </a:xfrm>
          <a:prstGeom prst="rect">
            <a:avLst/>
          </a:prstGeom>
        </p:spPr>
        <p:txBody>
          <a:bodyPr lIns="0" tIns="0" rIns="0" bIns="0" rtlCol="0" anchor="t">
            <a:spAutoFit/>
          </a:bodyPr>
          <a:lstStyle/>
          <a:p>
            <a:pPr algn="ctr">
              <a:lnSpc>
                <a:spcPts val="2468"/>
              </a:lnSpc>
            </a:pPr>
            <a:r>
              <a:rPr lang="en-US" sz="1762" b="1">
                <a:solidFill>
                  <a:srgbClr val="000000"/>
                </a:solidFill>
                <a:latin typeface="Source Han Sans JP Bold"/>
                <a:ea typeface="Source Han Sans JP Bold"/>
                <a:cs typeface="Source Han Sans JP Bold"/>
                <a:sym typeface="Source Han Sans JP Bold"/>
              </a:rPr>
              <a:t>中核的正社員</a:t>
            </a:r>
          </a:p>
        </p:txBody>
      </p:sp>
      <p:sp>
        <p:nvSpPr>
          <p:cNvPr id="25" name="TextBox 25"/>
          <p:cNvSpPr txBox="1"/>
          <p:nvPr/>
        </p:nvSpPr>
        <p:spPr>
          <a:xfrm>
            <a:off x="9366775" y="7575581"/>
            <a:ext cx="2730626" cy="1128642"/>
          </a:xfrm>
          <a:prstGeom prst="rect">
            <a:avLst/>
          </a:prstGeom>
        </p:spPr>
        <p:txBody>
          <a:bodyPr wrap="square" lIns="0" tIns="0" rIns="0" bIns="0" rtlCol="0" anchor="t">
            <a:spAutoFit/>
          </a:bodyPr>
          <a:lstStyle/>
          <a:p>
            <a:pPr algn="ctr">
              <a:lnSpc>
                <a:spcPts val="2973"/>
              </a:lnSpc>
            </a:pPr>
            <a:r>
              <a:rPr lang="en-US" sz="2123" b="1" dirty="0" err="1">
                <a:solidFill>
                  <a:srgbClr val="000000"/>
                </a:solidFill>
                <a:latin typeface="Source Han Sans JP Bold"/>
                <a:ea typeface="Source Han Sans JP Bold"/>
                <a:cs typeface="Source Han Sans JP Bold"/>
                <a:sym typeface="Source Han Sans JP Bold"/>
              </a:rPr>
              <a:t>広義のホームレス状態</a:t>
            </a:r>
            <a:endParaRPr lang="en-US" sz="2123" b="1" dirty="0">
              <a:solidFill>
                <a:srgbClr val="000000"/>
              </a:solidFill>
              <a:latin typeface="Source Han Sans JP Bold"/>
              <a:ea typeface="Source Han Sans JP Bold"/>
              <a:cs typeface="Source Han Sans JP Bold"/>
              <a:sym typeface="Source Han Sans JP Bold"/>
            </a:endParaRPr>
          </a:p>
          <a:p>
            <a:pPr algn="ctr">
              <a:lnSpc>
                <a:spcPts val="2973"/>
              </a:lnSpc>
            </a:pPr>
            <a:endParaRPr lang="en-US" sz="2123" b="1" dirty="0">
              <a:solidFill>
                <a:srgbClr val="000000"/>
              </a:solidFill>
              <a:latin typeface="Source Han Sans JP Bold"/>
              <a:ea typeface="Source Han Sans JP Bold"/>
              <a:cs typeface="Source Han Sans JP Bold"/>
              <a:sym typeface="Source Han Sans JP Bold"/>
            </a:endParaRPr>
          </a:p>
          <a:p>
            <a:pPr algn="ctr">
              <a:lnSpc>
                <a:spcPts val="2973"/>
              </a:lnSpc>
            </a:pPr>
            <a:endParaRPr lang="en-US" sz="2123" b="1" dirty="0">
              <a:solidFill>
                <a:srgbClr val="000000"/>
              </a:solidFill>
              <a:latin typeface="Source Han Sans JP Bold"/>
              <a:ea typeface="Source Han Sans JP Bold"/>
              <a:cs typeface="Source Han Sans JP Bold"/>
              <a:sym typeface="Source Han Sans JP Bold"/>
            </a:endParaRPr>
          </a:p>
        </p:txBody>
      </p:sp>
      <p:sp>
        <p:nvSpPr>
          <p:cNvPr id="26" name="TextBox 26"/>
          <p:cNvSpPr txBox="1"/>
          <p:nvPr/>
        </p:nvSpPr>
        <p:spPr>
          <a:xfrm>
            <a:off x="13844778" y="8013510"/>
            <a:ext cx="1718500" cy="460065"/>
          </a:xfrm>
          <a:prstGeom prst="rect">
            <a:avLst/>
          </a:prstGeom>
        </p:spPr>
        <p:txBody>
          <a:bodyPr lIns="0" tIns="0" rIns="0" bIns="0" rtlCol="0" anchor="t">
            <a:spAutoFit/>
          </a:bodyPr>
          <a:lstStyle/>
          <a:p>
            <a:pPr algn="ctr">
              <a:lnSpc>
                <a:spcPts val="3788"/>
              </a:lnSpc>
            </a:pPr>
            <a:r>
              <a:rPr lang="en-US" sz="2706" b="1">
                <a:solidFill>
                  <a:srgbClr val="000000"/>
                </a:solidFill>
                <a:latin typeface="Source Han Sans JP Bold"/>
                <a:ea typeface="Source Han Sans JP Bold"/>
                <a:cs typeface="Source Han Sans JP Bold"/>
                <a:sym typeface="Source Han Sans JP Bold"/>
              </a:rPr>
              <a:t>支援の空白</a:t>
            </a:r>
          </a:p>
        </p:txBody>
      </p:sp>
      <p:sp>
        <p:nvSpPr>
          <p:cNvPr id="27" name="TextBox 27"/>
          <p:cNvSpPr txBox="1"/>
          <p:nvPr/>
        </p:nvSpPr>
        <p:spPr>
          <a:xfrm>
            <a:off x="1590516" y="8013510"/>
            <a:ext cx="2405900" cy="941245"/>
          </a:xfrm>
          <a:prstGeom prst="rect">
            <a:avLst/>
          </a:prstGeom>
        </p:spPr>
        <p:txBody>
          <a:bodyPr lIns="0" tIns="0" rIns="0" bIns="0" rtlCol="0" anchor="t">
            <a:spAutoFit/>
          </a:bodyPr>
          <a:lstStyle/>
          <a:p>
            <a:pPr algn="ctr">
              <a:lnSpc>
                <a:spcPts val="3788"/>
              </a:lnSpc>
            </a:pPr>
            <a:r>
              <a:rPr lang="en-US" sz="2706" b="1">
                <a:solidFill>
                  <a:srgbClr val="000000"/>
                </a:solidFill>
                <a:latin typeface="Source Han Sans JP Bold"/>
                <a:ea typeface="Source Han Sans JP Bold"/>
                <a:cs typeface="Source Han Sans JP Bold"/>
                <a:sym typeface="Source Han Sans JP Bold"/>
              </a:rPr>
              <a:t>若者支援政策の</a:t>
            </a:r>
          </a:p>
          <a:p>
            <a:pPr algn="ctr">
              <a:lnSpc>
                <a:spcPts val="3788"/>
              </a:lnSpc>
            </a:pPr>
            <a:r>
              <a:rPr lang="en-US" sz="2706" b="1">
                <a:solidFill>
                  <a:srgbClr val="000000"/>
                </a:solidFill>
                <a:latin typeface="Source Han Sans JP Bold"/>
                <a:ea typeface="Source Han Sans JP Bold"/>
                <a:cs typeface="Source Han Sans JP Bold"/>
                <a:sym typeface="Source Han Sans JP Bold"/>
              </a:rPr>
              <a:t>主な対象</a:t>
            </a:r>
          </a:p>
        </p:txBody>
      </p:sp>
      <p:sp>
        <p:nvSpPr>
          <p:cNvPr id="28" name="TextBox 28"/>
          <p:cNvSpPr txBox="1"/>
          <p:nvPr/>
        </p:nvSpPr>
        <p:spPr>
          <a:xfrm>
            <a:off x="543029" y="316245"/>
            <a:ext cx="16822471" cy="712455"/>
          </a:xfrm>
          <a:prstGeom prst="rect">
            <a:avLst/>
          </a:prstGeom>
        </p:spPr>
        <p:txBody>
          <a:bodyPr lIns="0" tIns="0" rIns="0" bIns="0" rtlCol="0" anchor="t">
            <a:spAutoFit/>
          </a:bodyPr>
          <a:lstStyle/>
          <a:p>
            <a:pPr algn="l">
              <a:lnSpc>
                <a:spcPts val="5880"/>
              </a:lnSpc>
              <a:spcBef>
                <a:spcPct val="0"/>
              </a:spcBef>
            </a:pPr>
            <a:r>
              <a:rPr lang="en-US" sz="4200" b="1">
                <a:solidFill>
                  <a:srgbClr val="139092"/>
                </a:solidFill>
                <a:latin typeface="ヒカリ角ゴ Bold"/>
                <a:ea typeface="ヒカリ角ゴ Bold"/>
                <a:cs typeface="ヒカリ角ゴ Bold"/>
                <a:sym typeface="ヒカリ角ゴ Bold"/>
              </a:rPr>
              <a:t>家族にも労働市場にも包摂されない若者への支援は生活保護しかない</a:t>
            </a:r>
          </a:p>
        </p:txBody>
      </p:sp>
      <p:sp>
        <p:nvSpPr>
          <p:cNvPr id="30" name="スライド番号プレースホルダー 7">
            <a:extLst>
              <a:ext uri="{FF2B5EF4-FFF2-40B4-BE49-F238E27FC236}">
                <a16:creationId xmlns:a16="http://schemas.microsoft.com/office/drawing/2014/main" id="{B4420519-DAA2-64BC-C157-B3D9B655BCB7}"/>
              </a:ext>
            </a:extLst>
          </p:cNvPr>
          <p:cNvSpPr>
            <a:spLocks noGrp="1"/>
          </p:cNvSpPr>
          <p:nvPr>
            <p:ph type="sldNum" sz="quarter" idx="12"/>
          </p:nvPr>
        </p:nvSpPr>
        <p:spPr>
          <a:xfrm>
            <a:off x="15757299" y="9499348"/>
            <a:ext cx="2133600" cy="365125"/>
          </a:xfrm>
        </p:spPr>
        <p:txBody>
          <a:bodyPr/>
          <a:lstStyle/>
          <a:p>
            <a:fld id="{B6F15528-21DE-4FAA-801E-634DDDAF4B2B}" type="slidenum">
              <a:rPr lang="en-US" sz="2000" smtClean="0"/>
              <a:pPr/>
              <a:t>21</a:t>
            </a:fld>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741060" y="215779"/>
            <a:ext cx="17546940" cy="9817368"/>
          </a:xfrm>
          <a:prstGeom prst="rect">
            <a:avLst/>
          </a:prstGeom>
        </p:spPr>
        <p:txBody>
          <a:bodyPr wrap="square" lIns="0" tIns="0" rIns="0" bIns="0" rtlCol="0" anchor="t">
            <a:spAutoFit/>
          </a:bodyPr>
          <a:lstStyle/>
          <a:p>
            <a:pPr algn="l">
              <a:lnSpc>
                <a:spcPts val="4900"/>
              </a:lnSpc>
              <a:spcBef>
                <a:spcPct val="0"/>
              </a:spcBef>
            </a:pPr>
            <a:r>
              <a:rPr lang="en-US" sz="3500" b="1" spc="350" dirty="0" err="1">
                <a:solidFill>
                  <a:srgbClr val="139092"/>
                </a:solidFill>
                <a:latin typeface="ZEN角ゴシックNEW Heavy"/>
                <a:ea typeface="ZEN角ゴシックNEW Heavy"/>
                <a:cs typeface="ZEN角ゴシックNEW Heavy"/>
                <a:sym typeface="ZEN角ゴシックNEW Heavy"/>
              </a:rPr>
              <a:t>支援に必要な視点</a:t>
            </a:r>
            <a:endParaRPr lang="en-US" sz="3500" b="1" spc="350" dirty="0">
              <a:solidFill>
                <a:srgbClr val="139092"/>
              </a:solidFill>
              <a:latin typeface="ZEN角ゴシックNEW Heavy"/>
              <a:ea typeface="ZEN角ゴシックNEW Heavy"/>
              <a:cs typeface="ZEN角ゴシックNEW Heavy"/>
              <a:sym typeface="ZEN角ゴシックNEW Heavy"/>
            </a:endParaRPr>
          </a:p>
          <a:p>
            <a:pPr algn="l">
              <a:lnSpc>
                <a:spcPts val="4900"/>
              </a:lnSpc>
              <a:spcBef>
                <a:spcPct val="0"/>
              </a:spcBef>
            </a:pPr>
            <a:endParaRPr lang="en-US" sz="3500" b="1" spc="350" dirty="0">
              <a:solidFill>
                <a:srgbClr val="139092"/>
              </a:solidFill>
              <a:latin typeface="ZEN角ゴシックNEW Heavy"/>
              <a:ea typeface="ZEN角ゴシックNEW Heavy"/>
              <a:cs typeface="ZEN角ゴシックNEW Heavy"/>
              <a:sym typeface="ZEN角ゴシックNEW Heavy"/>
            </a:endParaRPr>
          </a:p>
          <a:p>
            <a:pPr algn="l">
              <a:lnSpc>
                <a:spcPts val="5599"/>
              </a:lnSpc>
              <a:spcBef>
                <a:spcPct val="0"/>
              </a:spcBef>
            </a:pPr>
            <a:r>
              <a:rPr lang="en-US" sz="3999" b="1" spc="399" dirty="0">
                <a:solidFill>
                  <a:srgbClr val="139092"/>
                </a:solidFill>
                <a:latin typeface="ZEN角ゴシックNEW Heavy"/>
                <a:ea typeface="ZEN角ゴシックNEW Heavy"/>
                <a:cs typeface="ZEN角ゴシックNEW Heavy"/>
                <a:sym typeface="ZEN角ゴシックNEW Heavy"/>
              </a:rPr>
              <a:t>①</a:t>
            </a:r>
            <a:r>
              <a:rPr lang="en-US" sz="3999" b="1" spc="399" dirty="0" err="1">
                <a:solidFill>
                  <a:srgbClr val="139092"/>
                </a:solidFill>
                <a:latin typeface="ZEN角ゴシックNEW Heavy"/>
                <a:ea typeface="ZEN角ゴシックNEW Heavy"/>
                <a:cs typeface="ZEN角ゴシックNEW Heavy"/>
                <a:sym typeface="ZEN角ゴシックNEW Heavy"/>
              </a:rPr>
              <a:t>劣悪な労働市場・実家から逃げてきた若者にとって</a:t>
            </a:r>
            <a:r>
              <a:rPr lang="en-US" sz="3999" b="1" spc="399" dirty="0">
                <a:solidFill>
                  <a:srgbClr val="139092"/>
                </a:solidFill>
                <a:latin typeface="ZEN角ゴシックNEW Heavy"/>
                <a:ea typeface="ZEN角ゴシックNEW Heavy"/>
                <a:cs typeface="ZEN角ゴシックNEW Heavy"/>
                <a:sym typeface="ZEN角ゴシックNEW Heavy"/>
              </a:rPr>
              <a:t>、</a:t>
            </a:r>
          </a:p>
          <a:p>
            <a:pPr algn="l">
              <a:lnSpc>
                <a:spcPts val="5599"/>
              </a:lnSpc>
              <a:spcBef>
                <a:spcPct val="0"/>
              </a:spcBef>
            </a:pPr>
            <a:r>
              <a:rPr lang="ja-JP" altLang="en-US" sz="3999" b="1" spc="399" dirty="0">
                <a:solidFill>
                  <a:srgbClr val="139092"/>
                </a:solidFill>
                <a:latin typeface="ZEN角ゴシックNEW Heavy"/>
                <a:ea typeface="ZEN角ゴシックNEW Heavy"/>
                <a:cs typeface="ZEN角ゴシックNEW Heavy"/>
                <a:sym typeface="ZEN角ゴシックNEW Heavy"/>
              </a:rPr>
              <a:t>　</a:t>
            </a:r>
            <a:r>
              <a:rPr lang="en-US" sz="3999" b="1" spc="399" dirty="0" err="1">
                <a:solidFill>
                  <a:srgbClr val="139092"/>
                </a:solidFill>
                <a:latin typeface="ZEN角ゴシックNEW Heavy"/>
                <a:ea typeface="ZEN角ゴシックNEW Heavy"/>
                <a:cs typeface="ZEN角ゴシックNEW Heavy"/>
                <a:sym typeface="ZEN角ゴシックNEW Heavy"/>
              </a:rPr>
              <a:t>単に労働市場・家族へ押し戻すだけでは解決策にならない</a:t>
            </a:r>
            <a:endParaRPr lang="en-US" sz="3999" b="1" spc="399" dirty="0">
              <a:solidFill>
                <a:srgbClr val="139092"/>
              </a:solidFill>
              <a:latin typeface="ZEN角ゴシックNEW Heavy"/>
              <a:ea typeface="ZEN角ゴシックNEW Heavy"/>
              <a:cs typeface="ZEN角ゴシックNEW Heavy"/>
              <a:sym typeface="ZEN角ゴシックNEW Heavy"/>
            </a:endParaRPr>
          </a:p>
          <a:p>
            <a:pPr algn="l">
              <a:lnSpc>
                <a:spcPts val="5599"/>
              </a:lnSpc>
              <a:spcBef>
                <a:spcPct val="0"/>
              </a:spcBef>
            </a:pPr>
            <a:r>
              <a:rPr lang="en-US" sz="3999" spc="399" dirty="0">
                <a:solidFill>
                  <a:srgbClr val="139092"/>
                </a:solidFill>
                <a:latin typeface="ZEN角ゴシックNEW"/>
                <a:ea typeface="ZEN角ゴシックNEW"/>
                <a:cs typeface="ZEN角ゴシックNEW"/>
                <a:sym typeface="ZEN角ゴシックNEW"/>
              </a:rPr>
              <a:t>→</a:t>
            </a:r>
            <a:r>
              <a:rPr lang="en-US" sz="3999" spc="399" dirty="0" err="1">
                <a:solidFill>
                  <a:srgbClr val="139092"/>
                </a:solidFill>
                <a:latin typeface="ZEN角ゴシックNEW"/>
                <a:ea typeface="ZEN角ゴシックNEW"/>
                <a:cs typeface="ZEN角ゴシックNEW"/>
                <a:sym typeface="ZEN角ゴシックNEW"/>
              </a:rPr>
              <a:t>これまで働いた実感の中で「やっていられない」という実感を</a:t>
            </a:r>
            <a:endParaRPr lang="en-US" sz="3999" spc="399" dirty="0">
              <a:solidFill>
                <a:srgbClr val="139092"/>
              </a:solidFill>
              <a:latin typeface="ZEN角ゴシックNEW"/>
              <a:ea typeface="ZEN角ゴシックNEW"/>
              <a:cs typeface="ZEN角ゴシックNEW"/>
              <a:sym typeface="ZEN角ゴシックNEW"/>
            </a:endParaRPr>
          </a:p>
          <a:p>
            <a:pPr algn="l">
              <a:lnSpc>
                <a:spcPts val="5599"/>
              </a:lnSpc>
              <a:spcBef>
                <a:spcPct val="0"/>
              </a:spcBef>
            </a:pPr>
            <a:r>
              <a:rPr lang="ja-JP" altLang="en-US" sz="3999" spc="399" dirty="0">
                <a:solidFill>
                  <a:srgbClr val="139092"/>
                </a:solidFill>
                <a:latin typeface="ZEN角ゴシックNEW"/>
                <a:ea typeface="ZEN角ゴシックNEW"/>
                <a:cs typeface="ZEN角ゴシックNEW"/>
                <a:sym typeface="ZEN角ゴシックNEW"/>
              </a:rPr>
              <a:t>　</a:t>
            </a:r>
            <a:r>
              <a:rPr lang="en-US" sz="3999" spc="399" dirty="0" err="1">
                <a:solidFill>
                  <a:srgbClr val="139092"/>
                </a:solidFill>
                <a:latin typeface="ZEN角ゴシックNEW"/>
                <a:ea typeface="ZEN角ゴシックNEW"/>
                <a:cs typeface="ZEN角ゴシックNEW"/>
                <a:sym typeface="ZEN角ゴシックNEW"/>
              </a:rPr>
              <a:t>深めている</a:t>
            </a:r>
            <a:endParaRPr lang="en-US" sz="3999" spc="399" dirty="0">
              <a:solidFill>
                <a:srgbClr val="139092"/>
              </a:solidFill>
              <a:latin typeface="ZEN角ゴシックNEW"/>
              <a:ea typeface="ZEN角ゴシックNEW"/>
              <a:cs typeface="ZEN角ゴシックNEW"/>
              <a:sym typeface="ZEN角ゴシックNEW"/>
            </a:endParaRPr>
          </a:p>
          <a:p>
            <a:pPr algn="l">
              <a:lnSpc>
                <a:spcPts val="5599"/>
              </a:lnSpc>
              <a:spcBef>
                <a:spcPct val="0"/>
              </a:spcBef>
            </a:pPr>
            <a:endParaRPr lang="en-US" sz="3999" spc="399" dirty="0">
              <a:solidFill>
                <a:srgbClr val="139092"/>
              </a:solidFill>
              <a:latin typeface="ZEN角ゴシックNEW"/>
              <a:ea typeface="ZEN角ゴシックNEW"/>
              <a:cs typeface="ZEN角ゴシックNEW"/>
              <a:sym typeface="ZEN角ゴシックNEW"/>
            </a:endParaRPr>
          </a:p>
          <a:p>
            <a:pPr algn="l">
              <a:lnSpc>
                <a:spcPts val="5599"/>
              </a:lnSpc>
              <a:spcBef>
                <a:spcPct val="0"/>
              </a:spcBef>
            </a:pPr>
            <a:r>
              <a:rPr lang="en-US" sz="3999" b="1" spc="399" dirty="0">
                <a:solidFill>
                  <a:srgbClr val="139092"/>
                </a:solidFill>
                <a:latin typeface="ZEN角ゴシックNEW Heavy"/>
                <a:ea typeface="ZEN角ゴシックNEW Heavy"/>
                <a:cs typeface="ZEN角ゴシックNEW Heavy"/>
                <a:sym typeface="ZEN角ゴシックNEW Heavy"/>
              </a:rPr>
              <a:t>②</a:t>
            </a:r>
            <a:r>
              <a:rPr lang="en-US" sz="3999" b="1" spc="399" dirty="0" err="1">
                <a:solidFill>
                  <a:srgbClr val="139092"/>
                </a:solidFill>
                <a:latin typeface="ZEN角ゴシックNEW Heavy"/>
                <a:ea typeface="ZEN角ゴシックNEW Heavy"/>
                <a:cs typeface="ZEN角ゴシックNEW Heavy"/>
                <a:sym typeface="ZEN角ゴシックNEW Heavy"/>
              </a:rPr>
              <a:t>必要なアクション：生活保護のゲートを広げる</a:t>
            </a:r>
            <a:endParaRPr lang="en-US" sz="3999" b="1" spc="399" dirty="0">
              <a:solidFill>
                <a:srgbClr val="139092"/>
              </a:solidFill>
              <a:latin typeface="ZEN角ゴシックNEW Heavy"/>
              <a:ea typeface="ZEN角ゴシックNEW Heavy"/>
              <a:cs typeface="ZEN角ゴシックNEW Heavy"/>
              <a:sym typeface="ZEN角ゴシックNEW Heavy"/>
            </a:endParaRPr>
          </a:p>
          <a:p>
            <a:pPr algn="l">
              <a:lnSpc>
                <a:spcPts val="5599"/>
              </a:lnSpc>
              <a:spcBef>
                <a:spcPct val="0"/>
              </a:spcBef>
            </a:pPr>
            <a:r>
              <a:rPr lang="en-US" sz="3999" b="1" spc="399" dirty="0">
                <a:solidFill>
                  <a:srgbClr val="139092"/>
                </a:solidFill>
                <a:latin typeface="ZEN角ゴシックNEW Heavy"/>
                <a:ea typeface="ZEN角ゴシックNEW Heavy"/>
                <a:cs typeface="ZEN角ゴシックNEW Heavy"/>
                <a:sym typeface="ZEN角ゴシックNEW Heavy"/>
              </a:rPr>
              <a:t>→</a:t>
            </a:r>
            <a:r>
              <a:rPr lang="en-US" sz="3999" b="1" spc="399" dirty="0" err="1">
                <a:solidFill>
                  <a:srgbClr val="139092"/>
                </a:solidFill>
                <a:latin typeface="ZEN角ゴシックNEW Heavy"/>
                <a:ea typeface="ZEN角ゴシックNEW Heavy"/>
                <a:cs typeface="ZEN角ゴシックNEW Heavy"/>
                <a:sym typeface="ZEN角ゴシックNEW Heavy"/>
              </a:rPr>
              <a:t>まずは無条件で住宅を確保することが重要（今の制度の中では</a:t>
            </a:r>
            <a:r>
              <a:rPr lang="en-US" sz="3999" b="1" spc="399" dirty="0">
                <a:solidFill>
                  <a:srgbClr val="139092"/>
                </a:solidFill>
                <a:latin typeface="ZEN角ゴシックNEW Heavy"/>
                <a:ea typeface="ZEN角ゴシックNEW Heavy"/>
                <a:cs typeface="ZEN角ゴシックNEW Heavy"/>
                <a:sym typeface="ZEN角ゴシックNEW Heavy"/>
              </a:rPr>
              <a:t>、</a:t>
            </a:r>
          </a:p>
          <a:p>
            <a:pPr algn="l">
              <a:lnSpc>
                <a:spcPts val="5599"/>
              </a:lnSpc>
              <a:spcBef>
                <a:spcPct val="0"/>
              </a:spcBef>
            </a:pPr>
            <a:r>
              <a:rPr lang="ja-JP" altLang="en-US" sz="3999" b="1" spc="399" dirty="0">
                <a:solidFill>
                  <a:srgbClr val="139092"/>
                </a:solidFill>
                <a:latin typeface="ZEN角ゴシックNEW Heavy"/>
                <a:ea typeface="ZEN角ゴシックNEW Heavy"/>
                <a:cs typeface="ZEN角ゴシックNEW Heavy"/>
                <a:sym typeface="ZEN角ゴシックNEW Heavy"/>
              </a:rPr>
              <a:t>　</a:t>
            </a:r>
            <a:r>
              <a:rPr lang="en-US" sz="3999" b="1" spc="399" dirty="0" err="1">
                <a:solidFill>
                  <a:srgbClr val="139092"/>
                </a:solidFill>
                <a:latin typeface="ZEN角ゴシックNEW Heavy"/>
                <a:ea typeface="ZEN角ゴシックNEW Heavy"/>
                <a:cs typeface="ZEN角ゴシックNEW Heavy"/>
                <a:sym typeface="ZEN角ゴシックNEW Heavy"/>
              </a:rPr>
              <a:t>生活保護が</a:t>
            </a:r>
            <a:r>
              <a:rPr lang="ja-JP" altLang="en-US" sz="3999" b="1" spc="399" dirty="0">
                <a:solidFill>
                  <a:srgbClr val="139092"/>
                </a:solidFill>
                <a:latin typeface="ZEN角ゴシックNEW Heavy"/>
                <a:ea typeface="ZEN角ゴシックNEW Heavy"/>
                <a:cs typeface="ZEN角ゴシックNEW Heavy"/>
                <a:sym typeface="ZEN角ゴシックNEW Heavy"/>
              </a:rPr>
              <a:t>一</a:t>
            </a:r>
            <a:r>
              <a:rPr lang="en-US" sz="3999" b="1" spc="399" dirty="0">
                <a:solidFill>
                  <a:srgbClr val="139092"/>
                </a:solidFill>
                <a:latin typeface="ZEN角ゴシックNEW Heavy"/>
                <a:ea typeface="ZEN角ゴシックNEW Heavy"/>
                <a:cs typeface="ZEN角ゴシックNEW Heavy"/>
                <a:sym typeface="ZEN角ゴシックNEW Heavy"/>
              </a:rPr>
              <a:t>番</a:t>
            </a:r>
            <a:r>
              <a:rPr lang="ja-JP" altLang="en-US" sz="3999" b="1" spc="399" dirty="0">
                <a:solidFill>
                  <a:srgbClr val="139092"/>
                </a:solidFill>
                <a:latin typeface="ZEN角ゴシックNEW Heavy"/>
                <a:ea typeface="ZEN角ゴシックNEW Heavy"/>
                <a:cs typeface="ZEN角ゴシックNEW Heavy"/>
                <a:sym typeface="ZEN角ゴシックNEW Heavy"/>
              </a:rPr>
              <a:t>“</a:t>
            </a:r>
            <a:r>
              <a:rPr lang="en-US" sz="3999" b="1" spc="399" dirty="0" err="1">
                <a:solidFill>
                  <a:srgbClr val="139092"/>
                </a:solidFill>
                <a:latin typeface="ZEN角ゴシックNEW Heavy"/>
                <a:ea typeface="ZEN角ゴシックNEW Heavy"/>
                <a:cs typeface="ZEN角ゴシックNEW Heavy"/>
                <a:sym typeface="ZEN角ゴシックNEW Heavy"/>
              </a:rPr>
              <a:t>使える</a:t>
            </a:r>
            <a:r>
              <a:rPr lang="ja-JP" altLang="en-US" sz="3999" b="1" spc="399" dirty="0">
                <a:solidFill>
                  <a:srgbClr val="139092"/>
                </a:solidFill>
                <a:latin typeface="ZEN角ゴシックNEW Heavy"/>
                <a:ea typeface="ZEN角ゴシックNEW Heavy"/>
                <a:cs typeface="ZEN角ゴシックNEW Heavy"/>
                <a:sym typeface="ZEN角ゴシックNEW Heavy"/>
              </a:rPr>
              <a:t>”</a:t>
            </a:r>
            <a:r>
              <a:rPr lang="en-US" sz="3999" b="1" spc="399" dirty="0">
                <a:solidFill>
                  <a:srgbClr val="139092"/>
                </a:solidFill>
                <a:latin typeface="ZEN角ゴシックNEW Heavy"/>
                <a:ea typeface="ZEN角ゴシックNEW Heavy"/>
                <a:cs typeface="ZEN角ゴシックNEW Heavy"/>
                <a:sym typeface="ZEN角ゴシックNEW Heavy"/>
              </a:rPr>
              <a:t>）</a:t>
            </a:r>
          </a:p>
          <a:p>
            <a:pPr algn="l">
              <a:lnSpc>
                <a:spcPts val="5599"/>
              </a:lnSpc>
              <a:spcBef>
                <a:spcPct val="0"/>
              </a:spcBef>
            </a:pPr>
            <a:r>
              <a:rPr lang="en-US" sz="3999" b="1" spc="399" dirty="0">
                <a:solidFill>
                  <a:srgbClr val="139092"/>
                </a:solidFill>
                <a:latin typeface="ZEN角ゴシックNEW Heavy"/>
                <a:ea typeface="ZEN角ゴシックNEW Heavy"/>
                <a:cs typeface="ZEN角ゴシックNEW Heavy"/>
                <a:sym typeface="ZEN角ゴシックNEW Heavy"/>
              </a:rPr>
              <a:t>→</a:t>
            </a:r>
            <a:r>
              <a:rPr lang="en-US" sz="3999" b="1" spc="399" dirty="0" err="1">
                <a:solidFill>
                  <a:srgbClr val="139092"/>
                </a:solidFill>
                <a:latin typeface="ZEN角ゴシックNEW Heavy"/>
                <a:ea typeface="ZEN角ゴシックNEW Heavy"/>
                <a:cs typeface="ZEN角ゴシックNEW Heavy"/>
                <a:sym typeface="ZEN角ゴシックNEW Heavy"/>
              </a:rPr>
              <a:t>制度・政策の改善を目指すソーシャルアクションの重要性</a:t>
            </a:r>
            <a:r>
              <a:rPr lang="en-US" sz="3999" b="1" spc="399" dirty="0">
                <a:solidFill>
                  <a:srgbClr val="139092"/>
                </a:solidFill>
                <a:latin typeface="ZEN角ゴシックNEW Heavy"/>
                <a:ea typeface="ZEN角ゴシックNEW Heavy"/>
                <a:cs typeface="ZEN角ゴシックNEW Heavy"/>
                <a:sym typeface="ZEN角ゴシックNEW Heavy"/>
              </a:rPr>
              <a:t>：</a:t>
            </a:r>
          </a:p>
          <a:p>
            <a:pPr algn="l">
              <a:lnSpc>
                <a:spcPts val="5599"/>
              </a:lnSpc>
              <a:spcBef>
                <a:spcPct val="0"/>
              </a:spcBef>
            </a:pPr>
            <a:r>
              <a:rPr lang="en-US" sz="3999" spc="399" dirty="0">
                <a:solidFill>
                  <a:srgbClr val="139092"/>
                </a:solidFill>
                <a:latin typeface="ZEN角ゴシックNEW"/>
                <a:ea typeface="ZEN角ゴシックNEW"/>
                <a:cs typeface="ZEN角ゴシックNEW"/>
                <a:sym typeface="ZEN角ゴシックNEW"/>
              </a:rPr>
              <a:t>「</a:t>
            </a:r>
            <a:r>
              <a:rPr lang="en-US" sz="3999" spc="399" dirty="0" err="1">
                <a:solidFill>
                  <a:srgbClr val="139092"/>
                </a:solidFill>
                <a:latin typeface="ZEN角ゴシックNEW"/>
                <a:ea typeface="ZEN角ゴシックNEW"/>
                <a:cs typeface="ZEN角ゴシックNEW"/>
                <a:sym typeface="ZEN角ゴシックNEW"/>
              </a:rPr>
              <a:t>支援者の関わりの工夫」だけでは、福祉のパターナリズムの問題</a:t>
            </a:r>
            <a:endParaRPr lang="en-US" sz="3999" spc="399" dirty="0">
              <a:solidFill>
                <a:srgbClr val="139092"/>
              </a:solidFill>
              <a:latin typeface="ZEN角ゴシックNEW"/>
              <a:ea typeface="ZEN角ゴシックNEW"/>
              <a:cs typeface="ZEN角ゴシックNEW"/>
              <a:sym typeface="ZEN角ゴシックNEW"/>
            </a:endParaRPr>
          </a:p>
          <a:p>
            <a:pPr algn="l">
              <a:lnSpc>
                <a:spcPts val="5599"/>
              </a:lnSpc>
              <a:spcBef>
                <a:spcPct val="0"/>
              </a:spcBef>
            </a:pPr>
            <a:r>
              <a:rPr lang="en-US" sz="3999" spc="399" dirty="0" err="1">
                <a:solidFill>
                  <a:srgbClr val="139092"/>
                </a:solidFill>
                <a:latin typeface="ZEN角ゴシックNEW"/>
                <a:ea typeface="ZEN角ゴシックNEW"/>
                <a:cs typeface="ZEN角ゴシックNEW"/>
                <a:sym typeface="ZEN角ゴシックNEW"/>
              </a:rPr>
              <a:t>を克服するのは困難（ある相談者はシェルターから追い出されるこ</a:t>
            </a:r>
            <a:endParaRPr lang="en-US" sz="3999" spc="399" dirty="0">
              <a:solidFill>
                <a:srgbClr val="139092"/>
              </a:solidFill>
              <a:latin typeface="ZEN角ゴシックNEW"/>
              <a:ea typeface="ZEN角ゴシックNEW"/>
              <a:cs typeface="ZEN角ゴシックNEW"/>
              <a:sym typeface="ZEN角ゴシックNEW"/>
            </a:endParaRPr>
          </a:p>
          <a:p>
            <a:pPr algn="l">
              <a:lnSpc>
                <a:spcPts val="5599"/>
              </a:lnSpc>
              <a:spcBef>
                <a:spcPct val="0"/>
              </a:spcBef>
            </a:pPr>
            <a:r>
              <a:rPr lang="en-US" sz="3999" spc="399" dirty="0" err="1">
                <a:solidFill>
                  <a:srgbClr val="139092"/>
                </a:solidFill>
                <a:latin typeface="ZEN角ゴシックNEW"/>
                <a:ea typeface="ZEN角ゴシックNEW"/>
                <a:cs typeface="ZEN角ゴシックNEW"/>
                <a:sym typeface="ZEN角ゴシックNEW"/>
              </a:rPr>
              <a:t>とを恐れ、支援者に意見を伝えられなかった</a:t>
            </a:r>
            <a:r>
              <a:rPr lang="en-US" sz="3999" spc="399" dirty="0">
                <a:solidFill>
                  <a:srgbClr val="139092"/>
                </a:solidFill>
                <a:latin typeface="ZEN角ゴシックNEW"/>
                <a:ea typeface="ZEN角ゴシックNEW"/>
                <a:cs typeface="ZEN角ゴシックNEW"/>
                <a:sym typeface="ZEN角ゴシックNEW"/>
              </a:rPr>
              <a:t>）</a:t>
            </a:r>
          </a:p>
        </p:txBody>
      </p:sp>
      <p:sp>
        <p:nvSpPr>
          <p:cNvPr id="3" name="AutoShape 3"/>
          <p:cNvSpPr/>
          <p:nvPr/>
        </p:nvSpPr>
        <p:spPr>
          <a:xfrm>
            <a:off x="741061" y="1042988"/>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5" name="スライド番号プレースホルダー 7">
            <a:extLst>
              <a:ext uri="{FF2B5EF4-FFF2-40B4-BE49-F238E27FC236}">
                <a16:creationId xmlns:a16="http://schemas.microsoft.com/office/drawing/2014/main" id="{B1CF251F-332C-5AF1-71D6-0453B19397B2}"/>
              </a:ext>
            </a:extLst>
          </p:cNvPr>
          <p:cNvSpPr>
            <a:spLocks noGrp="1"/>
          </p:cNvSpPr>
          <p:nvPr>
            <p:ph type="sldNum" sz="quarter" idx="12"/>
          </p:nvPr>
        </p:nvSpPr>
        <p:spPr>
          <a:xfrm>
            <a:off x="15773400" y="9671239"/>
            <a:ext cx="2133600" cy="365125"/>
          </a:xfrm>
        </p:spPr>
        <p:txBody>
          <a:bodyPr/>
          <a:lstStyle/>
          <a:p>
            <a:fld id="{B6F15528-21DE-4FAA-801E-634DDDAF4B2B}" type="slidenum">
              <a:rPr lang="en-US" sz="2000" smtClean="0"/>
              <a:pPr/>
              <a:t>22</a:t>
            </a:fld>
            <a:endParaRPr 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Freeform 3"/>
          <p:cNvSpPr/>
          <p:nvPr/>
        </p:nvSpPr>
        <p:spPr>
          <a:xfrm>
            <a:off x="11511379" y="0"/>
            <a:ext cx="6626532" cy="4704838"/>
          </a:xfrm>
          <a:custGeom>
            <a:avLst/>
            <a:gdLst/>
            <a:ahLst/>
            <a:cxnLst/>
            <a:rect l="l" t="t" r="r" b="b"/>
            <a:pathLst>
              <a:path w="6626532" h="4704838">
                <a:moveTo>
                  <a:pt x="0" y="0"/>
                </a:moveTo>
                <a:lnTo>
                  <a:pt x="6626532" y="0"/>
                </a:lnTo>
                <a:lnTo>
                  <a:pt x="6626532" y="4704838"/>
                </a:lnTo>
                <a:lnTo>
                  <a:pt x="0" y="470483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4" name="Freeform 4"/>
          <p:cNvSpPr/>
          <p:nvPr/>
        </p:nvSpPr>
        <p:spPr>
          <a:xfrm>
            <a:off x="11511379" y="4523172"/>
            <a:ext cx="5434361" cy="4028220"/>
          </a:xfrm>
          <a:custGeom>
            <a:avLst/>
            <a:gdLst/>
            <a:ahLst/>
            <a:cxnLst/>
            <a:rect l="l" t="t" r="r" b="b"/>
            <a:pathLst>
              <a:path w="5434361" h="4028220">
                <a:moveTo>
                  <a:pt x="0" y="0"/>
                </a:moveTo>
                <a:lnTo>
                  <a:pt x="5434361" y="0"/>
                </a:lnTo>
                <a:lnTo>
                  <a:pt x="5434361" y="4028221"/>
                </a:lnTo>
                <a:lnTo>
                  <a:pt x="0" y="402822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5" name="TextBox 5"/>
          <p:cNvSpPr txBox="1"/>
          <p:nvPr/>
        </p:nvSpPr>
        <p:spPr>
          <a:xfrm>
            <a:off x="856721" y="1695267"/>
            <a:ext cx="10059120" cy="8285538"/>
          </a:xfrm>
          <a:prstGeom prst="rect">
            <a:avLst/>
          </a:prstGeom>
        </p:spPr>
        <p:txBody>
          <a:bodyPr lIns="0" tIns="0" rIns="0" bIns="0" rtlCol="0" anchor="t">
            <a:spAutoFit/>
          </a:bodyPr>
          <a:lstStyle/>
          <a:p>
            <a:pPr algn="l">
              <a:lnSpc>
                <a:spcPts val="5040"/>
              </a:lnSpc>
            </a:pPr>
            <a:r>
              <a:rPr lang="en-US" altLang="ja-JP" sz="3600" spc="359" dirty="0">
                <a:solidFill>
                  <a:srgbClr val="139092"/>
                </a:solidFill>
                <a:latin typeface="ZEN角ゴシックNEW"/>
                <a:ea typeface="ZEN角ゴシックNEW"/>
                <a:cs typeface="ZEN角ゴシックNEW"/>
                <a:sym typeface="ZEN角ゴシックNEW"/>
              </a:rPr>
              <a:t>2021</a:t>
            </a:r>
            <a:r>
              <a:rPr lang="en-US" sz="3600" spc="359" dirty="0">
                <a:solidFill>
                  <a:srgbClr val="139092"/>
                </a:solidFill>
                <a:latin typeface="ZEN角ゴシックNEW"/>
                <a:ea typeface="ZEN角ゴシックNEW"/>
                <a:cs typeface="ZEN角ゴシックNEW"/>
                <a:sym typeface="ZEN角ゴシックNEW"/>
              </a:rPr>
              <a:t>年</a:t>
            </a:r>
            <a:r>
              <a:rPr lang="en-US" altLang="ja-JP" sz="3600" spc="359" dirty="0">
                <a:solidFill>
                  <a:srgbClr val="139092"/>
                </a:solidFill>
                <a:latin typeface="ZEN角ゴシックNEW"/>
                <a:ea typeface="ZEN角ゴシックNEW"/>
                <a:cs typeface="ZEN角ゴシックNEW"/>
                <a:sym typeface="ZEN角ゴシックNEW"/>
              </a:rPr>
              <a:t>12</a:t>
            </a:r>
            <a:r>
              <a:rPr lang="ja-JP" altLang="en-US" sz="3600" spc="359" dirty="0">
                <a:solidFill>
                  <a:srgbClr val="139092"/>
                </a:solidFill>
                <a:latin typeface="ZEN角ゴシックNEW"/>
                <a:ea typeface="ZEN角ゴシックNEW"/>
                <a:cs typeface="ZEN角ゴシックNEW"/>
                <a:sym typeface="ZEN角ゴシックNEW"/>
              </a:rPr>
              <a:t>月</a:t>
            </a:r>
            <a:r>
              <a:rPr lang="en-US" sz="3600" spc="359" dirty="0">
                <a:solidFill>
                  <a:srgbClr val="139092"/>
                </a:solidFill>
                <a:latin typeface="ZEN角ゴシックNEW"/>
                <a:ea typeface="ZEN角ゴシックNEW"/>
                <a:cs typeface="ZEN角ゴシックNEW"/>
                <a:sym typeface="ZEN角ゴシックNEW"/>
              </a:rPr>
              <a:t>〜</a:t>
            </a:r>
            <a:r>
              <a:rPr lang="en-US" altLang="ja-JP" sz="3600" spc="359" dirty="0">
                <a:solidFill>
                  <a:srgbClr val="139092"/>
                </a:solidFill>
                <a:latin typeface="ZEN角ゴシックNEW"/>
                <a:ea typeface="ZEN角ゴシックNEW"/>
                <a:cs typeface="ZEN角ゴシックNEW"/>
                <a:sym typeface="ZEN角ゴシックNEW"/>
              </a:rPr>
              <a:t>2022</a:t>
            </a:r>
            <a:r>
              <a:rPr lang="ja-JP" altLang="en-US" sz="3600" spc="359" dirty="0">
                <a:solidFill>
                  <a:srgbClr val="139092"/>
                </a:solidFill>
                <a:latin typeface="ZEN角ゴシックNEW"/>
                <a:ea typeface="ZEN角ゴシックNEW"/>
                <a:cs typeface="ZEN角ゴシックNEW"/>
                <a:sym typeface="ZEN角ゴシックNEW"/>
              </a:rPr>
              <a:t>年</a:t>
            </a:r>
            <a:r>
              <a:rPr lang="en-US" sz="3600" spc="359" dirty="0">
                <a:solidFill>
                  <a:srgbClr val="139092"/>
                </a:solidFill>
                <a:latin typeface="ZEN角ゴシックNEW"/>
                <a:ea typeface="ZEN角ゴシックNEW"/>
                <a:cs typeface="ZEN角ゴシックNEW"/>
                <a:sym typeface="ZEN角ゴシックNEW"/>
              </a:rPr>
              <a:t>１月</a:t>
            </a:r>
            <a:endParaRPr lang="en-US" sz="3600" spc="359" dirty="0">
              <a:solidFill>
                <a:srgbClr val="139092"/>
              </a:solidFill>
              <a:latin typeface="ZEN角ゴシックNEW"/>
              <a:ea typeface="ZEN角ゴシックNEW"/>
              <a:cs typeface="ZEN角ゴシックNEW"/>
            </a:endParaRPr>
          </a:p>
          <a:p>
            <a:pPr algn="l">
              <a:lnSpc>
                <a:spcPts val="5040"/>
              </a:lnSpc>
            </a:pPr>
            <a:r>
              <a:rPr lang="en-US" sz="3600" spc="359" dirty="0" err="1">
                <a:solidFill>
                  <a:srgbClr val="139092"/>
                </a:solidFill>
                <a:latin typeface="ZEN角ゴシックNEW"/>
                <a:ea typeface="ZEN角ゴシックNEW"/>
                <a:cs typeface="ZEN角ゴシックNEW"/>
                <a:sym typeface="ZEN角ゴシックNEW"/>
              </a:rPr>
              <a:t>年末に、路上で年越しをする人、ネットカフェで過ごす人に声をかけ、行政が提供するウィークリーマンションにつなげる</a:t>
            </a:r>
            <a:r>
              <a:rPr lang="en-US" sz="3600" spc="359" dirty="0">
                <a:solidFill>
                  <a:srgbClr val="139092"/>
                </a:solidFill>
                <a:latin typeface="ZEN角ゴシックNEW"/>
                <a:ea typeface="ZEN角ゴシックNEW"/>
                <a:cs typeface="ZEN角ゴシックNEW"/>
                <a:sym typeface="ZEN角ゴシックNEW"/>
              </a:rPr>
              <a:t>（</a:t>
            </a:r>
            <a:r>
              <a:rPr lang="ja-JP" altLang="en-US" sz="3600" spc="359" dirty="0">
                <a:solidFill>
                  <a:srgbClr val="139092"/>
                </a:solidFill>
                <a:latin typeface="ZEN角ゴシックNEW"/>
                <a:ea typeface="ZEN角ゴシックNEW"/>
                <a:cs typeface="ZEN角ゴシックNEW"/>
                <a:sym typeface="ZEN角ゴシックNEW"/>
              </a:rPr>
              <a:t>生活困窮者自立支援法を利用した、さいたま市の独自施策</a:t>
            </a:r>
            <a:endParaRPr lang="en-US" sz="3600" spc="359" dirty="0">
              <a:solidFill>
                <a:srgbClr val="139092"/>
              </a:solidFill>
              <a:latin typeface="ZEN角ゴシックNEW"/>
              <a:ea typeface="ZEN角ゴシックNEW"/>
              <a:cs typeface="ZEN角ゴシックNEW"/>
            </a:endParaRPr>
          </a:p>
          <a:p>
            <a:pPr algn="l">
              <a:lnSpc>
                <a:spcPts val="5040"/>
              </a:lnSpc>
            </a:pPr>
            <a:r>
              <a:rPr lang="en-US" sz="3600" spc="359" dirty="0" err="1">
                <a:solidFill>
                  <a:srgbClr val="139092"/>
                </a:solidFill>
                <a:latin typeface="ZEN角ゴシックNEW"/>
                <a:ea typeface="ZEN角ゴシックNEW"/>
                <a:cs typeface="ZEN角ゴシックNEW"/>
                <a:sym typeface="ZEN角ゴシックNEW"/>
              </a:rPr>
              <a:t>背景</a:t>
            </a:r>
            <a:r>
              <a:rPr lang="en-US" sz="3600" spc="359" dirty="0">
                <a:solidFill>
                  <a:srgbClr val="139092"/>
                </a:solidFill>
                <a:latin typeface="ZEN角ゴシックNEW"/>
                <a:ea typeface="ZEN角ゴシックNEW"/>
                <a:cs typeface="ZEN角ゴシックNEW"/>
                <a:sym typeface="ZEN角ゴシックNEW"/>
              </a:rPr>
              <a:t>：</a:t>
            </a:r>
          </a:p>
          <a:p>
            <a:pPr algn="l">
              <a:lnSpc>
                <a:spcPts val="5040"/>
              </a:lnSpc>
            </a:pPr>
            <a:r>
              <a:rPr lang="en-US" sz="3600" spc="359" dirty="0">
                <a:solidFill>
                  <a:srgbClr val="139092"/>
                </a:solidFill>
                <a:latin typeface="ZEN角ゴシックNEW"/>
                <a:ea typeface="ZEN角ゴシックNEW"/>
                <a:cs typeface="ZEN角ゴシックNEW"/>
                <a:sym typeface="ZEN角ゴシックNEW"/>
              </a:rPr>
              <a:t>・</a:t>
            </a:r>
            <a:r>
              <a:rPr lang="en-US" sz="3600" spc="359" dirty="0" err="1">
                <a:solidFill>
                  <a:srgbClr val="139092"/>
                </a:solidFill>
                <a:latin typeface="ZEN角ゴシックNEW"/>
                <a:ea typeface="ZEN角ゴシックNEW"/>
                <a:cs typeface="ZEN角ゴシックNEW"/>
                <a:sym typeface="ZEN角ゴシックNEW"/>
              </a:rPr>
              <a:t>行政がネットカフェ難民も含めた</a:t>
            </a:r>
            <a:r>
              <a:rPr lang="en-US" sz="3600" b="1" spc="359" dirty="0" err="1">
                <a:solidFill>
                  <a:srgbClr val="139092"/>
                </a:solidFill>
                <a:latin typeface="ZEN角ゴシックNEW Bold"/>
                <a:ea typeface="ZEN角ゴシックNEW Bold"/>
                <a:cs typeface="ZEN角ゴシックNEW Bold"/>
                <a:sym typeface="ZEN角ゴシックNEW Bold"/>
              </a:rPr>
              <a:t>実数を把握していなかった</a:t>
            </a:r>
            <a:endParaRPr lang="en-US" sz="3600" b="1" spc="359" dirty="0">
              <a:solidFill>
                <a:srgbClr val="139092"/>
              </a:solidFill>
              <a:latin typeface="ZEN角ゴシックNEW Bold"/>
              <a:ea typeface="ZEN角ゴシックNEW Bold"/>
              <a:cs typeface="ZEN角ゴシックNEW Bold"/>
              <a:sym typeface="ZEN角ゴシックNEW Bold"/>
            </a:endParaRPr>
          </a:p>
          <a:p>
            <a:pPr algn="l">
              <a:lnSpc>
                <a:spcPts val="5040"/>
              </a:lnSpc>
            </a:pPr>
            <a:endParaRPr lang="en-US" sz="3600" b="1" spc="359" dirty="0">
              <a:solidFill>
                <a:srgbClr val="139092"/>
              </a:solidFill>
              <a:latin typeface="ZEN角ゴシックNEW Bold"/>
              <a:ea typeface="ZEN角ゴシックNEW Bold"/>
              <a:cs typeface="ZEN角ゴシックNEW Bold"/>
              <a:sym typeface="ZEN角ゴシックNEW Bold"/>
            </a:endParaRPr>
          </a:p>
          <a:p>
            <a:pPr algn="l">
              <a:lnSpc>
                <a:spcPts val="5040"/>
              </a:lnSpc>
            </a:pPr>
            <a:r>
              <a:rPr lang="en-US" sz="3600" spc="359" dirty="0">
                <a:solidFill>
                  <a:srgbClr val="139092"/>
                </a:solidFill>
                <a:latin typeface="ZEN角ゴシックNEW"/>
                <a:ea typeface="ZEN角ゴシックNEW"/>
                <a:cs typeface="ZEN角ゴシックNEW"/>
                <a:sym typeface="ZEN角ゴシックNEW"/>
              </a:rPr>
              <a:t>・</a:t>
            </a:r>
            <a:r>
              <a:rPr lang="en-US" sz="3600" spc="359" dirty="0" err="1">
                <a:solidFill>
                  <a:srgbClr val="139092"/>
                </a:solidFill>
                <a:latin typeface="ZEN角ゴシックNEW"/>
                <a:ea typeface="ZEN角ゴシックNEW"/>
                <a:cs typeface="ZEN角ゴシックNEW"/>
                <a:sym typeface="ZEN角ゴシックNEW"/>
              </a:rPr>
              <a:t>ウィークリーマンションの提供の案内をせず、無低を案内。</a:t>
            </a:r>
            <a:r>
              <a:rPr lang="en-US" sz="3600" b="1" spc="359" dirty="0" err="1">
                <a:solidFill>
                  <a:srgbClr val="139092"/>
                </a:solidFill>
                <a:latin typeface="ZEN角ゴシックNEW Bold"/>
                <a:ea typeface="ZEN角ゴシックNEW Bold"/>
                <a:cs typeface="ZEN角ゴシックNEW Bold"/>
                <a:sym typeface="ZEN角ゴシックNEW Bold"/>
              </a:rPr>
              <a:t>それが原因となり、多くの若者が生活保護申請を諦めて帰宅していた</a:t>
            </a:r>
            <a:endParaRPr lang="en-US" sz="3600" b="1" spc="359" dirty="0">
              <a:solidFill>
                <a:srgbClr val="139092"/>
              </a:solidFill>
              <a:latin typeface="ZEN角ゴシックNEW Bold"/>
              <a:ea typeface="ZEN角ゴシックNEW Bold"/>
              <a:cs typeface="ZEN角ゴシックNEW Bold"/>
              <a:sym typeface="ZEN角ゴシックNEW Bold"/>
            </a:endParaRPr>
          </a:p>
        </p:txBody>
      </p:sp>
      <p:sp>
        <p:nvSpPr>
          <p:cNvPr id="6" name="Freeform 6"/>
          <p:cNvSpPr/>
          <p:nvPr/>
        </p:nvSpPr>
        <p:spPr>
          <a:xfrm>
            <a:off x="15144487" y="6537282"/>
            <a:ext cx="3143513" cy="3798807"/>
          </a:xfrm>
          <a:custGeom>
            <a:avLst/>
            <a:gdLst/>
            <a:ahLst/>
            <a:cxnLst/>
            <a:rect l="l" t="t" r="r" b="b"/>
            <a:pathLst>
              <a:path w="3143513" h="3798807">
                <a:moveTo>
                  <a:pt x="0" y="0"/>
                </a:moveTo>
                <a:lnTo>
                  <a:pt x="3143513" y="0"/>
                </a:lnTo>
                <a:lnTo>
                  <a:pt x="3143513" y="3798807"/>
                </a:lnTo>
                <a:lnTo>
                  <a:pt x="0" y="379880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ja-JP" altLang="en-US"/>
          </a:p>
        </p:txBody>
      </p:sp>
      <p:sp>
        <p:nvSpPr>
          <p:cNvPr id="7" name="TextBox 7"/>
          <p:cNvSpPr txBox="1"/>
          <p:nvPr/>
        </p:nvSpPr>
        <p:spPr>
          <a:xfrm>
            <a:off x="1040112" y="685800"/>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「家あって当たり前でしょプロジェクト」</a:t>
            </a:r>
          </a:p>
        </p:txBody>
      </p:sp>
      <p:sp>
        <p:nvSpPr>
          <p:cNvPr id="8" name="スライド番号プレースホルダー 7">
            <a:extLst>
              <a:ext uri="{FF2B5EF4-FFF2-40B4-BE49-F238E27FC236}">
                <a16:creationId xmlns:a16="http://schemas.microsoft.com/office/drawing/2014/main" id="{294DC443-4690-38F4-A470-E604C2909449}"/>
              </a:ext>
            </a:extLst>
          </p:cNvPr>
          <p:cNvSpPr>
            <a:spLocks noGrp="1"/>
          </p:cNvSpPr>
          <p:nvPr>
            <p:ph type="sldNum" sz="quarter" idx="12"/>
          </p:nvPr>
        </p:nvSpPr>
        <p:spPr/>
        <p:txBody>
          <a:bodyPr/>
          <a:lstStyle/>
          <a:p>
            <a:fld id="{B6F15528-21DE-4FAA-801E-634DDDAF4B2B}" type="slidenum">
              <a:rPr lang="en-US" smtClean="0"/>
              <a:pPr/>
              <a:t>23</a:t>
            </a:fld>
            <a:endParaRPr lang="en-US"/>
          </a:p>
        </p:txBody>
      </p:sp>
      <p:sp>
        <p:nvSpPr>
          <p:cNvPr id="9" name="スライド番号プレースホルダー 7">
            <a:extLst>
              <a:ext uri="{FF2B5EF4-FFF2-40B4-BE49-F238E27FC236}">
                <a16:creationId xmlns:a16="http://schemas.microsoft.com/office/drawing/2014/main" id="{771C1EEC-23B2-1255-4250-BF1F17267675}"/>
              </a:ext>
            </a:extLst>
          </p:cNvPr>
          <p:cNvSpPr txBox="1">
            <a:spLocks/>
          </p:cNvSpPr>
          <p:nvPr/>
        </p:nvSpPr>
        <p:spPr>
          <a:xfrm>
            <a:off x="12676454" y="96012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23</a:t>
            </a:fld>
            <a:endParaRPr 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4" name="TextBox 4"/>
          <p:cNvSpPr txBox="1"/>
          <p:nvPr/>
        </p:nvSpPr>
        <p:spPr>
          <a:xfrm>
            <a:off x="206787" y="438749"/>
            <a:ext cx="9672002" cy="8909685"/>
          </a:xfrm>
          <a:prstGeom prst="rect">
            <a:avLst/>
          </a:prstGeom>
        </p:spPr>
        <p:txBody>
          <a:bodyPr lIns="0" tIns="0" rIns="0" bIns="0" rtlCol="0" anchor="t">
            <a:spAutoFit/>
          </a:bodyPr>
          <a:lstStyle/>
          <a:p>
            <a:pPr algn="l">
              <a:lnSpc>
                <a:spcPts val="5040"/>
              </a:lnSpc>
            </a:pPr>
            <a:r>
              <a:rPr lang="en-US" sz="3600" spc="359" dirty="0">
                <a:solidFill>
                  <a:srgbClr val="139092"/>
                </a:solidFill>
                <a:latin typeface="ZEN角ゴシックNEW"/>
                <a:ea typeface="ZEN角ゴシックNEW"/>
                <a:cs typeface="ZEN角ゴシックNEW"/>
                <a:sym typeface="ZEN角ゴシックNEW"/>
              </a:rPr>
              <a:t>年末の３日間を通じ、ネットカフェに滞在する</a:t>
            </a:r>
            <a:r>
              <a:rPr lang="en-US" altLang="ja-JP" sz="3600" spc="359" dirty="0">
                <a:solidFill>
                  <a:srgbClr val="139092"/>
                </a:solidFill>
                <a:latin typeface="ZEN角ゴシックNEW"/>
                <a:ea typeface="ZEN角ゴシックNEW"/>
                <a:cs typeface="ZEN角ゴシックNEW"/>
                <a:sym typeface="ZEN角ゴシックNEW"/>
              </a:rPr>
              <a:t>50</a:t>
            </a:r>
            <a:r>
              <a:rPr lang="en-US" sz="3600" spc="359" dirty="0">
                <a:solidFill>
                  <a:srgbClr val="139092"/>
                </a:solidFill>
                <a:latin typeface="ZEN角ゴシックNEW"/>
                <a:ea typeface="ZEN角ゴシックNEW"/>
                <a:cs typeface="ZEN角ゴシックNEW"/>
                <a:sym typeface="ZEN角ゴシックNEW"/>
              </a:rPr>
              <a:t>人以上と繋がり、</a:t>
            </a:r>
            <a:r>
              <a:rPr lang="en-US" altLang="ja-JP" sz="3600" spc="359" dirty="0">
                <a:solidFill>
                  <a:srgbClr val="139092"/>
                </a:solidFill>
                <a:latin typeface="ZEN角ゴシックNEW"/>
                <a:ea typeface="ZEN角ゴシックNEW"/>
                <a:cs typeface="ZEN角ゴシックNEW"/>
                <a:sym typeface="ZEN角ゴシックNEW"/>
              </a:rPr>
              <a:t>17</a:t>
            </a:r>
            <a:r>
              <a:rPr lang="en-US" sz="3600" spc="359" dirty="0">
                <a:solidFill>
                  <a:srgbClr val="139092"/>
                </a:solidFill>
                <a:latin typeface="ZEN角ゴシックNEW"/>
                <a:ea typeface="ZEN角ゴシックNEW"/>
                <a:cs typeface="ZEN角ゴシックNEW"/>
                <a:sym typeface="ZEN角ゴシックNEW"/>
              </a:rPr>
              <a:t>人と申請。</a:t>
            </a:r>
          </a:p>
          <a:p>
            <a:pPr algn="l">
              <a:lnSpc>
                <a:spcPts val="5040"/>
              </a:lnSpc>
            </a:pPr>
            <a:r>
              <a:rPr lang="en-US" sz="3600" b="1" spc="359" dirty="0" err="1">
                <a:solidFill>
                  <a:srgbClr val="139092"/>
                </a:solidFill>
                <a:latin typeface="ZEN角ゴシックNEW Bold"/>
                <a:ea typeface="ZEN角ゴシックNEW Bold"/>
                <a:cs typeface="ZEN角ゴシックNEW Bold"/>
                <a:sym typeface="ZEN角ゴシックNEW Bold"/>
              </a:rPr>
              <a:t>シェルターの必要性を可視化</a:t>
            </a:r>
            <a:r>
              <a:rPr lang="en-US" sz="3600" b="1" spc="359" dirty="0">
                <a:solidFill>
                  <a:srgbClr val="139092"/>
                </a:solidFill>
                <a:latin typeface="ZEN角ゴシックNEW Bold"/>
                <a:ea typeface="ZEN角ゴシックNEW Bold"/>
                <a:cs typeface="ZEN角ゴシックNEW Bold"/>
                <a:sym typeface="ZEN角ゴシックNEW Bold"/>
              </a:rPr>
              <a:t>。</a:t>
            </a:r>
          </a:p>
          <a:p>
            <a:pPr algn="l">
              <a:lnSpc>
                <a:spcPts val="5040"/>
              </a:lnSpc>
            </a:pPr>
            <a:r>
              <a:rPr lang="en-US" sz="3600" spc="359" dirty="0">
                <a:solidFill>
                  <a:srgbClr val="139092"/>
                </a:solidFill>
                <a:latin typeface="ZEN角ゴシックNEW"/>
                <a:ea typeface="ZEN角ゴシックNEW"/>
                <a:cs typeface="ZEN角ゴシックNEW"/>
                <a:sym typeface="ZEN角ゴシックNEW"/>
              </a:rPr>
              <a:t>↓</a:t>
            </a:r>
          </a:p>
          <a:p>
            <a:pPr algn="l">
              <a:lnSpc>
                <a:spcPts val="5040"/>
              </a:lnSpc>
            </a:pPr>
            <a:r>
              <a:rPr lang="en-US" sz="3600" spc="359" dirty="0" err="1">
                <a:solidFill>
                  <a:srgbClr val="139092"/>
                </a:solidFill>
                <a:latin typeface="ZEN角ゴシックNEW"/>
                <a:ea typeface="ZEN角ゴシックNEW"/>
                <a:cs typeface="ZEN角ゴシックNEW"/>
                <a:sym typeface="ZEN角ゴシックNEW"/>
              </a:rPr>
              <a:t>市議とも連携し、</a:t>
            </a:r>
            <a:r>
              <a:rPr lang="en-US" sz="3600" b="1" spc="359" dirty="0" err="1">
                <a:solidFill>
                  <a:srgbClr val="139092"/>
                </a:solidFill>
                <a:latin typeface="ZEN角ゴシックNEW Bold"/>
                <a:ea typeface="ZEN角ゴシックNEW Bold"/>
                <a:cs typeface="ZEN角ゴシックNEW Bold"/>
                <a:sym typeface="ZEN角ゴシックNEW Bold"/>
              </a:rPr>
              <a:t>行政に働きかけ</a:t>
            </a:r>
            <a:r>
              <a:rPr lang="ja-JP" altLang="en-US" sz="3600" b="1" spc="359" dirty="0">
                <a:solidFill>
                  <a:srgbClr val="139092"/>
                </a:solidFill>
                <a:latin typeface="ZEN角ゴシックNEW Bold"/>
                <a:ea typeface="ZEN角ゴシックNEW Bold"/>
                <a:cs typeface="ZEN角ゴシックNEW Bold"/>
                <a:sym typeface="ZEN角ゴシックNEW Bold"/>
              </a:rPr>
              <a:t>。</a:t>
            </a:r>
            <a:endParaRPr lang="en-US" sz="3600" b="1" spc="359" dirty="0">
              <a:solidFill>
                <a:srgbClr val="139092"/>
              </a:solidFill>
              <a:latin typeface="ZEN角ゴシックNEW Bold"/>
              <a:ea typeface="ZEN角ゴシックNEW Bold"/>
              <a:cs typeface="ZEN角ゴシックNEW Bold"/>
              <a:sym typeface="ZEN角ゴシックNEW Bold"/>
            </a:endParaRPr>
          </a:p>
          <a:p>
            <a:pPr algn="l">
              <a:lnSpc>
                <a:spcPts val="5040"/>
              </a:lnSpc>
            </a:pPr>
            <a:r>
              <a:rPr lang="en-US" sz="3600" spc="359" dirty="0">
                <a:solidFill>
                  <a:srgbClr val="139092"/>
                </a:solidFill>
                <a:latin typeface="ZEN角ゴシックNEW"/>
                <a:ea typeface="ZEN角ゴシックNEW"/>
                <a:cs typeface="ZEN角ゴシックNEW"/>
                <a:sym typeface="ZEN角ゴシックNEW"/>
              </a:rPr>
              <a:t>↓</a:t>
            </a:r>
          </a:p>
          <a:p>
            <a:pPr algn="l">
              <a:lnSpc>
                <a:spcPts val="5040"/>
              </a:lnSpc>
            </a:pPr>
            <a:r>
              <a:rPr lang="en-US" sz="3600" spc="359" dirty="0">
                <a:solidFill>
                  <a:srgbClr val="139092"/>
                </a:solidFill>
                <a:latin typeface="ZEN角ゴシックNEW"/>
                <a:ea typeface="ZEN角ゴシックNEW"/>
                <a:cs typeface="ZEN角ゴシックNEW"/>
                <a:sym typeface="ZEN角ゴシックNEW"/>
              </a:rPr>
              <a:t>4日目にして、シェルターが</a:t>
            </a:r>
            <a:r>
              <a:rPr lang="en-US" sz="3600" b="1" spc="359" dirty="0">
                <a:solidFill>
                  <a:srgbClr val="139092"/>
                </a:solidFill>
                <a:latin typeface="ZEN角ゴシックNEW Bold"/>
                <a:ea typeface="ZEN角ゴシックNEW Bold"/>
                <a:cs typeface="ZEN角ゴシックNEW Bold"/>
                <a:sym typeface="ZEN角ゴシックNEW Bold"/>
              </a:rPr>
              <a:t>10部屋から17部屋にまで拡充</a:t>
            </a:r>
            <a:r>
              <a:rPr lang="en-US" sz="3600" spc="359" dirty="0">
                <a:solidFill>
                  <a:srgbClr val="139092"/>
                </a:solidFill>
                <a:latin typeface="ZEN角ゴシックNEW"/>
                <a:ea typeface="ZEN角ゴシックNEW"/>
                <a:cs typeface="ZEN角ゴシックNEW"/>
                <a:sym typeface="ZEN角ゴシックNEW"/>
              </a:rPr>
              <a:t>され、全員分の一時滞在用のホテルが提供された。</a:t>
            </a:r>
          </a:p>
          <a:p>
            <a:pPr algn="l">
              <a:lnSpc>
                <a:spcPts val="5040"/>
              </a:lnSpc>
            </a:pPr>
            <a:r>
              <a:rPr lang="en-US" sz="3600" spc="359" dirty="0">
                <a:solidFill>
                  <a:srgbClr val="139092"/>
                </a:solidFill>
                <a:latin typeface="ZEN角ゴシックNEW"/>
                <a:ea typeface="ZEN角ゴシックNEW"/>
                <a:cs typeface="ZEN角ゴシックNEW"/>
                <a:sym typeface="ZEN角ゴシックNEW"/>
              </a:rPr>
              <a:t>↓</a:t>
            </a:r>
          </a:p>
          <a:p>
            <a:pPr algn="l">
              <a:lnSpc>
                <a:spcPts val="5040"/>
              </a:lnSpc>
            </a:pPr>
            <a:r>
              <a:rPr lang="en-US" sz="3600" b="1" spc="359" dirty="0">
                <a:solidFill>
                  <a:srgbClr val="139092"/>
                </a:solidFill>
                <a:latin typeface="ZEN角ゴシックNEW Bold"/>
                <a:ea typeface="ZEN角ゴシックNEW Bold"/>
                <a:cs typeface="ZEN角ゴシックNEW Bold"/>
                <a:sym typeface="ZEN角ゴシックNEW Bold"/>
              </a:rPr>
              <a:t>14人が生活保護申請しアパート移行。</a:t>
            </a:r>
          </a:p>
          <a:p>
            <a:pPr algn="l">
              <a:lnSpc>
                <a:spcPts val="5040"/>
              </a:lnSpc>
            </a:pPr>
            <a:endParaRPr lang="en-US" sz="3600" b="1" spc="359" dirty="0">
              <a:solidFill>
                <a:srgbClr val="139092"/>
              </a:solidFill>
              <a:latin typeface="ZEN角ゴシックNEW Bold"/>
              <a:ea typeface="ZEN角ゴシックNEW Bold"/>
              <a:cs typeface="ZEN角ゴシックNEW Bold"/>
              <a:sym typeface="ZEN角ゴシックNEW Bold"/>
            </a:endParaRPr>
          </a:p>
          <a:p>
            <a:pPr algn="l">
              <a:lnSpc>
                <a:spcPts val="5040"/>
              </a:lnSpc>
            </a:pPr>
            <a:r>
              <a:rPr lang="en-US" sz="3600" b="1" spc="359" dirty="0">
                <a:solidFill>
                  <a:srgbClr val="139092"/>
                </a:solidFill>
                <a:latin typeface="ZEN角ゴシックNEW Bold"/>
                <a:ea typeface="ZEN角ゴシックNEW Bold"/>
                <a:cs typeface="ZEN角ゴシックNEW Bold"/>
                <a:sym typeface="ZEN角ゴシックNEW Bold"/>
              </a:rPr>
              <a:t>→</a:t>
            </a:r>
            <a:r>
              <a:rPr lang="en-US" sz="3600" b="1" spc="359" dirty="0" err="1">
                <a:solidFill>
                  <a:srgbClr val="139092"/>
                </a:solidFill>
                <a:latin typeface="ZEN角ゴシックNEW Bold"/>
                <a:ea typeface="ZEN角ゴシックNEW Bold"/>
                <a:cs typeface="ZEN角ゴシックNEW Bold"/>
                <a:sym typeface="ZEN角ゴシックNEW Bold"/>
              </a:rPr>
              <a:t>当事者の権利行使を助け、制度に介入することで、より生きやすい社会を目指す</a:t>
            </a:r>
            <a:r>
              <a:rPr lang="ja-JP" altLang="en-US" sz="3600" b="1" spc="359" dirty="0">
                <a:solidFill>
                  <a:srgbClr val="139092"/>
                </a:solidFill>
                <a:latin typeface="ZEN角ゴシックNEW Bold"/>
                <a:ea typeface="ZEN角ゴシックNEW Bold"/>
                <a:cs typeface="ZEN角ゴシックNEW Bold"/>
                <a:sym typeface="ZEN角ゴシックNEW Bold"/>
              </a:rPr>
              <a:t>。</a:t>
            </a:r>
            <a:endParaRPr lang="en-US" sz="3600" b="1" spc="359" dirty="0">
              <a:solidFill>
                <a:srgbClr val="139092"/>
              </a:solidFill>
              <a:latin typeface="ZEN角ゴシックNEW Bold"/>
              <a:ea typeface="ZEN角ゴシックNEW Bold"/>
              <a:cs typeface="ZEN角ゴシックNEW Bold"/>
              <a:sym typeface="ZEN角ゴシックNEW Bold"/>
            </a:endParaRPr>
          </a:p>
        </p:txBody>
      </p:sp>
      <p:sp>
        <p:nvSpPr>
          <p:cNvPr id="6" name="スライド番号プレースホルダー 7">
            <a:extLst>
              <a:ext uri="{FF2B5EF4-FFF2-40B4-BE49-F238E27FC236}">
                <a16:creationId xmlns:a16="http://schemas.microsoft.com/office/drawing/2014/main" id="{DFE7DA6C-36F7-A640-B6F1-6AFD6B752D8D}"/>
              </a:ext>
            </a:extLst>
          </p:cNvPr>
          <p:cNvSpPr>
            <a:spLocks noGrp="1"/>
          </p:cNvSpPr>
          <p:nvPr>
            <p:ph type="sldNum" sz="quarter" idx="12"/>
          </p:nvPr>
        </p:nvSpPr>
        <p:spPr>
          <a:xfrm>
            <a:off x="16002000" y="9743233"/>
            <a:ext cx="2133600" cy="365125"/>
          </a:xfrm>
        </p:spPr>
        <p:txBody>
          <a:bodyPr/>
          <a:lstStyle/>
          <a:p>
            <a:fld id="{B6F15528-21DE-4FAA-801E-634DDDAF4B2B}" type="slidenum">
              <a:rPr lang="en-US" sz="2000" smtClean="0"/>
              <a:pPr/>
              <a:t>24</a:t>
            </a:fld>
            <a:endParaRPr lang="en-US" sz="2000" dirty="0"/>
          </a:p>
        </p:txBody>
      </p:sp>
      <p:pic>
        <p:nvPicPr>
          <p:cNvPr id="5" name="Picture 4">
            <a:extLst>
              <a:ext uri="{FF2B5EF4-FFF2-40B4-BE49-F238E27FC236}">
                <a16:creationId xmlns:a16="http://schemas.microsoft.com/office/drawing/2014/main" id="{1B53DB3F-6E17-9BFA-0267-ACD2582B0C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74342" y="2024062"/>
            <a:ext cx="8316753" cy="623887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4419600" y="2933700"/>
            <a:ext cx="9194751" cy="3195319"/>
          </a:xfrm>
          <a:prstGeom prst="rect">
            <a:avLst/>
          </a:prstGeom>
        </p:spPr>
        <p:txBody>
          <a:bodyPr wrap="square" lIns="0" tIns="0" rIns="0" bIns="0" rtlCol="0" anchor="t">
            <a:spAutoFit/>
          </a:bodyPr>
          <a:lstStyle/>
          <a:p>
            <a:pPr algn="ctr">
              <a:lnSpc>
                <a:spcPts val="12880"/>
              </a:lnSpc>
            </a:pPr>
            <a:r>
              <a:rPr lang="en-US" sz="9200" b="1" dirty="0" err="1">
                <a:solidFill>
                  <a:srgbClr val="139092"/>
                </a:solidFill>
                <a:latin typeface="Source Han Sans JP Bold"/>
                <a:ea typeface="Source Han Sans JP Bold"/>
                <a:cs typeface="Source Han Sans JP Bold"/>
                <a:sym typeface="Source Han Sans JP Bold"/>
              </a:rPr>
              <a:t>ありがとう</a:t>
            </a:r>
            <a:endParaRPr lang="en-US" sz="9200" b="1" dirty="0">
              <a:solidFill>
                <a:srgbClr val="139092"/>
              </a:solidFill>
              <a:latin typeface="Source Han Sans JP Bold"/>
              <a:ea typeface="Source Han Sans JP Bold"/>
              <a:cs typeface="Source Han Sans JP Bold"/>
              <a:sym typeface="Source Han Sans JP Bold"/>
            </a:endParaRPr>
          </a:p>
          <a:p>
            <a:pPr algn="ctr">
              <a:lnSpc>
                <a:spcPts val="12880"/>
              </a:lnSpc>
            </a:pPr>
            <a:r>
              <a:rPr lang="en-US" sz="9200" b="1" dirty="0" err="1">
                <a:solidFill>
                  <a:srgbClr val="139092"/>
                </a:solidFill>
                <a:latin typeface="Source Han Sans JP Bold"/>
                <a:ea typeface="Source Han Sans JP Bold"/>
                <a:cs typeface="Source Han Sans JP Bold"/>
                <a:sym typeface="Source Han Sans JP Bold"/>
              </a:rPr>
              <a:t>ございました</a:t>
            </a:r>
            <a:r>
              <a:rPr lang="en-US" sz="9200" b="1" dirty="0">
                <a:solidFill>
                  <a:srgbClr val="139092"/>
                </a:solidFill>
                <a:latin typeface="Source Han Sans JP Bold"/>
                <a:ea typeface="Source Han Sans JP Bold"/>
                <a:cs typeface="Source Han Sans JP Bold"/>
                <a:sym typeface="Source Han Sans JP Bold"/>
              </a:rPr>
              <a:t>！</a:t>
            </a:r>
          </a:p>
        </p:txBody>
      </p:sp>
      <p:sp>
        <p:nvSpPr>
          <p:cNvPr id="4" name="スライド番号プレースホルダー 7">
            <a:extLst>
              <a:ext uri="{FF2B5EF4-FFF2-40B4-BE49-F238E27FC236}">
                <a16:creationId xmlns:a16="http://schemas.microsoft.com/office/drawing/2014/main" id="{4368063D-4A99-0CD5-7C00-264A61B1D7F8}"/>
              </a:ext>
            </a:extLst>
          </p:cNvPr>
          <p:cNvSpPr>
            <a:spLocks noGrp="1"/>
          </p:cNvSpPr>
          <p:nvPr>
            <p:ph type="sldNum" sz="quarter" idx="12"/>
          </p:nvPr>
        </p:nvSpPr>
        <p:spPr>
          <a:xfrm>
            <a:off x="15773400" y="9639300"/>
            <a:ext cx="2133600" cy="365125"/>
          </a:xfrm>
        </p:spPr>
        <p:txBody>
          <a:bodyPr/>
          <a:lstStyle/>
          <a:p>
            <a:fld id="{B6F15528-21DE-4FAA-801E-634DDDAF4B2B}" type="slidenum">
              <a:rPr lang="en-US" sz="2000" smtClean="0"/>
              <a:pPr/>
              <a:t>25</a:t>
            </a:fld>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707323" y="688657"/>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NPO法人POSSEとは</a:t>
            </a:r>
          </a:p>
        </p:txBody>
      </p:sp>
      <p:sp>
        <p:nvSpPr>
          <p:cNvPr id="4" name="TextBox 4"/>
          <p:cNvSpPr txBox="1"/>
          <p:nvPr/>
        </p:nvSpPr>
        <p:spPr>
          <a:xfrm>
            <a:off x="1040112" y="1689735"/>
            <a:ext cx="11034225" cy="946150"/>
          </a:xfrm>
          <a:prstGeom prst="rect">
            <a:avLst/>
          </a:prstGeom>
        </p:spPr>
        <p:txBody>
          <a:bodyPr lIns="0" tIns="0" rIns="0" bIns="0" rtlCol="0" anchor="t">
            <a:spAutoFit/>
          </a:bodyPr>
          <a:lstStyle/>
          <a:p>
            <a:pPr algn="l">
              <a:lnSpc>
                <a:spcPts val="7999"/>
              </a:lnSpc>
            </a:pPr>
            <a:r>
              <a:rPr lang="en-US" sz="4999" b="1" spc="249">
                <a:solidFill>
                  <a:srgbClr val="139092"/>
                </a:solidFill>
                <a:latin typeface="ZEN角ゴシックNEW Heavy"/>
                <a:ea typeface="ZEN角ゴシックNEW Heavy"/>
                <a:cs typeface="ZEN角ゴシックNEW Heavy"/>
                <a:sym typeface="ZEN角ゴシックNEW Heavy"/>
              </a:rPr>
              <a:t>現場の相談・調査から社会を変える</a:t>
            </a:r>
          </a:p>
        </p:txBody>
      </p:sp>
      <p:grpSp>
        <p:nvGrpSpPr>
          <p:cNvPr id="5" name="Group 5"/>
          <p:cNvGrpSpPr/>
          <p:nvPr/>
        </p:nvGrpSpPr>
        <p:grpSpPr>
          <a:xfrm>
            <a:off x="11927300" y="8287386"/>
            <a:ext cx="6208300" cy="1672078"/>
            <a:chOff x="0" y="0"/>
            <a:chExt cx="2491410" cy="874715"/>
          </a:xfrm>
        </p:grpSpPr>
        <p:sp>
          <p:nvSpPr>
            <p:cNvPr id="6" name="Freeform 6"/>
            <p:cNvSpPr/>
            <p:nvPr/>
          </p:nvSpPr>
          <p:spPr>
            <a:xfrm>
              <a:off x="0" y="0"/>
              <a:ext cx="2487818" cy="874715"/>
            </a:xfrm>
            <a:custGeom>
              <a:avLst/>
              <a:gdLst/>
              <a:ahLst/>
              <a:cxnLst/>
              <a:rect l="l" t="t" r="r" b="b"/>
              <a:pathLst>
                <a:path w="2487818" h="874715">
                  <a:moveTo>
                    <a:pt x="2271954" y="0"/>
                  </a:moveTo>
                  <a:lnTo>
                    <a:pt x="16256" y="0"/>
                  </a:lnTo>
                  <a:cubicBezTo>
                    <a:pt x="7278" y="0"/>
                    <a:pt x="0" y="7278"/>
                    <a:pt x="0" y="16256"/>
                  </a:cubicBezTo>
                  <a:lnTo>
                    <a:pt x="0" y="858459"/>
                  </a:lnTo>
                  <a:cubicBezTo>
                    <a:pt x="0" y="867437"/>
                    <a:pt x="7278" y="874715"/>
                    <a:pt x="16256" y="874715"/>
                  </a:cubicBezTo>
                  <a:lnTo>
                    <a:pt x="2271954" y="874715"/>
                  </a:lnTo>
                  <a:cubicBezTo>
                    <a:pt x="2281869" y="874715"/>
                    <a:pt x="2290882" y="868964"/>
                    <a:pt x="2295060" y="859973"/>
                  </a:cubicBezTo>
                  <a:lnTo>
                    <a:pt x="2484561" y="452100"/>
                  </a:lnTo>
                  <a:cubicBezTo>
                    <a:pt x="2488904" y="442752"/>
                    <a:pt x="2488904" y="431964"/>
                    <a:pt x="2484561" y="422615"/>
                  </a:cubicBezTo>
                  <a:lnTo>
                    <a:pt x="2295060" y="14743"/>
                  </a:lnTo>
                  <a:cubicBezTo>
                    <a:pt x="2290882" y="5751"/>
                    <a:pt x="2281869" y="0"/>
                    <a:pt x="2271954" y="0"/>
                  </a:cubicBezTo>
                  <a:close/>
                </a:path>
              </a:pathLst>
            </a:custGeom>
            <a:solidFill>
              <a:srgbClr val="F9F9F9"/>
            </a:solidFill>
            <a:ln w="38100" cap="sq">
              <a:solidFill>
                <a:srgbClr val="139092"/>
              </a:solidFill>
              <a:prstDash val="solid"/>
              <a:miter/>
            </a:ln>
          </p:spPr>
          <p:txBody>
            <a:bodyPr/>
            <a:lstStyle/>
            <a:p>
              <a:endParaRPr lang="ja-JP" altLang="en-US"/>
            </a:p>
          </p:txBody>
        </p:sp>
        <p:sp>
          <p:nvSpPr>
            <p:cNvPr id="7" name="TextBox 7"/>
            <p:cNvSpPr txBox="1"/>
            <p:nvPr/>
          </p:nvSpPr>
          <p:spPr>
            <a:xfrm>
              <a:off x="0" y="-28575"/>
              <a:ext cx="2377110" cy="90329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986481" y="8287386"/>
            <a:ext cx="4762500" cy="1672078"/>
            <a:chOff x="0" y="0"/>
            <a:chExt cx="2491410" cy="874715"/>
          </a:xfrm>
        </p:grpSpPr>
        <p:sp>
          <p:nvSpPr>
            <p:cNvPr id="9" name="Freeform 9"/>
            <p:cNvSpPr/>
            <p:nvPr/>
          </p:nvSpPr>
          <p:spPr>
            <a:xfrm>
              <a:off x="0" y="0"/>
              <a:ext cx="2487818" cy="874715"/>
            </a:xfrm>
            <a:custGeom>
              <a:avLst/>
              <a:gdLst/>
              <a:ahLst/>
              <a:cxnLst/>
              <a:rect l="l" t="t" r="r" b="b"/>
              <a:pathLst>
                <a:path w="2487818" h="874715">
                  <a:moveTo>
                    <a:pt x="2271954" y="0"/>
                  </a:moveTo>
                  <a:lnTo>
                    <a:pt x="16256" y="0"/>
                  </a:lnTo>
                  <a:cubicBezTo>
                    <a:pt x="7278" y="0"/>
                    <a:pt x="0" y="7278"/>
                    <a:pt x="0" y="16256"/>
                  </a:cubicBezTo>
                  <a:lnTo>
                    <a:pt x="0" y="858459"/>
                  </a:lnTo>
                  <a:cubicBezTo>
                    <a:pt x="0" y="867437"/>
                    <a:pt x="7278" y="874715"/>
                    <a:pt x="16256" y="874715"/>
                  </a:cubicBezTo>
                  <a:lnTo>
                    <a:pt x="2271954" y="874715"/>
                  </a:lnTo>
                  <a:cubicBezTo>
                    <a:pt x="2281869" y="874715"/>
                    <a:pt x="2290882" y="868964"/>
                    <a:pt x="2295060" y="859973"/>
                  </a:cubicBezTo>
                  <a:lnTo>
                    <a:pt x="2484561" y="452100"/>
                  </a:lnTo>
                  <a:cubicBezTo>
                    <a:pt x="2488904" y="442752"/>
                    <a:pt x="2488904" y="431964"/>
                    <a:pt x="2484561" y="422615"/>
                  </a:cubicBezTo>
                  <a:lnTo>
                    <a:pt x="2295060" y="14743"/>
                  </a:lnTo>
                  <a:cubicBezTo>
                    <a:pt x="2290882" y="5751"/>
                    <a:pt x="2281869" y="0"/>
                    <a:pt x="2271954" y="0"/>
                  </a:cubicBezTo>
                  <a:close/>
                </a:path>
              </a:pathLst>
            </a:custGeom>
            <a:solidFill>
              <a:srgbClr val="F9F9F9"/>
            </a:solidFill>
            <a:ln w="38100" cap="sq">
              <a:solidFill>
                <a:srgbClr val="139092"/>
              </a:solidFill>
              <a:prstDash val="solid"/>
              <a:miter/>
            </a:ln>
          </p:spPr>
          <p:txBody>
            <a:bodyPr/>
            <a:lstStyle/>
            <a:p>
              <a:endParaRPr lang="ja-JP" altLang="en-US"/>
            </a:p>
          </p:txBody>
        </p:sp>
        <p:sp>
          <p:nvSpPr>
            <p:cNvPr id="10" name="TextBox 10"/>
            <p:cNvSpPr txBox="1"/>
            <p:nvPr/>
          </p:nvSpPr>
          <p:spPr>
            <a:xfrm>
              <a:off x="0" y="-28575"/>
              <a:ext cx="2377110" cy="90329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45661" y="8287386"/>
            <a:ext cx="4762500" cy="1672078"/>
            <a:chOff x="0" y="0"/>
            <a:chExt cx="2491410" cy="874715"/>
          </a:xfrm>
        </p:grpSpPr>
        <p:sp>
          <p:nvSpPr>
            <p:cNvPr id="12" name="Freeform 12"/>
            <p:cNvSpPr/>
            <p:nvPr/>
          </p:nvSpPr>
          <p:spPr>
            <a:xfrm>
              <a:off x="0" y="0"/>
              <a:ext cx="2487818" cy="874715"/>
            </a:xfrm>
            <a:custGeom>
              <a:avLst/>
              <a:gdLst/>
              <a:ahLst/>
              <a:cxnLst/>
              <a:rect l="l" t="t" r="r" b="b"/>
              <a:pathLst>
                <a:path w="2487818" h="874715">
                  <a:moveTo>
                    <a:pt x="2271954" y="0"/>
                  </a:moveTo>
                  <a:lnTo>
                    <a:pt x="16256" y="0"/>
                  </a:lnTo>
                  <a:cubicBezTo>
                    <a:pt x="7278" y="0"/>
                    <a:pt x="0" y="7278"/>
                    <a:pt x="0" y="16256"/>
                  </a:cubicBezTo>
                  <a:lnTo>
                    <a:pt x="0" y="858459"/>
                  </a:lnTo>
                  <a:cubicBezTo>
                    <a:pt x="0" y="867437"/>
                    <a:pt x="7278" y="874715"/>
                    <a:pt x="16256" y="874715"/>
                  </a:cubicBezTo>
                  <a:lnTo>
                    <a:pt x="2271954" y="874715"/>
                  </a:lnTo>
                  <a:cubicBezTo>
                    <a:pt x="2281869" y="874715"/>
                    <a:pt x="2290882" y="868964"/>
                    <a:pt x="2295060" y="859973"/>
                  </a:cubicBezTo>
                  <a:lnTo>
                    <a:pt x="2484561" y="452100"/>
                  </a:lnTo>
                  <a:cubicBezTo>
                    <a:pt x="2488904" y="442752"/>
                    <a:pt x="2488904" y="431964"/>
                    <a:pt x="2484561" y="422615"/>
                  </a:cubicBezTo>
                  <a:lnTo>
                    <a:pt x="2295060" y="14743"/>
                  </a:lnTo>
                  <a:cubicBezTo>
                    <a:pt x="2290882" y="5751"/>
                    <a:pt x="2281869" y="0"/>
                    <a:pt x="2271954" y="0"/>
                  </a:cubicBezTo>
                  <a:close/>
                </a:path>
              </a:pathLst>
            </a:custGeom>
            <a:solidFill>
              <a:srgbClr val="F9F9F9"/>
            </a:solidFill>
            <a:ln w="38100" cap="sq">
              <a:solidFill>
                <a:srgbClr val="139092"/>
              </a:solidFill>
              <a:prstDash val="solid"/>
              <a:miter/>
            </a:ln>
          </p:spPr>
          <p:txBody>
            <a:bodyPr/>
            <a:lstStyle/>
            <a:p>
              <a:endParaRPr lang="ja-JP" altLang="en-US"/>
            </a:p>
          </p:txBody>
        </p:sp>
        <p:sp>
          <p:nvSpPr>
            <p:cNvPr id="13" name="TextBox 13"/>
            <p:cNvSpPr txBox="1"/>
            <p:nvPr/>
          </p:nvSpPr>
          <p:spPr>
            <a:xfrm>
              <a:off x="0" y="-28575"/>
              <a:ext cx="2377110" cy="90329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040112" y="8287386"/>
            <a:ext cx="3827230" cy="1672078"/>
            <a:chOff x="0" y="0"/>
            <a:chExt cx="2002142" cy="874715"/>
          </a:xfrm>
        </p:grpSpPr>
        <p:sp>
          <p:nvSpPr>
            <p:cNvPr id="15" name="Freeform 15"/>
            <p:cNvSpPr/>
            <p:nvPr/>
          </p:nvSpPr>
          <p:spPr>
            <a:xfrm>
              <a:off x="0" y="0"/>
              <a:ext cx="1997672" cy="874715"/>
            </a:xfrm>
            <a:custGeom>
              <a:avLst/>
              <a:gdLst/>
              <a:ahLst/>
              <a:cxnLst/>
              <a:rect l="l" t="t" r="r" b="b"/>
              <a:pathLst>
                <a:path w="1997672" h="874715">
                  <a:moveTo>
                    <a:pt x="1778713" y="0"/>
                  </a:moveTo>
                  <a:lnTo>
                    <a:pt x="20229" y="0"/>
                  </a:lnTo>
                  <a:cubicBezTo>
                    <a:pt x="14864" y="0"/>
                    <a:pt x="9718" y="2131"/>
                    <a:pt x="5925" y="5925"/>
                  </a:cubicBezTo>
                  <a:cubicBezTo>
                    <a:pt x="2131" y="9718"/>
                    <a:pt x="0" y="14864"/>
                    <a:pt x="0" y="20229"/>
                  </a:cubicBezTo>
                  <a:lnTo>
                    <a:pt x="0" y="854487"/>
                  </a:lnTo>
                  <a:cubicBezTo>
                    <a:pt x="0" y="865659"/>
                    <a:pt x="9057" y="874715"/>
                    <a:pt x="20229" y="874715"/>
                  </a:cubicBezTo>
                  <a:lnTo>
                    <a:pt x="1778713" y="874715"/>
                  </a:lnTo>
                  <a:cubicBezTo>
                    <a:pt x="1791050" y="874715"/>
                    <a:pt x="1802267" y="867559"/>
                    <a:pt x="1807465" y="856370"/>
                  </a:cubicBezTo>
                  <a:lnTo>
                    <a:pt x="1993619" y="455703"/>
                  </a:lnTo>
                  <a:cubicBezTo>
                    <a:pt x="1999023" y="444070"/>
                    <a:pt x="1999023" y="430646"/>
                    <a:pt x="1993619" y="419013"/>
                  </a:cubicBezTo>
                  <a:lnTo>
                    <a:pt x="1807465" y="18345"/>
                  </a:lnTo>
                  <a:cubicBezTo>
                    <a:pt x="1802267" y="7157"/>
                    <a:pt x="1791050" y="0"/>
                    <a:pt x="1778713" y="0"/>
                  </a:cubicBezTo>
                  <a:close/>
                </a:path>
              </a:pathLst>
            </a:custGeom>
            <a:solidFill>
              <a:srgbClr val="F9F9F9"/>
            </a:solidFill>
            <a:ln w="38100" cap="sq">
              <a:solidFill>
                <a:srgbClr val="139092"/>
              </a:solidFill>
              <a:prstDash val="solid"/>
              <a:miter/>
            </a:ln>
          </p:spPr>
          <p:txBody>
            <a:bodyPr/>
            <a:lstStyle/>
            <a:p>
              <a:endParaRPr lang="ja-JP" altLang="en-US"/>
            </a:p>
          </p:txBody>
        </p:sp>
        <p:sp>
          <p:nvSpPr>
            <p:cNvPr id="16" name="TextBox 16"/>
            <p:cNvSpPr txBox="1"/>
            <p:nvPr/>
          </p:nvSpPr>
          <p:spPr>
            <a:xfrm>
              <a:off x="0" y="-28575"/>
              <a:ext cx="1887842" cy="90329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877691" y="8540750"/>
            <a:ext cx="3254723" cy="1327150"/>
          </a:xfrm>
          <a:prstGeom prst="rect">
            <a:avLst/>
          </a:prstGeom>
        </p:spPr>
        <p:txBody>
          <a:bodyPr lIns="0" tIns="0" rIns="0" bIns="0" rtlCol="0" anchor="t">
            <a:spAutoFit/>
          </a:bodyPr>
          <a:lstStyle/>
          <a:p>
            <a:pPr marL="0" lvl="0" indent="0" algn="l">
              <a:lnSpc>
                <a:spcPts val="9799"/>
              </a:lnSpc>
              <a:spcBef>
                <a:spcPct val="0"/>
              </a:spcBef>
            </a:pPr>
            <a:r>
              <a:rPr lang="en-US" sz="6999" b="1" spc="349" dirty="0" err="1">
                <a:solidFill>
                  <a:srgbClr val="139092"/>
                </a:solidFill>
                <a:latin typeface="Futura Ultra-Bold"/>
                <a:ea typeface="Futura Ultra-Bold"/>
                <a:cs typeface="Futura Ultra-Bold"/>
                <a:sym typeface="Futura Ultra-Bold"/>
              </a:rPr>
              <a:t>相談</a:t>
            </a:r>
            <a:endParaRPr lang="en-US" sz="6999" b="1" spc="349" dirty="0">
              <a:solidFill>
                <a:srgbClr val="139092"/>
              </a:solidFill>
              <a:latin typeface="Futura Ultra-Bold"/>
              <a:ea typeface="Futura Ultra-Bold"/>
              <a:cs typeface="Futura Ultra-Bold"/>
              <a:sym typeface="Futura Ultra-Bold"/>
            </a:endParaRPr>
          </a:p>
        </p:txBody>
      </p:sp>
      <p:sp>
        <p:nvSpPr>
          <p:cNvPr id="18" name="TextBox 18"/>
          <p:cNvSpPr txBox="1"/>
          <p:nvPr/>
        </p:nvSpPr>
        <p:spPr>
          <a:xfrm>
            <a:off x="5660677" y="8540750"/>
            <a:ext cx="3254723" cy="1327150"/>
          </a:xfrm>
          <a:prstGeom prst="rect">
            <a:avLst/>
          </a:prstGeom>
        </p:spPr>
        <p:txBody>
          <a:bodyPr lIns="0" tIns="0" rIns="0" bIns="0" rtlCol="0" anchor="t">
            <a:spAutoFit/>
          </a:bodyPr>
          <a:lstStyle/>
          <a:p>
            <a:pPr marL="0" lvl="0" indent="0" algn="l">
              <a:lnSpc>
                <a:spcPts val="9799"/>
              </a:lnSpc>
              <a:spcBef>
                <a:spcPct val="0"/>
              </a:spcBef>
            </a:pPr>
            <a:r>
              <a:rPr lang="en-US" sz="6999" b="1" spc="349" dirty="0" err="1">
                <a:solidFill>
                  <a:srgbClr val="139092"/>
                </a:solidFill>
                <a:latin typeface="Futura Ultra-Bold"/>
                <a:ea typeface="Futura Ultra-Bold"/>
                <a:cs typeface="Futura Ultra-Bold"/>
                <a:sym typeface="Futura Ultra-Bold"/>
              </a:rPr>
              <a:t>支援</a:t>
            </a:r>
            <a:endParaRPr lang="en-US" sz="6999" b="1" spc="349" dirty="0">
              <a:solidFill>
                <a:srgbClr val="139092"/>
              </a:solidFill>
              <a:latin typeface="Futura Ultra-Bold"/>
              <a:ea typeface="Futura Ultra-Bold"/>
              <a:cs typeface="Futura Ultra-Bold"/>
              <a:sym typeface="Futura Ultra-Bold"/>
            </a:endParaRPr>
          </a:p>
        </p:txBody>
      </p:sp>
      <p:sp>
        <p:nvSpPr>
          <p:cNvPr id="19" name="TextBox 19"/>
          <p:cNvSpPr txBox="1"/>
          <p:nvPr/>
        </p:nvSpPr>
        <p:spPr>
          <a:xfrm>
            <a:off x="9699277" y="8540750"/>
            <a:ext cx="3254723" cy="1327150"/>
          </a:xfrm>
          <a:prstGeom prst="rect">
            <a:avLst/>
          </a:prstGeom>
        </p:spPr>
        <p:txBody>
          <a:bodyPr lIns="0" tIns="0" rIns="0" bIns="0" rtlCol="0" anchor="t">
            <a:spAutoFit/>
          </a:bodyPr>
          <a:lstStyle/>
          <a:p>
            <a:pPr marL="0" lvl="0" indent="0" algn="l">
              <a:lnSpc>
                <a:spcPts val="9799"/>
              </a:lnSpc>
              <a:spcBef>
                <a:spcPct val="0"/>
              </a:spcBef>
            </a:pPr>
            <a:r>
              <a:rPr lang="en-US" sz="6999" b="1" spc="349" dirty="0" err="1">
                <a:solidFill>
                  <a:srgbClr val="139092"/>
                </a:solidFill>
                <a:latin typeface="Futura Ultra-Bold"/>
                <a:ea typeface="Futura Ultra-Bold"/>
                <a:cs typeface="Futura Ultra-Bold"/>
                <a:sym typeface="Futura Ultra-Bold"/>
              </a:rPr>
              <a:t>調査</a:t>
            </a:r>
            <a:endParaRPr lang="en-US" sz="6999" b="1" spc="349" dirty="0">
              <a:solidFill>
                <a:srgbClr val="139092"/>
              </a:solidFill>
              <a:latin typeface="Futura Ultra-Bold"/>
              <a:ea typeface="Futura Ultra-Bold"/>
              <a:cs typeface="Futura Ultra-Bold"/>
              <a:sym typeface="Futura Ultra-Bold"/>
            </a:endParaRPr>
          </a:p>
        </p:txBody>
      </p:sp>
      <p:sp>
        <p:nvSpPr>
          <p:cNvPr id="20" name="TextBox 20"/>
          <p:cNvSpPr txBox="1"/>
          <p:nvPr/>
        </p:nvSpPr>
        <p:spPr>
          <a:xfrm>
            <a:off x="13471377" y="8611064"/>
            <a:ext cx="4142024" cy="1003608"/>
          </a:xfrm>
          <a:prstGeom prst="rect">
            <a:avLst/>
          </a:prstGeom>
        </p:spPr>
        <p:txBody>
          <a:bodyPr wrap="square" lIns="0" tIns="0" rIns="0" bIns="0" rtlCol="0" anchor="t">
            <a:spAutoFit/>
          </a:bodyPr>
          <a:lstStyle/>
          <a:p>
            <a:pPr marL="0" lvl="0" indent="0" algn="l">
              <a:lnSpc>
                <a:spcPts val="8540"/>
              </a:lnSpc>
              <a:spcBef>
                <a:spcPct val="0"/>
              </a:spcBef>
            </a:pPr>
            <a:r>
              <a:rPr lang="en-US" sz="6100" b="1" spc="305" dirty="0" err="1">
                <a:solidFill>
                  <a:srgbClr val="139092"/>
                </a:solidFill>
                <a:latin typeface="Futura Ultra-Bold"/>
                <a:ea typeface="Futura Ultra-Bold"/>
                <a:cs typeface="Futura Ultra-Bold"/>
                <a:sym typeface="Futura Ultra-Bold"/>
              </a:rPr>
              <a:t>政策提言</a:t>
            </a:r>
            <a:endParaRPr lang="en-US" sz="6100" b="1" spc="305" dirty="0">
              <a:solidFill>
                <a:srgbClr val="139092"/>
              </a:solidFill>
              <a:latin typeface="Futura Ultra-Bold"/>
              <a:ea typeface="Futura Ultra-Bold"/>
              <a:cs typeface="Futura Ultra-Bold"/>
              <a:sym typeface="Futura Ultra-Bold"/>
            </a:endParaRPr>
          </a:p>
        </p:txBody>
      </p:sp>
      <p:sp>
        <p:nvSpPr>
          <p:cNvPr id="21" name="TextBox 21"/>
          <p:cNvSpPr txBox="1"/>
          <p:nvPr/>
        </p:nvSpPr>
        <p:spPr>
          <a:xfrm>
            <a:off x="1028700" y="3026410"/>
            <a:ext cx="16038684" cy="4984750"/>
          </a:xfrm>
          <a:prstGeom prst="rect">
            <a:avLst/>
          </a:prstGeom>
        </p:spPr>
        <p:txBody>
          <a:bodyPr lIns="0" tIns="0" rIns="0" bIns="0" rtlCol="0" anchor="t">
            <a:spAutoFit/>
          </a:bodyPr>
          <a:lstStyle/>
          <a:p>
            <a:pPr algn="l">
              <a:lnSpc>
                <a:spcPts val="7999"/>
              </a:lnSpc>
            </a:pPr>
            <a:r>
              <a:rPr lang="en-US" sz="4999" spc="249" dirty="0">
                <a:solidFill>
                  <a:srgbClr val="0E5E60"/>
                </a:solidFill>
                <a:latin typeface="ZEN角ゴシックNEW"/>
                <a:ea typeface="ZEN角ゴシックNEW"/>
                <a:cs typeface="ZEN角ゴシックNEW"/>
                <a:sym typeface="ZEN角ゴシックNEW"/>
              </a:rPr>
              <a:t>・</a:t>
            </a:r>
            <a:r>
              <a:rPr lang="en-US" altLang="ja-JP" sz="4999" spc="249" dirty="0">
                <a:solidFill>
                  <a:srgbClr val="0E5E60"/>
                </a:solidFill>
                <a:latin typeface="ZEN角ゴシックNEW"/>
                <a:ea typeface="ZEN角ゴシックNEW"/>
                <a:cs typeface="ZEN角ゴシックNEW"/>
                <a:sym typeface="ZEN角ゴシックNEW"/>
              </a:rPr>
              <a:t>2006</a:t>
            </a:r>
            <a:r>
              <a:rPr lang="en-US" sz="4999" spc="249" dirty="0">
                <a:solidFill>
                  <a:srgbClr val="0E5E60"/>
                </a:solidFill>
                <a:latin typeface="ZEN角ゴシックNEW"/>
                <a:ea typeface="ZEN角ゴシックNEW"/>
                <a:cs typeface="ZEN角ゴシックNEW"/>
                <a:sym typeface="ZEN角ゴシックNEW"/>
              </a:rPr>
              <a:t>年に設立</a:t>
            </a:r>
          </a:p>
          <a:p>
            <a:pPr algn="l">
              <a:lnSpc>
                <a:spcPts val="7999"/>
              </a:lnSpc>
            </a:pPr>
            <a:r>
              <a:rPr lang="en-US" sz="4999" spc="249" dirty="0">
                <a:solidFill>
                  <a:srgbClr val="0E5E60"/>
                </a:solidFill>
                <a:latin typeface="ZEN角ゴシックNEW"/>
                <a:ea typeface="ZEN角ゴシックNEW"/>
                <a:cs typeface="ZEN角ゴシックNEW"/>
                <a:sym typeface="ZEN角ゴシックNEW"/>
              </a:rPr>
              <a:t>・</a:t>
            </a:r>
            <a:r>
              <a:rPr lang="en-US" sz="4999" spc="249" dirty="0" err="1">
                <a:solidFill>
                  <a:srgbClr val="0E5E60"/>
                </a:solidFill>
                <a:latin typeface="ZEN角ゴシックNEW"/>
                <a:ea typeface="ZEN角ゴシックNEW"/>
                <a:cs typeface="ZEN角ゴシックNEW"/>
                <a:sym typeface="ZEN角ゴシックNEW"/>
              </a:rPr>
              <a:t>労働・貧困問題に取り組むNPO</a:t>
            </a:r>
            <a:endParaRPr lang="en-US" sz="4999" spc="249" dirty="0">
              <a:solidFill>
                <a:srgbClr val="0E5E60"/>
              </a:solidFill>
              <a:latin typeface="ZEN角ゴシックNEW"/>
              <a:ea typeface="ZEN角ゴシックNEW"/>
              <a:cs typeface="ZEN角ゴシックNEW"/>
              <a:sym typeface="ZEN角ゴシックNEW"/>
            </a:endParaRPr>
          </a:p>
          <a:p>
            <a:pPr algn="l">
              <a:lnSpc>
                <a:spcPts val="7999"/>
              </a:lnSpc>
            </a:pPr>
            <a:r>
              <a:rPr lang="en-US" sz="4999" spc="249" dirty="0">
                <a:solidFill>
                  <a:srgbClr val="0E5E60"/>
                </a:solidFill>
                <a:latin typeface="ZEN角ゴシックNEW"/>
                <a:ea typeface="ZEN角ゴシックNEW"/>
                <a:cs typeface="ZEN角ゴシックNEW"/>
                <a:sym typeface="ZEN角ゴシックNEW"/>
              </a:rPr>
              <a:t>・大学生・大学院生が中心となり運営（約</a:t>
            </a:r>
            <a:r>
              <a:rPr lang="en-US" altLang="ja-JP" sz="4999" spc="249" dirty="0">
                <a:solidFill>
                  <a:srgbClr val="0E5E60"/>
                </a:solidFill>
                <a:latin typeface="ZEN角ゴシックNEW"/>
                <a:ea typeface="ZEN角ゴシックNEW"/>
                <a:cs typeface="ZEN角ゴシックNEW"/>
                <a:sym typeface="ZEN角ゴシックNEW"/>
              </a:rPr>
              <a:t>50</a:t>
            </a:r>
            <a:r>
              <a:rPr lang="en-US" sz="4999" spc="249" dirty="0">
                <a:solidFill>
                  <a:srgbClr val="0E5E60"/>
                </a:solidFill>
                <a:latin typeface="ZEN角ゴシックNEW"/>
                <a:ea typeface="ZEN角ゴシックNEW"/>
                <a:cs typeface="ZEN角ゴシックNEW"/>
                <a:sym typeface="ZEN角ゴシックNEW"/>
              </a:rPr>
              <a:t>人）</a:t>
            </a:r>
          </a:p>
          <a:p>
            <a:pPr algn="l">
              <a:lnSpc>
                <a:spcPts val="7999"/>
              </a:lnSpc>
            </a:pPr>
            <a:r>
              <a:rPr lang="en-US" sz="4999" spc="249" dirty="0">
                <a:solidFill>
                  <a:srgbClr val="0E5E60"/>
                </a:solidFill>
                <a:latin typeface="ZEN角ゴシックNEW"/>
                <a:ea typeface="ZEN角ゴシックNEW"/>
                <a:cs typeface="ZEN角ゴシックNEW"/>
                <a:sym typeface="ZEN角ゴシックNEW"/>
              </a:rPr>
              <a:t>・年間</a:t>
            </a:r>
            <a:r>
              <a:rPr lang="en-US" altLang="ja-JP" sz="4999" spc="249" dirty="0">
                <a:solidFill>
                  <a:srgbClr val="0E5E60"/>
                </a:solidFill>
                <a:latin typeface="ZEN角ゴシックNEW"/>
                <a:ea typeface="ZEN角ゴシックNEW"/>
                <a:cs typeface="ZEN角ゴシックNEW"/>
                <a:sym typeface="ZEN角ゴシックNEW"/>
              </a:rPr>
              <a:t>2,000</a:t>
            </a:r>
            <a:r>
              <a:rPr lang="en-US" sz="4999" spc="249" dirty="0">
                <a:solidFill>
                  <a:srgbClr val="0E5E60"/>
                </a:solidFill>
                <a:latin typeface="ZEN角ゴシックNEW"/>
                <a:ea typeface="ZEN角ゴシックNEW"/>
                <a:cs typeface="ZEN角ゴシックNEW"/>
                <a:sym typeface="ZEN角ゴシックNEW"/>
              </a:rPr>
              <a:t>件以上の相談支援</a:t>
            </a:r>
          </a:p>
          <a:p>
            <a:pPr algn="l">
              <a:lnSpc>
                <a:spcPts val="7999"/>
              </a:lnSpc>
            </a:pPr>
            <a:r>
              <a:rPr lang="en-US" sz="4999" spc="249" dirty="0">
                <a:solidFill>
                  <a:srgbClr val="0E5E60"/>
                </a:solidFill>
                <a:latin typeface="ZEN角ゴシックNEW"/>
                <a:ea typeface="ZEN角ゴシックNEW"/>
                <a:cs typeface="ZEN角ゴシックNEW"/>
                <a:sym typeface="ZEN角ゴシックNEW"/>
              </a:rPr>
              <a:t>・</a:t>
            </a:r>
            <a:r>
              <a:rPr lang="en-US" sz="4999" spc="249" dirty="0" err="1">
                <a:solidFill>
                  <a:srgbClr val="0E5E60"/>
                </a:solidFill>
                <a:latin typeface="ZEN角ゴシックNEW"/>
                <a:ea typeface="ZEN角ゴシックNEW"/>
                <a:cs typeface="ZEN角ゴシックNEW"/>
                <a:sym typeface="ZEN角ゴシックNEW"/>
              </a:rPr>
              <a:t>相談から、調査・政策提言へ</a:t>
            </a:r>
            <a:endParaRPr lang="en-US" sz="4999" spc="249" dirty="0">
              <a:solidFill>
                <a:srgbClr val="0E5E60"/>
              </a:solidFill>
              <a:latin typeface="ZEN角ゴシックNEW"/>
              <a:ea typeface="ZEN角ゴシックNEW"/>
              <a:cs typeface="ZEN角ゴシックNEW"/>
              <a:sym typeface="ZEN角ゴシックNEW"/>
            </a:endParaRPr>
          </a:p>
        </p:txBody>
      </p:sp>
      <p:sp>
        <p:nvSpPr>
          <p:cNvPr id="22" name="スライド番号プレースホルダー 21">
            <a:extLst>
              <a:ext uri="{FF2B5EF4-FFF2-40B4-BE49-F238E27FC236}">
                <a16:creationId xmlns:a16="http://schemas.microsoft.com/office/drawing/2014/main" id="{3F26ECD9-6C5B-F45C-9E24-43F81982CDE9}"/>
              </a:ext>
            </a:extLst>
          </p:cNvPr>
          <p:cNvSpPr>
            <a:spLocks noGrp="1"/>
          </p:cNvSpPr>
          <p:nvPr>
            <p:ph type="sldNum" sz="quarter" idx="12"/>
          </p:nvPr>
        </p:nvSpPr>
        <p:spPr/>
        <p:txBody>
          <a:bodyPr/>
          <a:lstStyle/>
          <a:p>
            <a:fld id="{B6F15528-21DE-4FAA-801E-634DDDAF4B2B}" type="slidenum">
              <a:rPr lang="en-US" smtClean="0"/>
              <a:pPr/>
              <a:t>3</a:t>
            </a:fld>
            <a:endParaRPr lang="en-US"/>
          </a:p>
        </p:txBody>
      </p:sp>
      <p:sp>
        <p:nvSpPr>
          <p:cNvPr id="23" name="スライド番号プレースホルダー 7">
            <a:extLst>
              <a:ext uri="{FF2B5EF4-FFF2-40B4-BE49-F238E27FC236}">
                <a16:creationId xmlns:a16="http://schemas.microsoft.com/office/drawing/2014/main" id="{D4BBAC4F-2012-CB59-59EF-F8F224739182}"/>
              </a:ext>
            </a:extLst>
          </p:cNvPr>
          <p:cNvSpPr txBox="1">
            <a:spLocks/>
          </p:cNvSpPr>
          <p:nvPr/>
        </p:nvSpPr>
        <p:spPr>
          <a:xfrm>
            <a:off x="16122048" y="977690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3</a:t>
            </a:fld>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1028700" y="3673480"/>
            <a:ext cx="14582463" cy="2787640"/>
          </a:xfrm>
          <a:prstGeom prst="rect">
            <a:avLst/>
          </a:prstGeom>
        </p:spPr>
        <p:txBody>
          <a:bodyPr lIns="0" tIns="0" rIns="0" bIns="0" rtlCol="0" anchor="t">
            <a:spAutoFit/>
          </a:bodyPr>
          <a:lstStyle/>
          <a:p>
            <a:pPr algn="l">
              <a:lnSpc>
                <a:spcPts val="11200"/>
              </a:lnSpc>
            </a:pPr>
            <a:r>
              <a:rPr lang="en-US" sz="8000" b="1">
                <a:solidFill>
                  <a:srgbClr val="139092"/>
                </a:solidFill>
                <a:latin typeface="ヒカリ角ゴ Bold"/>
                <a:ea typeface="ヒカリ角ゴ Bold"/>
                <a:cs typeface="ヒカリ角ゴ Bold"/>
                <a:sym typeface="ヒカリ角ゴ Bold"/>
              </a:rPr>
              <a:t>相談から見える</a:t>
            </a:r>
          </a:p>
          <a:p>
            <a:pPr algn="l">
              <a:lnSpc>
                <a:spcPts val="11200"/>
              </a:lnSpc>
              <a:spcBef>
                <a:spcPct val="0"/>
              </a:spcBef>
            </a:pPr>
            <a:r>
              <a:rPr lang="en-US" sz="8000" b="1">
                <a:solidFill>
                  <a:srgbClr val="139092"/>
                </a:solidFill>
                <a:latin typeface="ヒカリ角ゴ Bold"/>
                <a:ea typeface="ヒカリ角ゴ Bold"/>
                <a:cs typeface="ヒカリ角ゴ Bold"/>
                <a:sym typeface="ヒカリ角ゴ Bold"/>
              </a:rPr>
              <a:t>若者世代の現状</a:t>
            </a:r>
          </a:p>
        </p:txBody>
      </p:sp>
      <p:sp>
        <p:nvSpPr>
          <p:cNvPr id="4" name="スライド番号プレースホルダー 7">
            <a:extLst>
              <a:ext uri="{FF2B5EF4-FFF2-40B4-BE49-F238E27FC236}">
                <a16:creationId xmlns:a16="http://schemas.microsoft.com/office/drawing/2014/main" id="{F610B326-7C7F-6EA3-E80C-0B73CE8FE2CD}"/>
              </a:ext>
            </a:extLst>
          </p:cNvPr>
          <p:cNvSpPr txBox="1">
            <a:spLocks/>
          </p:cNvSpPr>
          <p:nvPr/>
        </p:nvSpPr>
        <p:spPr>
          <a:xfrm>
            <a:off x="15616606" y="97917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4</a:t>
            </a:fld>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884880" y="1798407"/>
            <a:ext cx="16518239" cy="7497694"/>
          </a:xfrm>
          <a:prstGeom prst="rect">
            <a:avLst/>
          </a:prstGeom>
        </p:spPr>
        <p:txBody>
          <a:bodyPr lIns="0" tIns="0" rIns="0" bIns="0" rtlCol="0" anchor="t">
            <a:spAutoFit/>
          </a:bodyPr>
          <a:lstStyle/>
          <a:p>
            <a:pPr algn="l">
              <a:lnSpc>
                <a:spcPts val="9639"/>
              </a:lnSpc>
            </a:pPr>
            <a:r>
              <a:rPr lang="en-US" sz="6300" b="1" dirty="0">
                <a:solidFill>
                  <a:srgbClr val="139092"/>
                </a:solidFill>
                <a:latin typeface="ヒカリ角ゴ Bold"/>
                <a:ea typeface="ヒカリ角ゴ Bold"/>
                <a:cs typeface="ヒカリ角ゴ Bold"/>
                <a:sym typeface="ヒカリ角ゴ Bold"/>
              </a:rPr>
              <a:t>2022年度：全体519件、若年層207件</a:t>
            </a:r>
          </a:p>
          <a:p>
            <a:pPr algn="l">
              <a:lnSpc>
                <a:spcPts val="9639"/>
              </a:lnSpc>
            </a:pPr>
            <a:r>
              <a:rPr lang="en-US" sz="6300" b="1" dirty="0">
                <a:solidFill>
                  <a:srgbClr val="139092"/>
                </a:solidFill>
                <a:latin typeface="ヒカリ角ゴ Bold"/>
                <a:ea typeface="ヒカリ角ゴ Bold"/>
                <a:cs typeface="ヒカリ角ゴ Bold"/>
                <a:sym typeface="ヒカリ角ゴ Bold"/>
              </a:rPr>
              <a:t>2023年度：全体589件、若年層298件</a:t>
            </a:r>
          </a:p>
          <a:p>
            <a:pPr algn="l">
              <a:lnSpc>
                <a:spcPts val="9639"/>
              </a:lnSpc>
            </a:pPr>
            <a:r>
              <a:rPr lang="en-US" sz="6300" b="1" dirty="0">
                <a:solidFill>
                  <a:srgbClr val="139092"/>
                </a:solidFill>
                <a:latin typeface="ヒカリ角ゴ Bold"/>
                <a:ea typeface="ヒカリ角ゴ Bold"/>
                <a:cs typeface="ヒカリ角ゴ Bold"/>
                <a:sym typeface="ヒカリ角ゴ Bold"/>
              </a:rPr>
              <a:t>2024年度：全体888件</a:t>
            </a:r>
          </a:p>
          <a:p>
            <a:pPr algn="l">
              <a:lnSpc>
                <a:spcPts val="7280"/>
              </a:lnSpc>
            </a:pPr>
            <a:r>
              <a:rPr lang="en-US" sz="5200" dirty="0">
                <a:solidFill>
                  <a:srgbClr val="139092"/>
                </a:solidFill>
                <a:latin typeface="ヒカリ角ゴ"/>
                <a:ea typeface="ヒカリ角ゴ"/>
                <a:cs typeface="ヒカリ角ゴ"/>
                <a:sym typeface="ヒカリ角ゴ"/>
              </a:rPr>
              <a:t>→若年層（</a:t>
            </a:r>
            <a:r>
              <a:rPr lang="en-US" altLang="ja-JP" sz="5200" dirty="0">
                <a:solidFill>
                  <a:srgbClr val="139092"/>
                </a:solidFill>
                <a:latin typeface="ヒカリ角ゴ"/>
                <a:ea typeface="ヒカリ角ゴ"/>
                <a:cs typeface="ヒカリ角ゴ"/>
                <a:sym typeface="ヒカリ角ゴ"/>
              </a:rPr>
              <a:t>10</a:t>
            </a:r>
            <a:r>
              <a:rPr lang="ja-JP" altLang="en-US" sz="5200" dirty="0">
                <a:solidFill>
                  <a:srgbClr val="139092"/>
                </a:solidFill>
                <a:latin typeface="ヒカリ角ゴ"/>
                <a:ea typeface="ヒカリ角ゴ"/>
                <a:cs typeface="ヒカリ角ゴ"/>
                <a:sym typeface="ヒカリ角ゴ"/>
              </a:rPr>
              <a:t>～</a:t>
            </a:r>
            <a:r>
              <a:rPr lang="en-US" altLang="ja-JP" sz="5200" dirty="0">
                <a:solidFill>
                  <a:srgbClr val="139092"/>
                </a:solidFill>
                <a:latin typeface="ヒカリ角ゴ"/>
                <a:ea typeface="ヒカリ角ゴ"/>
                <a:cs typeface="ヒカリ角ゴ"/>
                <a:sym typeface="ヒカリ角ゴ"/>
              </a:rPr>
              <a:t>30</a:t>
            </a:r>
            <a:r>
              <a:rPr lang="en-US" sz="5200" dirty="0">
                <a:solidFill>
                  <a:srgbClr val="139092"/>
                </a:solidFill>
                <a:latin typeface="ヒカリ角ゴ"/>
                <a:ea typeface="ヒカリ角ゴ"/>
                <a:cs typeface="ヒカリ角ゴ"/>
                <a:sym typeface="ヒカリ角ゴ"/>
              </a:rPr>
              <a:t>代）からの相談が</a:t>
            </a:r>
            <a:r>
              <a:rPr lang="ja-JP" altLang="en-US" sz="5200" dirty="0">
                <a:solidFill>
                  <a:srgbClr val="139092"/>
                </a:solidFill>
                <a:latin typeface="ヒカリ角ゴ"/>
                <a:ea typeface="ヒカリ角ゴ"/>
                <a:cs typeface="ヒカリ角ゴ"/>
                <a:sym typeface="ヒカリ角ゴ"/>
              </a:rPr>
              <a:t>４</a:t>
            </a:r>
            <a:r>
              <a:rPr lang="en-US" sz="5200" dirty="0">
                <a:solidFill>
                  <a:srgbClr val="139092"/>
                </a:solidFill>
                <a:latin typeface="ヒカリ角ゴ"/>
                <a:ea typeface="ヒカリ角ゴ"/>
                <a:cs typeface="ヒカリ角ゴ"/>
                <a:sym typeface="ヒカリ角ゴ"/>
              </a:rPr>
              <a:t>割</a:t>
            </a:r>
          </a:p>
          <a:p>
            <a:pPr algn="l">
              <a:lnSpc>
                <a:spcPts val="7280"/>
              </a:lnSpc>
            </a:pPr>
            <a:r>
              <a:rPr lang="en-US" sz="5200" dirty="0">
                <a:solidFill>
                  <a:srgbClr val="139092"/>
                </a:solidFill>
                <a:latin typeface="ヒカリ角ゴ"/>
                <a:ea typeface="ヒカリ角ゴ"/>
                <a:cs typeface="ヒカリ角ゴ"/>
                <a:sym typeface="ヒカリ角ゴ"/>
              </a:rPr>
              <a:t>→</a:t>
            </a:r>
            <a:r>
              <a:rPr lang="en-US" sz="5200" dirty="0" err="1">
                <a:solidFill>
                  <a:srgbClr val="139092"/>
                </a:solidFill>
                <a:latin typeface="ヒカリ角ゴ"/>
                <a:ea typeface="ヒカリ角ゴ"/>
                <a:cs typeface="ヒカリ角ゴ"/>
                <a:sym typeface="ヒカリ角ゴ"/>
              </a:rPr>
              <a:t>相談のほとんどは生活保護をこれから受けたいか</a:t>
            </a:r>
            <a:r>
              <a:rPr lang="en-US" sz="5200" dirty="0">
                <a:solidFill>
                  <a:srgbClr val="139092"/>
                </a:solidFill>
                <a:latin typeface="ヒカリ角ゴ"/>
                <a:ea typeface="ヒカリ角ゴ"/>
                <a:cs typeface="ヒカリ角ゴ"/>
                <a:sym typeface="ヒカリ角ゴ"/>
              </a:rPr>
              <a:t>、</a:t>
            </a:r>
          </a:p>
          <a:p>
            <a:pPr algn="l">
              <a:lnSpc>
                <a:spcPts val="7280"/>
              </a:lnSpc>
            </a:pPr>
            <a:r>
              <a:rPr lang="ja-JP" altLang="en-US" sz="5200" dirty="0">
                <a:solidFill>
                  <a:srgbClr val="139092"/>
                </a:solidFill>
                <a:latin typeface="ヒカリ角ゴ"/>
                <a:ea typeface="ヒカリ角ゴ"/>
                <a:cs typeface="ヒカリ角ゴ"/>
                <a:sym typeface="ヒカリ角ゴ"/>
              </a:rPr>
              <a:t>　</a:t>
            </a:r>
            <a:r>
              <a:rPr lang="en-US" sz="5200" dirty="0" err="1">
                <a:solidFill>
                  <a:srgbClr val="139092"/>
                </a:solidFill>
                <a:latin typeface="ヒカリ角ゴ"/>
                <a:ea typeface="ヒカリ角ゴ"/>
                <a:cs typeface="ヒカリ角ゴ"/>
                <a:sym typeface="ヒカリ角ゴ"/>
              </a:rPr>
              <a:t>すでに受けているというもの</a:t>
            </a:r>
            <a:r>
              <a:rPr lang="en-US" sz="5200" dirty="0">
                <a:solidFill>
                  <a:srgbClr val="139092"/>
                </a:solidFill>
                <a:latin typeface="ヒカリ角ゴ"/>
                <a:ea typeface="ヒカリ角ゴ"/>
                <a:cs typeface="ヒカリ角ゴ"/>
                <a:sym typeface="ヒカリ角ゴ"/>
              </a:rPr>
              <a:t>。</a:t>
            </a:r>
          </a:p>
          <a:p>
            <a:pPr algn="l">
              <a:lnSpc>
                <a:spcPts val="8680"/>
              </a:lnSpc>
              <a:spcBef>
                <a:spcPct val="0"/>
              </a:spcBef>
            </a:pPr>
            <a:endParaRPr lang="en-US" sz="5200" dirty="0">
              <a:solidFill>
                <a:srgbClr val="139092"/>
              </a:solidFill>
              <a:latin typeface="ヒカリ角ゴ"/>
              <a:ea typeface="ヒカリ角ゴ"/>
              <a:cs typeface="ヒカリ角ゴ"/>
              <a:sym typeface="ヒカリ角ゴ"/>
            </a:endParaRPr>
          </a:p>
        </p:txBody>
      </p:sp>
      <p:sp>
        <p:nvSpPr>
          <p:cNvPr id="3" name="AutoShape 3"/>
          <p:cNvSpPr/>
          <p:nvPr/>
        </p:nvSpPr>
        <p:spPr>
          <a:xfrm>
            <a:off x="884880" y="101441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4" name="TextBox 4"/>
          <p:cNvSpPr txBox="1"/>
          <p:nvPr/>
        </p:nvSpPr>
        <p:spPr>
          <a:xfrm>
            <a:off x="1028700" y="232627"/>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POSSEに寄せられる生活相談</a:t>
            </a:r>
          </a:p>
        </p:txBody>
      </p:sp>
      <p:sp>
        <p:nvSpPr>
          <p:cNvPr id="5" name="スライド番号プレースホルダー 4">
            <a:extLst>
              <a:ext uri="{FF2B5EF4-FFF2-40B4-BE49-F238E27FC236}">
                <a16:creationId xmlns:a16="http://schemas.microsoft.com/office/drawing/2014/main" id="{3C9A75D1-A86E-EF20-D9DF-A805FF62F683}"/>
              </a:ext>
            </a:extLst>
          </p:cNvPr>
          <p:cNvSpPr>
            <a:spLocks noGrp="1"/>
          </p:cNvSpPr>
          <p:nvPr>
            <p:ph type="sldNum" sz="quarter" idx="12"/>
          </p:nvPr>
        </p:nvSpPr>
        <p:spPr/>
        <p:txBody>
          <a:bodyPr/>
          <a:lstStyle/>
          <a:p>
            <a:fld id="{B6F15528-21DE-4FAA-801E-634DDDAF4B2B}" type="slidenum">
              <a:rPr lang="en-US" smtClean="0"/>
              <a:pPr/>
              <a:t>5</a:t>
            </a:fld>
            <a:endParaRPr lang="en-US"/>
          </a:p>
        </p:txBody>
      </p:sp>
      <p:sp>
        <p:nvSpPr>
          <p:cNvPr id="6" name="スライド番号プレースホルダー 7">
            <a:extLst>
              <a:ext uri="{FF2B5EF4-FFF2-40B4-BE49-F238E27FC236}">
                <a16:creationId xmlns:a16="http://schemas.microsoft.com/office/drawing/2014/main" id="{3A66FAC6-FE35-8680-A289-7133ACAB4888}"/>
              </a:ext>
            </a:extLst>
          </p:cNvPr>
          <p:cNvSpPr txBox="1">
            <a:spLocks/>
          </p:cNvSpPr>
          <p:nvPr/>
        </p:nvSpPr>
        <p:spPr>
          <a:xfrm>
            <a:off x="15697200" y="971497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5</a:t>
            </a:fld>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a:extLst>
            <a:ext uri="{FF2B5EF4-FFF2-40B4-BE49-F238E27FC236}">
              <a16:creationId xmlns:a16="http://schemas.microsoft.com/office/drawing/2014/main" id="{97470B34-5CFD-3EB7-AAE5-1628DA660EA7}"/>
            </a:ext>
          </a:extLst>
        </p:cNvPr>
        <p:cNvGrpSpPr/>
        <p:nvPr/>
      </p:nvGrpSpPr>
      <p:grpSpPr>
        <a:xfrm>
          <a:off x="0" y="0"/>
          <a:ext cx="0" cy="0"/>
          <a:chOff x="0" y="0"/>
          <a:chExt cx="0" cy="0"/>
        </a:xfrm>
      </p:grpSpPr>
      <p:graphicFrame>
        <p:nvGraphicFramePr>
          <p:cNvPr id="12" name="グラフ 11">
            <a:extLst>
              <a:ext uri="{FF2B5EF4-FFF2-40B4-BE49-F238E27FC236}">
                <a16:creationId xmlns:a16="http://schemas.microsoft.com/office/drawing/2014/main" id="{FFBF4EF9-0F4C-0C8F-B990-2C903DE0ECDA}"/>
              </a:ext>
            </a:extLst>
          </p:cNvPr>
          <p:cNvGraphicFramePr/>
          <p:nvPr>
            <p:extLst>
              <p:ext uri="{D42A27DB-BD31-4B8C-83A1-F6EECF244321}">
                <p14:modId xmlns:p14="http://schemas.microsoft.com/office/powerpoint/2010/main" val="1257069970"/>
              </p:ext>
            </p:extLst>
          </p:nvPr>
        </p:nvGraphicFramePr>
        <p:xfrm>
          <a:off x="6770076" y="1736426"/>
          <a:ext cx="11481793" cy="8518336"/>
        </p:xfrm>
        <a:graphic>
          <a:graphicData uri="http://schemas.openxmlformats.org/drawingml/2006/chart">
            <c:chart xmlns:c="http://schemas.openxmlformats.org/drawingml/2006/chart" xmlns:r="http://schemas.openxmlformats.org/officeDocument/2006/relationships" r:id="rId2"/>
          </a:graphicData>
        </a:graphic>
      </p:graphicFrame>
      <p:sp>
        <p:nvSpPr>
          <p:cNvPr id="2" name="AutoShape 2">
            <a:extLst>
              <a:ext uri="{FF2B5EF4-FFF2-40B4-BE49-F238E27FC236}">
                <a16:creationId xmlns:a16="http://schemas.microsoft.com/office/drawing/2014/main" id="{1671AA46-2DDF-5D24-BAE3-DC7E3296EC8C}"/>
              </a:ext>
            </a:extLst>
          </p:cNvPr>
          <p:cNvSpPr/>
          <p:nvPr/>
        </p:nvSpPr>
        <p:spPr>
          <a:xfrm>
            <a:off x="884880" y="101441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a:extLst>
              <a:ext uri="{FF2B5EF4-FFF2-40B4-BE49-F238E27FC236}">
                <a16:creationId xmlns:a16="http://schemas.microsoft.com/office/drawing/2014/main" id="{5032A963-FC43-3993-91C4-218151C40349}"/>
              </a:ext>
            </a:extLst>
          </p:cNvPr>
          <p:cNvSpPr txBox="1"/>
          <p:nvPr/>
        </p:nvSpPr>
        <p:spPr>
          <a:xfrm>
            <a:off x="1028700" y="232627"/>
            <a:ext cx="14831524" cy="613410"/>
          </a:xfrm>
          <a:prstGeom prst="rect">
            <a:avLst/>
          </a:prstGeom>
        </p:spPr>
        <p:txBody>
          <a:bodyPr lIns="0" tIns="0" rIns="0" bIns="0" rtlCol="0" anchor="t">
            <a:spAutoFit/>
          </a:bodyPr>
          <a:lstStyle/>
          <a:p>
            <a:pPr algn="l">
              <a:lnSpc>
                <a:spcPts val="5040"/>
              </a:lnSpc>
            </a:pPr>
            <a:r>
              <a:rPr lang="en-US" sz="3600" b="1" spc="359">
                <a:solidFill>
                  <a:srgbClr val="139092"/>
                </a:solidFill>
                <a:latin typeface="ZEN角ゴシックNEW Heavy"/>
                <a:ea typeface="ZEN角ゴシックNEW Heavy"/>
                <a:cs typeface="ZEN角ゴシックNEW Heavy"/>
                <a:sym typeface="ZEN角ゴシックNEW Heavy"/>
              </a:rPr>
              <a:t>相談を寄せる若者の状況</a:t>
            </a:r>
          </a:p>
        </p:txBody>
      </p:sp>
      <p:sp>
        <p:nvSpPr>
          <p:cNvPr id="5" name="TextBox 5">
            <a:extLst>
              <a:ext uri="{FF2B5EF4-FFF2-40B4-BE49-F238E27FC236}">
                <a16:creationId xmlns:a16="http://schemas.microsoft.com/office/drawing/2014/main" id="{328BE2D0-E732-53DE-77E7-A67E05E3A4A1}"/>
              </a:ext>
            </a:extLst>
          </p:cNvPr>
          <p:cNvSpPr txBox="1"/>
          <p:nvPr/>
        </p:nvSpPr>
        <p:spPr>
          <a:xfrm>
            <a:off x="701776" y="1409700"/>
            <a:ext cx="8420100" cy="3533788"/>
          </a:xfrm>
          <a:prstGeom prst="rect">
            <a:avLst/>
          </a:prstGeom>
        </p:spPr>
        <p:txBody>
          <a:bodyPr wrap="square" lIns="0" tIns="0" rIns="0" bIns="0" rtlCol="0" anchor="t">
            <a:spAutoFit/>
          </a:bodyPr>
          <a:lstStyle/>
          <a:p>
            <a:pPr algn="l">
              <a:lnSpc>
                <a:spcPts val="5608"/>
              </a:lnSpc>
            </a:pPr>
            <a:r>
              <a:rPr lang="en-US" sz="4006" spc="400" dirty="0">
                <a:solidFill>
                  <a:srgbClr val="139092"/>
                </a:solidFill>
                <a:latin typeface="ZEN角ゴシックNEW"/>
                <a:ea typeface="ZEN角ゴシックNEW"/>
                <a:cs typeface="ZEN角ゴシックNEW"/>
                <a:sym typeface="ZEN角ゴシックNEW"/>
              </a:rPr>
              <a:t>2023年度の相談では、</a:t>
            </a:r>
          </a:p>
          <a:p>
            <a:pPr algn="l">
              <a:lnSpc>
                <a:spcPts val="5608"/>
              </a:lnSpc>
            </a:pPr>
            <a:r>
              <a:rPr lang="en-US" sz="4006" spc="400" dirty="0" err="1">
                <a:solidFill>
                  <a:srgbClr val="139092"/>
                </a:solidFill>
                <a:latin typeface="ZEN角ゴシックNEW"/>
                <a:ea typeface="ZEN角ゴシックNEW"/>
                <a:cs typeface="ZEN角ゴシックNEW"/>
                <a:sym typeface="ZEN角ゴシックNEW"/>
              </a:rPr>
              <a:t>若年層からの相談全体</a:t>
            </a:r>
            <a:r>
              <a:rPr lang="ja-JP" altLang="en-US" sz="4006" spc="400" dirty="0">
                <a:solidFill>
                  <a:srgbClr val="139092"/>
                </a:solidFill>
                <a:latin typeface="ZEN角ゴシックNEW"/>
                <a:ea typeface="ZEN角ゴシックNEW"/>
                <a:cs typeface="ZEN角ゴシックNEW"/>
                <a:sym typeface="ZEN角ゴシックNEW"/>
              </a:rPr>
              <a:t>（</a:t>
            </a:r>
            <a:r>
              <a:rPr lang="en-US" altLang="ja-JP" sz="4006" spc="400" dirty="0">
                <a:solidFill>
                  <a:srgbClr val="139092"/>
                </a:solidFill>
                <a:latin typeface="ZEN角ゴシックNEW"/>
                <a:ea typeface="ZEN角ゴシックNEW"/>
                <a:cs typeface="ZEN角ゴシックNEW"/>
                <a:sym typeface="ZEN角ゴシックNEW"/>
              </a:rPr>
              <a:t>304件</a:t>
            </a:r>
            <a:r>
              <a:rPr lang="ja-JP" altLang="en-US" sz="4006" spc="400" dirty="0">
                <a:solidFill>
                  <a:srgbClr val="139092"/>
                </a:solidFill>
                <a:latin typeface="ZEN角ゴシックNEW"/>
                <a:ea typeface="ZEN角ゴシックNEW"/>
                <a:cs typeface="ZEN角ゴシックNEW"/>
                <a:sym typeface="ZEN角ゴシックNEW"/>
              </a:rPr>
              <a:t>）</a:t>
            </a:r>
            <a:endParaRPr lang="en-US" altLang="ja-JP" sz="4006" spc="400" dirty="0">
              <a:solidFill>
                <a:srgbClr val="139092"/>
              </a:solidFill>
              <a:latin typeface="ZEN角ゴシックNEW"/>
              <a:ea typeface="ZEN角ゴシックNEW"/>
              <a:cs typeface="ZEN角ゴシックNEW"/>
              <a:sym typeface="ZEN角ゴシックNEW"/>
            </a:endParaRPr>
          </a:p>
          <a:p>
            <a:pPr algn="l">
              <a:lnSpc>
                <a:spcPts val="5608"/>
              </a:lnSpc>
            </a:pPr>
            <a:r>
              <a:rPr lang="en-US" sz="4006" spc="400" dirty="0" err="1">
                <a:solidFill>
                  <a:srgbClr val="139092"/>
                </a:solidFill>
                <a:latin typeface="ZEN角ゴシックNEW"/>
                <a:ea typeface="ZEN角ゴシックNEW"/>
                <a:cs typeface="ZEN角ゴシックNEW"/>
                <a:sym typeface="ZEN角ゴシックNEW"/>
              </a:rPr>
              <a:t>のうち</a:t>
            </a:r>
            <a:r>
              <a:rPr lang="en-US" altLang="ja-JP" sz="4006" spc="400" dirty="0">
                <a:solidFill>
                  <a:srgbClr val="139092"/>
                </a:solidFill>
                <a:latin typeface="ZEN角ゴシックNEW"/>
                <a:ea typeface="ZEN角ゴシックNEW"/>
                <a:cs typeface="ZEN角ゴシックNEW"/>
                <a:sym typeface="ZEN角ゴシックNEW"/>
              </a:rPr>
              <a:t> 139件(45.7%) </a:t>
            </a:r>
            <a:r>
              <a:rPr lang="ja-JP" altLang="en-US" sz="4006" spc="400" dirty="0">
                <a:solidFill>
                  <a:srgbClr val="139092"/>
                </a:solidFill>
                <a:latin typeface="ZEN角ゴシックNEW"/>
                <a:ea typeface="ZEN角ゴシックNEW"/>
                <a:cs typeface="ZEN角ゴシックNEW"/>
                <a:sym typeface="ZEN角ゴシックNEW"/>
              </a:rPr>
              <a:t>と、</a:t>
            </a:r>
            <a:endParaRPr lang="en-US" altLang="ja-JP" sz="4006" spc="400" dirty="0">
              <a:solidFill>
                <a:srgbClr val="139092"/>
              </a:solidFill>
              <a:latin typeface="ZEN角ゴシックNEW"/>
              <a:ea typeface="ZEN角ゴシックNEW"/>
              <a:cs typeface="ZEN角ゴシックNEW"/>
              <a:sym typeface="ZEN角ゴシックNEW"/>
            </a:endParaRPr>
          </a:p>
          <a:p>
            <a:pPr algn="l">
              <a:lnSpc>
                <a:spcPts val="5608"/>
              </a:lnSpc>
            </a:pPr>
            <a:r>
              <a:rPr lang="en-US" sz="4006" b="1" spc="400" dirty="0" err="1">
                <a:solidFill>
                  <a:srgbClr val="139092"/>
                </a:solidFill>
                <a:latin typeface="ZEN角ゴシックNEW Heavy"/>
                <a:ea typeface="ZEN角ゴシックNEW Heavy"/>
                <a:cs typeface="ZEN角ゴシックNEW Heavy"/>
                <a:sym typeface="ZEN角ゴシックNEW Heavy"/>
              </a:rPr>
              <a:t>半数近く</a:t>
            </a:r>
            <a:r>
              <a:rPr lang="ja-JP" altLang="en-US" sz="4006" b="1" spc="400" dirty="0">
                <a:solidFill>
                  <a:srgbClr val="139092"/>
                </a:solidFill>
                <a:latin typeface="ZEN角ゴシックNEW Heavy"/>
                <a:ea typeface="ZEN角ゴシックNEW Heavy"/>
                <a:cs typeface="ZEN角ゴシックNEW Heavy"/>
                <a:sym typeface="ZEN角ゴシックNEW Heavy"/>
              </a:rPr>
              <a:t>が</a:t>
            </a:r>
            <a:endParaRPr lang="en-US" altLang="ja-JP" sz="4006" b="1" spc="400" dirty="0">
              <a:solidFill>
                <a:srgbClr val="139092"/>
              </a:solidFill>
              <a:latin typeface="ZEN角ゴシックNEW Heavy"/>
              <a:ea typeface="ZEN角ゴシックNEW Heavy"/>
              <a:cs typeface="ZEN角ゴシックNEW Heavy"/>
              <a:sym typeface="ZEN角ゴシックNEW Heavy"/>
            </a:endParaRPr>
          </a:p>
          <a:p>
            <a:pPr algn="l">
              <a:lnSpc>
                <a:spcPts val="5608"/>
              </a:lnSpc>
            </a:pPr>
            <a:r>
              <a:rPr lang="en-US" sz="4006" b="1" spc="400" dirty="0">
                <a:solidFill>
                  <a:srgbClr val="139092"/>
                </a:solidFill>
                <a:latin typeface="ZEN角ゴシックNEW Heavy"/>
                <a:ea typeface="ZEN角ゴシックNEW Heavy"/>
                <a:cs typeface="ZEN角ゴシックNEW Heavy"/>
                <a:sym typeface="ZEN角ゴシックNEW Heavy"/>
              </a:rPr>
              <a:t>「</a:t>
            </a:r>
            <a:r>
              <a:rPr lang="en-US" sz="4006" b="1" spc="400" dirty="0" err="1">
                <a:solidFill>
                  <a:srgbClr val="139092"/>
                </a:solidFill>
                <a:latin typeface="ZEN角ゴシックNEW Heavy"/>
                <a:ea typeface="ZEN角ゴシックNEW Heavy"/>
                <a:cs typeface="ZEN角ゴシックNEW Heavy"/>
                <a:sym typeface="ZEN角ゴシックNEW Heavy"/>
              </a:rPr>
              <a:t>ホームレス」状態</a:t>
            </a:r>
            <a:endParaRPr lang="en-US" sz="4006" b="1" spc="400" dirty="0">
              <a:solidFill>
                <a:srgbClr val="139092"/>
              </a:solidFill>
              <a:latin typeface="ZEN角ゴシックNEW Heavy"/>
              <a:ea typeface="ZEN角ゴシックNEW Heavy"/>
              <a:cs typeface="ZEN角ゴシックNEW Heavy"/>
              <a:sym typeface="ZEN角ゴシックNEW Heavy"/>
            </a:endParaRPr>
          </a:p>
        </p:txBody>
      </p:sp>
      <p:sp>
        <p:nvSpPr>
          <p:cNvPr id="7" name="スライド番号プレースホルダー 7">
            <a:extLst>
              <a:ext uri="{FF2B5EF4-FFF2-40B4-BE49-F238E27FC236}">
                <a16:creationId xmlns:a16="http://schemas.microsoft.com/office/drawing/2014/main" id="{66AB3D26-3183-2373-CAF5-0DCD1AC72B1B}"/>
              </a:ext>
            </a:extLst>
          </p:cNvPr>
          <p:cNvSpPr txBox="1">
            <a:spLocks/>
          </p:cNvSpPr>
          <p:nvPr/>
        </p:nvSpPr>
        <p:spPr>
          <a:xfrm>
            <a:off x="15885624" y="9747668"/>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6</a:t>
            </a:fld>
            <a:endParaRPr lang="en-US" sz="2000" dirty="0"/>
          </a:p>
        </p:txBody>
      </p:sp>
    </p:spTree>
    <p:extLst>
      <p:ext uri="{BB962C8B-B14F-4D97-AF65-F5344CB8AC3E}">
        <p14:creationId xmlns:p14="http://schemas.microsoft.com/office/powerpoint/2010/main" val="4255061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TextBox 2"/>
          <p:cNvSpPr txBox="1"/>
          <p:nvPr/>
        </p:nvSpPr>
        <p:spPr>
          <a:xfrm>
            <a:off x="1028700" y="2900018"/>
            <a:ext cx="14582463" cy="2787640"/>
          </a:xfrm>
          <a:prstGeom prst="rect">
            <a:avLst/>
          </a:prstGeom>
        </p:spPr>
        <p:txBody>
          <a:bodyPr lIns="0" tIns="0" rIns="0" bIns="0" rtlCol="0" anchor="t">
            <a:spAutoFit/>
          </a:bodyPr>
          <a:lstStyle/>
          <a:p>
            <a:pPr algn="l">
              <a:lnSpc>
                <a:spcPts val="11200"/>
              </a:lnSpc>
            </a:pPr>
            <a:r>
              <a:rPr lang="en-US" sz="8000" b="1">
                <a:solidFill>
                  <a:srgbClr val="139092"/>
                </a:solidFill>
                <a:latin typeface="ヒカリ角ゴ Bold"/>
                <a:ea typeface="ヒカリ角ゴ Bold"/>
                <a:cs typeface="ヒカリ角ゴ Bold"/>
                <a:sym typeface="ヒカリ角ゴ Bold"/>
              </a:rPr>
              <a:t>雇用の劣化と</a:t>
            </a:r>
          </a:p>
          <a:p>
            <a:pPr algn="l">
              <a:lnSpc>
                <a:spcPts val="11200"/>
              </a:lnSpc>
              <a:spcBef>
                <a:spcPct val="0"/>
              </a:spcBef>
            </a:pPr>
            <a:r>
              <a:rPr lang="en-US" sz="8000" b="1">
                <a:solidFill>
                  <a:srgbClr val="139092"/>
                </a:solidFill>
                <a:latin typeface="ヒカリ角ゴ Bold"/>
                <a:ea typeface="ヒカリ角ゴ Bold"/>
                <a:cs typeface="ヒカリ角ゴ Bold"/>
                <a:sym typeface="ヒカリ角ゴ Bold"/>
              </a:rPr>
              <a:t>「働き続けられない」労働環境</a:t>
            </a:r>
          </a:p>
        </p:txBody>
      </p:sp>
      <p:sp>
        <p:nvSpPr>
          <p:cNvPr id="4" name="スライド番号プレースホルダー 7">
            <a:extLst>
              <a:ext uri="{FF2B5EF4-FFF2-40B4-BE49-F238E27FC236}">
                <a16:creationId xmlns:a16="http://schemas.microsoft.com/office/drawing/2014/main" id="{B03006A6-C9CC-25C8-9F86-ED47C82D01F6}"/>
              </a:ext>
            </a:extLst>
          </p:cNvPr>
          <p:cNvSpPr txBox="1">
            <a:spLocks/>
          </p:cNvSpPr>
          <p:nvPr/>
        </p:nvSpPr>
        <p:spPr>
          <a:xfrm>
            <a:off x="15611163" y="97155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7</a:t>
            </a:fld>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884880" y="101441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28700" y="232627"/>
            <a:ext cx="16518238" cy="591124"/>
          </a:xfrm>
          <a:prstGeom prst="rect">
            <a:avLst/>
          </a:prstGeom>
        </p:spPr>
        <p:txBody>
          <a:bodyPr wrap="square" lIns="0" tIns="0" rIns="0" bIns="0" rtlCol="0" anchor="t">
            <a:spAutoFit/>
          </a:bodyPr>
          <a:lstStyle/>
          <a:p>
            <a:pPr>
              <a:lnSpc>
                <a:spcPts val="5040"/>
              </a:lnSpc>
            </a:pPr>
            <a:r>
              <a:rPr lang="en-US" sz="3600" b="1" spc="359" dirty="0" err="1">
                <a:solidFill>
                  <a:srgbClr val="139092"/>
                </a:solidFill>
                <a:latin typeface="ZEN角ゴシックNEW Heavy"/>
                <a:ea typeface="ZEN角ゴシックNEW Heavy"/>
                <a:cs typeface="ZEN角ゴシックNEW Heavy"/>
                <a:sym typeface="ZEN角ゴシックNEW Heavy"/>
              </a:rPr>
              <a:t>ケース</a:t>
            </a:r>
            <a:r>
              <a:rPr lang="en-US" sz="3600" b="1" spc="359" dirty="0">
                <a:solidFill>
                  <a:srgbClr val="139092"/>
                </a:solidFill>
                <a:latin typeface="ZEN角ゴシックNEW Heavy"/>
                <a:ea typeface="ZEN角ゴシックNEW Heavy"/>
                <a:cs typeface="ZEN角ゴシックNEW Heavy"/>
                <a:sym typeface="ZEN角ゴシックNEW Heavy"/>
              </a:rPr>
              <a:t>①：北陸地方出身の</a:t>
            </a:r>
            <a:r>
              <a:rPr lang="en-US" altLang="ja-JP" sz="3600" b="1" spc="359" dirty="0">
                <a:solidFill>
                  <a:srgbClr val="139092"/>
                </a:solidFill>
                <a:latin typeface="ZEN角ゴシックNEW Heavy"/>
                <a:ea typeface="ZEN角ゴシックNEW Heavy"/>
                <a:cs typeface="ZEN角ゴシックNEW Heavy"/>
                <a:sym typeface="ZEN角ゴシックNEW Heavy"/>
              </a:rPr>
              <a:t>20代</a:t>
            </a:r>
            <a:r>
              <a:rPr lang="en-US" sz="3600" b="1" spc="359" dirty="0">
                <a:solidFill>
                  <a:srgbClr val="139092"/>
                </a:solidFill>
                <a:latin typeface="ZEN角ゴシックNEW Heavy"/>
                <a:ea typeface="ZEN角ゴシックNEW Heavy"/>
                <a:cs typeface="ZEN角ゴシックNEW Heavy"/>
                <a:sym typeface="ZEN角ゴシックNEW Heavy"/>
              </a:rPr>
              <a:t>女性（POSSE相談事例から）</a:t>
            </a:r>
          </a:p>
        </p:txBody>
      </p:sp>
      <p:sp>
        <p:nvSpPr>
          <p:cNvPr id="4" name="TextBox 4"/>
          <p:cNvSpPr txBox="1"/>
          <p:nvPr/>
        </p:nvSpPr>
        <p:spPr>
          <a:xfrm>
            <a:off x="419314" y="1302308"/>
            <a:ext cx="17449373" cy="8802090"/>
          </a:xfrm>
          <a:prstGeom prst="rect">
            <a:avLst/>
          </a:prstGeom>
        </p:spPr>
        <p:txBody>
          <a:bodyPr lIns="0" tIns="0" rIns="0" bIns="0" rtlCol="0" anchor="t">
            <a:spAutoFit/>
          </a:bodyPr>
          <a:lstStyle/>
          <a:p>
            <a:pPr algn="l">
              <a:lnSpc>
                <a:spcPts val="4620"/>
              </a:lnSpc>
            </a:pPr>
            <a:r>
              <a:rPr lang="en-US" sz="3300" b="1" dirty="0">
                <a:solidFill>
                  <a:srgbClr val="139092"/>
                </a:solidFill>
                <a:latin typeface="ヒカリ角ゴ Bold"/>
                <a:ea typeface="ヒカリ角ゴ Bold"/>
                <a:cs typeface="ヒカリ角ゴ Bold"/>
                <a:sym typeface="ヒカリ角ゴ Bold"/>
              </a:rPr>
              <a:t>　</a:t>
            </a:r>
            <a:r>
              <a:rPr lang="en-US" sz="3300" dirty="0" err="1">
                <a:solidFill>
                  <a:srgbClr val="139092"/>
                </a:solidFill>
                <a:latin typeface="ヒカリ角ゴ"/>
                <a:ea typeface="ヒカリ角ゴ"/>
                <a:cs typeface="ヒカリ角ゴ"/>
                <a:sym typeface="ヒカリ角ゴ"/>
              </a:rPr>
              <a:t>人の役に立つ仕事がしたいという夢を持っており、専門学校に通い栄養士の資格を取得</a:t>
            </a:r>
            <a:r>
              <a:rPr lang="en-US" sz="3300" dirty="0">
                <a:solidFill>
                  <a:srgbClr val="139092"/>
                </a:solidFill>
                <a:latin typeface="ヒカリ角ゴ"/>
                <a:ea typeface="ヒカリ角ゴ"/>
                <a:cs typeface="ヒカリ角ゴ"/>
                <a:sym typeface="ヒカリ角ゴ"/>
              </a:rPr>
              <a:t>。</a:t>
            </a:r>
            <a:r>
              <a:rPr lang="ja-JP" altLang="en-US" sz="3300" dirty="0">
                <a:solidFill>
                  <a:srgbClr val="139092"/>
                </a:solidFill>
                <a:latin typeface="ヒカリ角ゴ"/>
                <a:ea typeface="ヒカリ角ゴ"/>
                <a:cs typeface="ヒカリ角ゴ"/>
                <a:sym typeface="ヒカリ角ゴ"/>
              </a:rPr>
              <a:t>高齢者</a:t>
            </a:r>
            <a:r>
              <a:rPr lang="en-US" sz="3300" dirty="0" err="1">
                <a:solidFill>
                  <a:srgbClr val="139092"/>
                </a:solidFill>
                <a:latin typeface="ヒカリ角ゴ"/>
                <a:ea typeface="ヒカリ角ゴ"/>
                <a:cs typeface="ヒカリ角ゴ"/>
                <a:sym typeface="ヒカリ角ゴ"/>
              </a:rPr>
              <a:t>や子</a:t>
            </a:r>
            <a:r>
              <a:rPr lang="ja-JP" altLang="en-US" sz="3300" dirty="0">
                <a:solidFill>
                  <a:srgbClr val="139092"/>
                </a:solidFill>
                <a:latin typeface="ヒカリ角ゴ"/>
                <a:ea typeface="ヒカリ角ゴ"/>
                <a:cs typeface="ヒカリ角ゴ"/>
                <a:sym typeface="ヒカリ角ゴ"/>
              </a:rPr>
              <a:t>ども</a:t>
            </a:r>
            <a:r>
              <a:rPr lang="en-US" sz="3300" dirty="0" err="1">
                <a:solidFill>
                  <a:srgbClr val="139092"/>
                </a:solidFill>
                <a:latin typeface="ヒカリ角ゴ"/>
                <a:ea typeface="ヒカリ角ゴ"/>
                <a:cs typeface="ヒカリ角ゴ"/>
                <a:sym typeface="ヒカリ角ゴ"/>
              </a:rPr>
              <a:t>のため栄養のある食事を提供できるようにという夢を持って職場に入るが</a:t>
            </a:r>
            <a:r>
              <a:rPr lang="en-US" sz="3300" dirty="0">
                <a:solidFill>
                  <a:srgbClr val="139092"/>
                </a:solidFill>
                <a:latin typeface="ヒカリ角ゴ"/>
                <a:ea typeface="ヒカリ角ゴ"/>
                <a:cs typeface="ヒカリ角ゴ"/>
                <a:sym typeface="ヒカリ角ゴ"/>
              </a:rPr>
              <a:t>…</a:t>
            </a:r>
          </a:p>
          <a:p>
            <a:pPr algn="l">
              <a:lnSpc>
                <a:spcPts val="4620"/>
              </a:lnSpc>
            </a:pPr>
            <a:r>
              <a:rPr lang="en-US" sz="3300" b="1" dirty="0">
                <a:solidFill>
                  <a:srgbClr val="139092"/>
                </a:solidFill>
                <a:latin typeface="ヒカリ角ゴ Bold"/>
                <a:ea typeface="ヒカリ角ゴ Bold"/>
                <a:cs typeface="ヒカリ角ゴ Bold"/>
                <a:sym typeface="ヒカリ角ゴ Bold"/>
              </a:rPr>
              <a:t>１社目：</a:t>
            </a:r>
          </a:p>
          <a:p>
            <a:pPr algn="l">
              <a:lnSpc>
                <a:spcPts val="4620"/>
              </a:lnSpc>
            </a:pPr>
            <a:r>
              <a:rPr lang="en-US" sz="3300" dirty="0">
                <a:solidFill>
                  <a:srgbClr val="139092"/>
                </a:solidFill>
                <a:latin typeface="ヒカリ角ゴ"/>
                <a:ea typeface="ヒカリ角ゴ"/>
                <a:cs typeface="ヒカリ角ゴ"/>
                <a:sym typeface="ヒカリ角ゴ"/>
              </a:rPr>
              <a:t>　</a:t>
            </a:r>
            <a:r>
              <a:rPr lang="ja-JP" altLang="en-US" sz="3300" dirty="0">
                <a:solidFill>
                  <a:srgbClr val="139092"/>
                </a:solidFill>
                <a:latin typeface="ヒカリ角ゴ"/>
                <a:ea typeface="ヒカリ角ゴ"/>
                <a:cs typeface="ヒカリ角ゴ"/>
                <a:sym typeface="ヒカリ角ゴ"/>
              </a:rPr>
              <a:t>高齢者施設</a:t>
            </a:r>
            <a:r>
              <a:rPr lang="en-US" sz="3300" dirty="0">
                <a:solidFill>
                  <a:srgbClr val="139092"/>
                </a:solidFill>
                <a:latin typeface="ヒカリ角ゴ"/>
                <a:ea typeface="ヒカリ角ゴ"/>
                <a:cs typeface="ヒカリ角ゴ"/>
                <a:sym typeface="ヒカリ角ゴ"/>
              </a:rPr>
              <a:t>。正社員。基本給</a:t>
            </a:r>
            <a:r>
              <a:rPr lang="en-US" altLang="ja-JP" sz="3300" dirty="0">
                <a:solidFill>
                  <a:srgbClr val="139092"/>
                </a:solidFill>
                <a:latin typeface="ヒカリ角ゴ"/>
                <a:ea typeface="ヒカリ角ゴ"/>
                <a:cs typeface="ヒカリ角ゴ"/>
                <a:sym typeface="ヒカリ角ゴ"/>
              </a:rPr>
              <a:t>16</a:t>
            </a:r>
            <a:r>
              <a:rPr lang="en-US" sz="3300" dirty="0">
                <a:solidFill>
                  <a:srgbClr val="139092"/>
                </a:solidFill>
                <a:latin typeface="ヒカリ角ゴ"/>
                <a:ea typeface="ヒカリ角ゴ"/>
                <a:cs typeface="ヒカリ角ゴ"/>
                <a:sym typeface="ヒカリ角ゴ"/>
              </a:rPr>
              <a:t>万円、手取り</a:t>
            </a:r>
            <a:r>
              <a:rPr lang="en-US" altLang="ja-JP" sz="3300" dirty="0">
                <a:solidFill>
                  <a:srgbClr val="139092"/>
                </a:solidFill>
                <a:latin typeface="ヒカリ角ゴ"/>
                <a:ea typeface="ヒカリ角ゴ"/>
                <a:cs typeface="ヒカリ角ゴ"/>
                <a:sym typeface="ヒカリ角ゴ"/>
              </a:rPr>
              <a:t>13</a:t>
            </a:r>
            <a:r>
              <a:rPr lang="en-US" sz="3300" dirty="0">
                <a:solidFill>
                  <a:srgbClr val="139092"/>
                </a:solidFill>
                <a:latin typeface="ヒカリ角ゴ"/>
                <a:ea typeface="ヒカリ角ゴ"/>
                <a:cs typeface="ヒカリ角ゴ"/>
                <a:sym typeface="ヒカリ角ゴ"/>
              </a:rPr>
              <a:t>万円。早朝５時半出勤～</a:t>
            </a:r>
            <a:r>
              <a:rPr lang="en-US" altLang="ja-JP" sz="3300" dirty="0">
                <a:solidFill>
                  <a:srgbClr val="139092"/>
                </a:solidFill>
                <a:latin typeface="ヒカリ角ゴ"/>
                <a:ea typeface="ヒカリ角ゴ"/>
                <a:cs typeface="ヒカリ角ゴ"/>
                <a:sym typeface="ヒカリ角ゴ"/>
              </a:rPr>
              <a:t>17</a:t>
            </a:r>
            <a:r>
              <a:rPr lang="en-US" sz="3300" dirty="0">
                <a:solidFill>
                  <a:srgbClr val="139092"/>
                </a:solidFill>
                <a:latin typeface="ヒカリ角ゴ"/>
                <a:ea typeface="ヒカリ角ゴ"/>
                <a:cs typeface="ヒカリ角ゴ"/>
                <a:sym typeface="ヒカリ角ゴ"/>
              </a:rPr>
              <a:t>時半までの</a:t>
            </a:r>
            <a:r>
              <a:rPr lang="en-US" altLang="ja-JP" sz="3300" dirty="0">
                <a:solidFill>
                  <a:srgbClr val="139092"/>
                </a:solidFill>
                <a:latin typeface="ヒカリ角ゴ"/>
                <a:ea typeface="ヒカリ角ゴ"/>
                <a:cs typeface="ヒカリ角ゴ"/>
                <a:sym typeface="ヒカリ角ゴ"/>
              </a:rPr>
              <a:t>12</a:t>
            </a:r>
            <a:r>
              <a:rPr lang="en-US" sz="3300" dirty="0">
                <a:solidFill>
                  <a:srgbClr val="139092"/>
                </a:solidFill>
                <a:latin typeface="ヒカリ角ゴ"/>
                <a:ea typeface="ヒカリ角ゴ"/>
                <a:cs typeface="ヒカリ角ゴ"/>
                <a:sym typeface="ヒカリ角ゴ"/>
              </a:rPr>
              <a:t>時間労働が常態化。休憩は１日に</a:t>
            </a:r>
            <a:r>
              <a:rPr lang="en-US" altLang="ja-JP" sz="3300" dirty="0">
                <a:solidFill>
                  <a:srgbClr val="139092"/>
                </a:solidFill>
                <a:latin typeface="ヒカリ角ゴ"/>
                <a:ea typeface="ヒカリ角ゴ"/>
                <a:cs typeface="ヒカリ角ゴ"/>
                <a:sym typeface="ヒカリ角ゴ"/>
              </a:rPr>
              <a:t>20</a:t>
            </a:r>
            <a:r>
              <a:rPr lang="en-US" sz="3300" dirty="0">
                <a:solidFill>
                  <a:srgbClr val="139092"/>
                </a:solidFill>
                <a:latin typeface="ヒカリ角ゴ"/>
                <a:ea typeface="ヒカリ角ゴ"/>
                <a:cs typeface="ヒカリ角ゴ"/>
                <a:sym typeface="ヒカリ角ゴ"/>
              </a:rPr>
              <a:t>分あればいい方。</a:t>
            </a:r>
          </a:p>
          <a:p>
            <a:pPr algn="l">
              <a:lnSpc>
                <a:spcPts val="4620"/>
              </a:lnSpc>
            </a:pPr>
            <a:r>
              <a:rPr lang="en-US" sz="3300" b="1" dirty="0">
                <a:solidFill>
                  <a:srgbClr val="139092"/>
                </a:solidFill>
                <a:latin typeface="ヒカリ角ゴ Bold"/>
                <a:ea typeface="ヒカリ角ゴ Bold"/>
                <a:cs typeface="ヒカリ角ゴ Bold"/>
                <a:sym typeface="ヒカリ角ゴ Bold"/>
              </a:rPr>
              <a:t>２社目：</a:t>
            </a:r>
          </a:p>
          <a:p>
            <a:pPr algn="l">
              <a:lnSpc>
                <a:spcPts val="4620"/>
              </a:lnSpc>
            </a:pPr>
            <a:r>
              <a:rPr lang="en-US" sz="3300" dirty="0">
                <a:solidFill>
                  <a:srgbClr val="139092"/>
                </a:solidFill>
                <a:latin typeface="ヒカリ角ゴ"/>
                <a:ea typeface="ヒカリ角ゴ"/>
                <a:cs typeface="ヒカリ角ゴ"/>
                <a:sym typeface="ヒカリ角ゴ"/>
              </a:rPr>
              <a:t>　病院。パート勤務。栄養士として就職。８時から</a:t>
            </a:r>
            <a:r>
              <a:rPr lang="en-US" altLang="ja-JP" sz="3300" dirty="0">
                <a:solidFill>
                  <a:srgbClr val="139092"/>
                </a:solidFill>
                <a:latin typeface="ヒカリ角ゴ"/>
                <a:ea typeface="ヒカリ角ゴ"/>
                <a:cs typeface="ヒカリ角ゴ"/>
                <a:sym typeface="ヒカリ角ゴ"/>
              </a:rPr>
              <a:t>21</a:t>
            </a:r>
            <a:r>
              <a:rPr lang="en-US" sz="3300" dirty="0">
                <a:solidFill>
                  <a:srgbClr val="139092"/>
                </a:solidFill>
                <a:latin typeface="ヒカリ角ゴ"/>
                <a:ea typeface="ヒカリ角ゴ"/>
                <a:cs typeface="ヒカリ角ゴ"/>
                <a:sym typeface="ヒカリ角ゴ"/>
              </a:rPr>
              <a:t>時まで、休憩１時間の</a:t>
            </a:r>
            <a:r>
              <a:rPr lang="en-US" altLang="ja-JP" sz="3300" dirty="0">
                <a:solidFill>
                  <a:srgbClr val="139092"/>
                </a:solidFill>
                <a:latin typeface="ヒカリ角ゴ"/>
                <a:ea typeface="ヒカリ角ゴ"/>
                <a:cs typeface="ヒカリ角ゴ"/>
                <a:sym typeface="ヒカリ角ゴ"/>
              </a:rPr>
              <a:t>12</a:t>
            </a:r>
            <a:r>
              <a:rPr lang="en-US" sz="3300" dirty="0">
                <a:solidFill>
                  <a:srgbClr val="139092"/>
                </a:solidFill>
                <a:latin typeface="ヒカリ角ゴ"/>
                <a:ea typeface="ヒカリ角ゴ"/>
                <a:cs typeface="ヒカリ角ゴ"/>
                <a:sym typeface="ヒカリ角ゴ"/>
              </a:rPr>
              <a:t>時間労働。残業代を含め、給与は月</a:t>
            </a:r>
            <a:r>
              <a:rPr lang="en-US" altLang="ja-JP" sz="3300" dirty="0">
                <a:solidFill>
                  <a:srgbClr val="139092"/>
                </a:solidFill>
                <a:latin typeface="ヒカリ角ゴ"/>
                <a:ea typeface="ヒカリ角ゴ"/>
                <a:cs typeface="ヒカリ角ゴ"/>
                <a:sym typeface="ヒカリ角ゴ"/>
              </a:rPr>
              <a:t>22</a:t>
            </a:r>
            <a:r>
              <a:rPr lang="en-US" sz="3300" dirty="0">
                <a:solidFill>
                  <a:srgbClr val="139092"/>
                </a:solidFill>
                <a:latin typeface="ヒカリ角ゴ"/>
                <a:ea typeface="ヒカリ角ゴ"/>
                <a:cs typeface="ヒカリ角ゴ"/>
                <a:sym typeface="ヒカリ角ゴ"/>
              </a:rPr>
              <a:t>万</a:t>
            </a:r>
            <a:r>
              <a:rPr lang="ja-JP" altLang="en-US" sz="3300" dirty="0">
                <a:solidFill>
                  <a:srgbClr val="139092"/>
                </a:solidFill>
                <a:latin typeface="ヒカリ角ゴ"/>
                <a:ea typeface="ヒカリ角ゴ"/>
                <a:cs typeface="ヒカリ角ゴ"/>
                <a:sym typeface="ヒカリ角ゴ"/>
              </a:rPr>
              <a:t>円</a:t>
            </a:r>
            <a:r>
              <a:rPr lang="en-US" sz="3300" dirty="0">
                <a:solidFill>
                  <a:srgbClr val="139092"/>
                </a:solidFill>
                <a:latin typeface="ヒカリ角ゴ"/>
                <a:ea typeface="ヒカリ角ゴ"/>
                <a:cs typeface="ヒカリ角ゴ"/>
                <a:sym typeface="ヒカリ角ゴ"/>
              </a:rPr>
              <a:t>。手取りは</a:t>
            </a:r>
            <a:r>
              <a:rPr lang="en-US" altLang="ja-JP" sz="3300" dirty="0">
                <a:solidFill>
                  <a:srgbClr val="139092"/>
                </a:solidFill>
                <a:latin typeface="ヒカリ角ゴ"/>
                <a:ea typeface="ヒカリ角ゴ"/>
                <a:cs typeface="ヒカリ角ゴ"/>
                <a:sym typeface="ヒカリ角ゴ"/>
              </a:rPr>
              <a:t>17</a:t>
            </a:r>
            <a:r>
              <a:rPr lang="en-US" sz="3300" dirty="0">
                <a:solidFill>
                  <a:srgbClr val="139092"/>
                </a:solidFill>
                <a:latin typeface="ヒカリ角ゴ"/>
                <a:ea typeface="ヒカリ角ゴ"/>
                <a:cs typeface="ヒカリ角ゴ"/>
                <a:sym typeface="ヒカリ角ゴ"/>
              </a:rPr>
              <a:t>万円。忙しさとパワハラで、帯状疱疹を発症し、退社。</a:t>
            </a:r>
          </a:p>
          <a:p>
            <a:pPr algn="l">
              <a:lnSpc>
                <a:spcPts val="4620"/>
              </a:lnSpc>
            </a:pPr>
            <a:r>
              <a:rPr lang="en-US" sz="3300" b="1" dirty="0">
                <a:solidFill>
                  <a:srgbClr val="139092"/>
                </a:solidFill>
                <a:latin typeface="ヒカリ角ゴ Bold"/>
                <a:ea typeface="ヒカリ角ゴ Bold"/>
                <a:cs typeface="ヒカリ角ゴ Bold"/>
                <a:sym typeface="ヒカリ角ゴ Bold"/>
              </a:rPr>
              <a:t>３社目：</a:t>
            </a:r>
          </a:p>
          <a:p>
            <a:pPr algn="l">
              <a:lnSpc>
                <a:spcPts val="4620"/>
              </a:lnSpc>
            </a:pPr>
            <a:r>
              <a:rPr lang="en-US" sz="3300" dirty="0">
                <a:solidFill>
                  <a:srgbClr val="139092"/>
                </a:solidFill>
                <a:latin typeface="ヒカリ角ゴ"/>
                <a:ea typeface="ヒカリ角ゴ"/>
                <a:cs typeface="ヒカリ角ゴ"/>
                <a:sym typeface="ヒカリ角ゴ"/>
              </a:rPr>
              <a:t>　製造業。契約社員。ライン作業で１日のノルマは</a:t>
            </a:r>
            <a:r>
              <a:rPr lang="en-US" altLang="ja-JP" sz="3300" dirty="0">
                <a:solidFill>
                  <a:srgbClr val="139092"/>
                </a:solidFill>
                <a:latin typeface="ヒカリ角ゴ"/>
                <a:ea typeface="ヒカリ角ゴ"/>
                <a:cs typeface="ヒカリ角ゴ"/>
                <a:sym typeface="ヒカリ角ゴ"/>
              </a:rPr>
              <a:t>600</a:t>
            </a:r>
            <a:r>
              <a:rPr lang="en-US" sz="3300" dirty="0">
                <a:solidFill>
                  <a:srgbClr val="139092"/>
                </a:solidFill>
                <a:latin typeface="ヒカリ角ゴ"/>
                <a:ea typeface="ヒカリ角ゴ"/>
                <a:cs typeface="ヒカリ角ゴ"/>
                <a:sym typeface="ヒカリ角ゴ"/>
              </a:rPr>
              <a:t>個。９時間の勤務で休憩45分。</a:t>
            </a:r>
          </a:p>
          <a:p>
            <a:pPr algn="l">
              <a:lnSpc>
                <a:spcPts val="4620"/>
              </a:lnSpc>
            </a:pPr>
            <a:r>
              <a:rPr lang="en-US" sz="3300" b="1" dirty="0">
                <a:solidFill>
                  <a:srgbClr val="139092"/>
                </a:solidFill>
                <a:latin typeface="ヒカリ角ゴ Bold"/>
                <a:ea typeface="ヒカリ角ゴ Bold"/>
                <a:cs typeface="ヒカリ角ゴ Bold"/>
                <a:sym typeface="ヒカリ角ゴ Bold"/>
              </a:rPr>
              <a:t>４社目：</a:t>
            </a:r>
          </a:p>
          <a:p>
            <a:pPr algn="l">
              <a:lnSpc>
                <a:spcPts val="4620"/>
              </a:lnSpc>
            </a:pPr>
            <a:r>
              <a:rPr lang="en-US" sz="3300" dirty="0">
                <a:solidFill>
                  <a:srgbClr val="139092"/>
                </a:solidFill>
                <a:latin typeface="ヒカリ角ゴ"/>
                <a:ea typeface="ヒカリ角ゴ"/>
                <a:cs typeface="ヒカリ角ゴ"/>
                <a:sym typeface="ヒカリ角ゴ"/>
              </a:rPr>
              <a:t>　時給</a:t>
            </a:r>
            <a:r>
              <a:rPr lang="en-US" altLang="ja-JP" sz="3300" dirty="0">
                <a:solidFill>
                  <a:srgbClr val="139092"/>
                </a:solidFill>
                <a:latin typeface="ヒカリ角ゴ"/>
                <a:ea typeface="ヒカリ角ゴ"/>
                <a:cs typeface="ヒカリ角ゴ"/>
                <a:sym typeface="ヒカリ角ゴ"/>
              </a:rPr>
              <a:t>1,300</a:t>
            </a:r>
            <a:r>
              <a:rPr lang="en-US" sz="3300" dirty="0">
                <a:solidFill>
                  <a:srgbClr val="139092"/>
                </a:solidFill>
                <a:latin typeface="ヒカリ角ゴ"/>
                <a:ea typeface="ヒカリ角ゴ"/>
                <a:cs typeface="ヒカリ角ゴ"/>
                <a:sym typeface="ヒカリ角ゴ"/>
              </a:rPr>
              <a:t>円。通勤が片道１時間かかること、これまでの労働環境や家庭環境から体調を崩し、体が動かず行けなくなってしまう。</a:t>
            </a:r>
          </a:p>
          <a:p>
            <a:pPr algn="l">
              <a:lnSpc>
                <a:spcPts val="4620"/>
              </a:lnSpc>
            </a:pPr>
            <a:endParaRPr lang="en-US" sz="3300" dirty="0">
              <a:solidFill>
                <a:srgbClr val="139092"/>
              </a:solidFill>
              <a:latin typeface="ヒカリ角ゴ"/>
              <a:ea typeface="ヒカリ角ゴ"/>
              <a:cs typeface="ヒカリ角ゴ"/>
              <a:sym typeface="ヒカリ角ゴ"/>
            </a:endParaRPr>
          </a:p>
        </p:txBody>
      </p:sp>
      <p:sp>
        <p:nvSpPr>
          <p:cNvPr id="6" name="スライド番号プレースホルダー 7">
            <a:extLst>
              <a:ext uri="{FF2B5EF4-FFF2-40B4-BE49-F238E27FC236}">
                <a16:creationId xmlns:a16="http://schemas.microsoft.com/office/drawing/2014/main" id="{2E04856A-51E5-B6F0-1DF9-88196C664152}"/>
              </a:ext>
            </a:extLst>
          </p:cNvPr>
          <p:cNvSpPr txBox="1">
            <a:spLocks/>
          </p:cNvSpPr>
          <p:nvPr/>
        </p:nvSpPr>
        <p:spPr>
          <a:xfrm>
            <a:off x="15733465" y="9689248"/>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2000" smtClean="0"/>
              <a:pPr/>
              <a:t>8</a:t>
            </a:fld>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AEDED"/>
        </a:solidFill>
        <a:effectLst/>
      </p:bgPr>
    </p:bg>
    <p:spTree>
      <p:nvGrpSpPr>
        <p:cNvPr id="1" name=""/>
        <p:cNvGrpSpPr/>
        <p:nvPr/>
      </p:nvGrpSpPr>
      <p:grpSpPr>
        <a:xfrm>
          <a:off x="0" y="0"/>
          <a:ext cx="0" cy="0"/>
          <a:chOff x="0" y="0"/>
          <a:chExt cx="0" cy="0"/>
        </a:xfrm>
      </p:grpSpPr>
      <p:sp>
        <p:nvSpPr>
          <p:cNvPr id="2" name="AutoShape 2"/>
          <p:cNvSpPr/>
          <p:nvPr/>
        </p:nvSpPr>
        <p:spPr>
          <a:xfrm>
            <a:off x="1040112" y="1589722"/>
            <a:ext cx="16518239" cy="0"/>
          </a:xfrm>
          <a:prstGeom prst="line">
            <a:avLst/>
          </a:prstGeom>
          <a:ln w="28575" cap="flat">
            <a:solidFill>
              <a:srgbClr val="139092"/>
            </a:solidFill>
            <a:prstDash val="solid"/>
            <a:headEnd type="none" w="sm" len="sm"/>
            <a:tailEnd type="none" w="sm" len="sm"/>
          </a:ln>
        </p:spPr>
        <p:txBody>
          <a:bodyPr/>
          <a:lstStyle/>
          <a:p>
            <a:endParaRPr lang="ja-JP" altLang="en-US"/>
          </a:p>
        </p:txBody>
      </p:sp>
      <p:sp>
        <p:nvSpPr>
          <p:cNvPr id="3" name="TextBox 3"/>
          <p:cNvSpPr txBox="1"/>
          <p:nvPr/>
        </p:nvSpPr>
        <p:spPr>
          <a:xfrm>
            <a:off x="1040112" y="685800"/>
            <a:ext cx="16207776" cy="591124"/>
          </a:xfrm>
          <a:prstGeom prst="rect">
            <a:avLst/>
          </a:prstGeom>
        </p:spPr>
        <p:txBody>
          <a:bodyPr wrap="square" lIns="0" tIns="0" rIns="0" bIns="0" rtlCol="0" anchor="t">
            <a:spAutoFit/>
          </a:bodyPr>
          <a:lstStyle/>
          <a:p>
            <a:pPr algn="l">
              <a:lnSpc>
                <a:spcPts val="5040"/>
              </a:lnSpc>
            </a:pPr>
            <a:r>
              <a:rPr lang="en-US" sz="3600" b="1" spc="359" dirty="0" err="1">
                <a:solidFill>
                  <a:srgbClr val="139092"/>
                </a:solidFill>
                <a:latin typeface="ZEN角ゴシックNEW Heavy"/>
                <a:ea typeface="ZEN角ゴシックNEW Heavy"/>
                <a:cs typeface="ZEN角ゴシックNEW Heavy"/>
                <a:sym typeface="ZEN角ゴシックNEW Heavy"/>
              </a:rPr>
              <a:t>ケース</a:t>
            </a:r>
            <a:r>
              <a:rPr lang="en-US" sz="3600" b="1" spc="359" dirty="0">
                <a:solidFill>
                  <a:srgbClr val="139092"/>
                </a:solidFill>
                <a:latin typeface="ZEN角ゴシックNEW Heavy"/>
                <a:ea typeface="ZEN角ゴシックNEW Heavy"/>
                <a:cs typeface="ZEN角ゴシックNEW Heavy"/>
                <a:sym typeface="ZEN角ゴシックNEW Heavy"/>
              </a:rPr>
              <a:t>②：近畿地方出身の20代女性（POSSE相談事例から）</a:t>
            </a:r>
          </a:p>
        </p:txBody>
      </p:sp>
      <p:sp>
        <p:nvSpPr>
          <p:cNvPr id="4" name="TextBox 4"/>
          <p:cNvSpPr txBox="1"/>
          <p:nvPr/>
        </p:nvSpPr>
        <p:spPr>
          <a:xfrm>
            <a:off x="475831" y="1813560"/>
            <a:ext cx="17812169" cy="8587159"/>
          </a:xfrm>
          <a:prstGeom prst="rect">
            <a:avLst/>
          </a:prstGeom>
        </p:spPr>
        <p:txBody>
          <a:bodyPr lIns="0" tIns="0" rIns="0" bIns="0" rtlCol="0" anchor="t">
            <a:spAutoFit/>
          </a:bodyPr>
          <a:lstStyle/>
          <a:p>
            <a:pPr algn="l">
              <a:lnSpc>
                <a:spcPts val="4760"/>
              </a:lnSpc>
            </a:pPr>
            <a:r>
              <a:rPr lang="en-US" sz="3400" b="1" dirty="0">
                <a:solidFill>
                  <a:srgbClr val="139092"/>
                </a:solidFill>
                <a:latin typeface="ヒカリ角ゴ Bold"/>
                <a:ea typeface="ヒカリ角ゴ Bold"/>
                <a:cs typeface="ヒカリ角ゴ Bold"/>
                <a:sym typeface="ヒカリ角ゴ Bold"/>
              </a:rPr>
              <a:t>　</a:t>
            </a:r>
            <a:r>
              <a:rPr lang="en-US" sz="3400" dirty="0">
                <a:solidFill>
                  <a:srgbClr val="139092"/>
                </a:solidFill>
                <a:latin typeface="ヒカリ角ゴ"/>
                <a:ea typeface="ヒカリ角ゴ"/>
                <a:cs typeface="ヒカリ角ゴ"/>
                <a:sym typeface="ヒカリ角ゴ"/>
              </a:rPr>
              <a:t>高校を卒業し、寮付きの工場に正社員として就職した。しかし、仕事は複雑な機械を扱う緊張感を伴うもので、疲れとストレスから、１ヶ月過ぎた頃に体調を崩し、１週間会社に行けなくなってしまった。すると、上司から退職勧奨を受けた。家と職を失う絶望からパニック症状を発症したが、上司は退職を勧めるだけだった。求めに応じざるを得ないと感じ、辞職届を書き、自ら会社を退職した。</a:t>
            </a:r>
          </a:p>
          <a:p>
            <a:pPr algn="l">
              <a:lnSpc>
                <a:spcPts val="4760"/>
              </a:lnSpc>
            </a:pPr>
            <a:endParaRPr lang="en-US" sz="3400" dirty="0">
              <a:solidFill>
                <a:srgbClr val="139092"/>
              </a:solidFill>
              <a:latin typeface="ヒカリ角ゴ"/>
              <a:ea typeface="ヒカリ角ゴ"/>
              <a:cs typeface="ヒカリ角ゴ"/>
              <a:sym typeface="ヒカリ角ゴ"/>
            </a:endParaRPr>
          </a:p>
          <a:p>
            <a:pPr algn="l">
              <a:lnSpc>
                <a:spcPts val="4760"/>
              </a:lnSpc>
            </a:pPr>
            <a:r>
              <a:rPr lang="en-US" sz="3400" dirty="0">
                <a:solidFill>
                  <a:srgbClr val="139092"/>
                </a:solidFill>
                <a:latin typeface="ヒカリ角ゴ"/>
                <a:ea typeface="ヒカリ角ゴ"/>
                <a:cs typeface="ヒカリ角ゴ"/>
                <a:sym typeface="ヒカリ角ゴ"/>
              </a:rPr>
              <a:t> 　退職と同時に寮を追い出され、ネットカフェ難民となる。その後、派遣会社に登録し、派遣社員として、関東地方にあるインフラ設備の製造を行う会社に派遣される。夏の盛りだったが、30度を超える冷房のない倉庫の中で、製品の割れのチェックと、重い段ボールの上げ下ろしを行う作業を任された。さらに、派遣社員だった上司から、ミスを繰り返したら解雇になると脅され、ミスが多かった日には「もし解雇されたくないのであれば要求に応じろ」と、性的な行為を強いられた。こうしたハラスメントにより、自主退職を余儀なくされた。会社の借り上げアパートに住んでいたため、再び住居を追い出され、ホームレスに。</a:t>
            </a:r>
          </a:p>
          <a:p>
            <a:pPr algn="l">
              <a:lnSpc>
                <a:spcPts val="5040"/>
              </a:lnSpc>
            </a:pPr>
            <a:endParaRPr lang="en-US" sz="3400" dirty="0">
              <a:solidFill>
                <a:srgbClr val="139092"/>
              </a:solidFill>
              <a:latin typeface="ヒカリ角ゴ"/>
              <a:ea typeface="ヒカリ角ゴ"/>
              <a:cs typeface="ヒカリ角ゴ"/>
              <a:sym typeface="ヒカリ角ゴ"/>
            </a:endParaRPr>
          </a:p>
        </p:txBody>
      </p:sp>
      <p:sp>
        <p:nvSpPr>
          <p:cNvPr id="6" name="スライド番号プレースホルダー 7">
            <a:extLst>
              <a:ext uri="{FF2B5EF4-FFF2-40B4-BE49-F238E27FC236}">
                <a16:creationId xmlns:a16="http://schemas.microsoft.com/office/drawing/2014/main" id="{2D177A4F-ECEF-6286-F4A1-E54156255B0D}"/>
              </a:ext>
            </a:extLst>
          </p:cNvPr>
          <p:cNvSpPr>
            <a:spLocks noGrp="1"/>
          </p:cNvSpPr>
          <p:nvPr>
            <p:ph type="sldNum" sz="quarter" idx="12"/>
          </p:nvPr>
        </p:nvSpPr>
        <p:spPr>
          <a:xfrm>
            <a:off x="15849600" y="9791700"/>
            <a:ext cx="2133600" cy="365125"/>
          </a:xfrm>
        </p:spPr>
        <p:txBody>
          <a:bodyPr/>
          <a:lstStyle/>
          <a:p>
            <a:fld id="{B6F15528-21DE-4FAA-801E-634DDDAF4B2B}" type="slidenum">
              <a:rPr lang="en-US" sz="2000" smtClean="0"/>
              <a:pPr/>
              <a:t>9</a:t>
            </a:fld>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8179ACFAF3829146AD8D9BDA8CAFDDC4" ma:contentTypeVersion="7" ma:contentTypeDescription="新しいドキュメントを作成します。" ma:contentTypeScope="" ma:versionID="8a3d6349b5fa6648a0968a94a0a28059">
  <xsd:schema xmlns:xsd="http://www.w3.org/2001/XMLSchema" xmlns:xs="http://www.w3.org/2001/XMLSchema" xmlns:p="http://schemas.microsoft.com/office/2006/metadata/properties" xmlns:ns2="ff9e0a53-0470-4b98-ab90-1131be4a4f73" targetNamespace="http://schemas.microsoft.com/office/2006/metadata/properties" ma:root="true" ma:fieldsID="870d5c9b99588c2b11b395e43071a2c3" ns2:_="">
    <xsd:import namespace="ff9e0a53-0470-4b98-ab90-1131be4a4f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9e0a53-0470-4b98-ab90-1131be4a4f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86F8F5-9EE8-4EC5-84BE-8F8FBBE7F7FE}">
  <ds:schemaRefs>
    <ds:schemaRef ds:uri="http://purl.org/dc/terms/"/>
    <ds:schemaRef ds:uri="ff9e0a53-0470-4b98-ab90-1131be4a4f73"/>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http://purl.org/dc/dcmitype/"/>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B56604F6-724C-4EE4-B950-086B353BCB10}">
  <ds:schemaRefs>
    <ds:schemaRef ds:uri="http://schemas.microsoft.com/sharepoint/v3/contenttype/forms"/>
  </ds:schemaRefs>
</ds:datastoreItem>
</file>

<file path=customXml/itemProps3.xml><?xml version="1.0" encoding="utf-8"?>
<ds:datastoreItem xmlns:ds="http://schemas.openxmlformats.org/officeDocument/2006/customXml" ds:itemID="{D961F0BD-0B5C-4E1B-A28F-61A08ACCBD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9e0a53-0470-4b98-ab90-1131be4a4f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1043</TotalTime>
  <Words>1331</Words>
  <Application>Microsoft Office PowerPoint</Application>
  <PresentationFormat>ユーザー設定</PresentationFormat>
  <Paragraphs>195</Paragraphs>
  <Slides>25</Slides>
  <Notes>2</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25</vt:i4>
      </vt:variant>
    </vt:vector>
  </HeadingPairs>
  <TitlesOfParts>
    <vt:vector size="37" baseType="lpstr">
      <vt:lpstr>Futura Ultra-Bold</vt:lpstr>
      <vt:lpstr>Source Han Sans JP</vt:lpstr>
      <vt:lpstr>Source Han Sans JP Bold</vt:lpstr>
      <vt:lpstr>ZEN角ゴシックNEW</vt:lpstr>
      <vt:lpstr>ZEN角ゴシックNEW Bold</vt:lpstr>
      <vt:lpstr>ZEN角ゴシックNEW Heavy</vt:lpstr>
      <vt:lpstr>ヒカリ角ゴ</vt:lpstr>
      <vt:lpstr>ヒカリ角ゴ Bold</vt:lpstr>
      <vt:lpstr>ヒカリ角ゴ Semi-Bold</vt:lpstr>
      <vt:lpstr>ＭＳ Ｐゴシック</vt:lpstr>
      <vt:lpstr>游ゴシック</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鉄道弘済会</dc:title>
  <dc:creator>横山 小春</dc:creator>
  <cp:lastModifiedBy>編集室</cp:lastModifiedBy>
  <cp:revision>247</cp:revision>
  <cp:lastPrinted>2026-06-29T03:09:27Z</cp:lastPrinted>
  <dcterms:created xsi:type="dcterms:W3CDTF">2006-08-16T00:00:00Z</dcterms:created>
  <dcterms:modified xsi:type="dcterms:W3CDTF">2026-06-30T05:20:17Z</dcterms:modified>
  <dc:identifier>DAHJ-5iNpDk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0x0101008179ACFAF3829146AD8D9BDA8CAFDDC4</vt:lpwstr>
  </property>
</Properties>
</file>