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Lst>
  <p:sldSz cx="12192000" cy="6858000"/>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hmwnJeajoJmDef7Vmma1+fha2O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0F78D9-676E-5848-1EE5-8EB3DBAE0112}" name="事務局" initials="事務局" userId="事務局" providerId="None"/>
  <p188:author id="{F9ECB9DC-0796-A7AD-319E-E26959F7CE14}" name="岡部 茜" initials="岡部" userId="S::a-okabe@bukkyo-u.ac.jp::56e98e2d-0401-4393-b1c1-66ab8a9faf7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524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94"/>
    <p:restoredTop sz="93020" autoAdjust="0"/>
  </p:normalViewPr>
  <p:slideViewPr>
    <p:cSldViewPr snapToGrid="0">
      <p:cViewPr varScale="1">
        <p:scale>
          <a:sx n="59" d="100"/>
          <a:sy n="59" d="100"/>
        </p:scale>
        <p:origin x="7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502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5373" y="0"/>
            <a:ext cx="2918831" cy="495029"/>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371286"/>
            <a:ext cx="2918831" cy="49502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1: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2: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000"/>
              </a:spcBef>
              <a:spcAft>
                <a:spcPts val="0"/>
              </a:spcAft>
              <a:buClr>
                <a:srgbClr val="252441"/>
              </a:buClr>
              <a:buSzPts val="1920"/>
              <a:buFont typeface="Arial"/>
              <a:buNone/>
            </a:pPr>
            <a:endParaRPr dirty="0">
              <a:solidFill>
                <a:srgbClr val="252441"/>
              </a:solidFill>
            </a:endParaRPr>
          </a:p>
        </p:txBody>
      </p:sp>
      <p:sp>
        <p:nvSpPr>
          <p:cNvPr id="225" name="Google Shape;225;p1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daff930ee3_0_3: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000"/>
              </a:spcBef>
              <a:spcAft>
                <a:spcPts val="0"/>
              </a:spcAft>
              <a:buSzPts val="1400"/>
              <a:buNone/>
            </a:pPr>
            <a:endParaRPr>
              <a:solidFill>
                <a:srgbClr val="252441"/>
              </a:solidFill>
            </a:endParaRPr>
          </a:p>
        </p:txBody>
      </p:sp>
      <p:sp>
        <p:nvSpPr>
          <p:cNvPr id="240" name="Google Shape;240;g3daff930ee3_0_3: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daff930ee3_0_17: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endParaRPr dirty="0">
              <a:solidFill>
                <a:srgbClr val="252441"/>
              </a:solidFill>
            </a:endParaRPr>
          </a:p>
        </p:txBody>
      </p:sp>
      <p:sp>
        <p:nvSpPr>
          <p:cNvPr id="255" name="Google Shape;255;g3daff930ee3_0_17: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daff930ee3_0_32: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400"/>
              <a:buNone/>
            </a:pPr>
            <a:endParaRPr sz="1900" dirty="0">
              <a:solidFill>
                <a:srgbClr val="252441"/>
              </a:solidFill>
            </a:endParaRPr>
          </a:p>
        </p:txBody>
      </p:sp>
      <p:sp>
        <p:nvSpPr>
          <p:cNvPr id="270" name="Google Shape;270;g3daff930ee3_0_3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3: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3: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13: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4: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4: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dirty="0"/>
          </a:p>
        </p:txBody>
      </p:sp>
      <p:sp>
        <p:nvSpPr>
          <p:cNvPr id="302" name="Google Shape;302;p14: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a:solidFill>
                  <a:srgbClr val="000000"/>
                </a:solidFill>
                <a:latin typeface="Arial"/>
                <a:ea typeface="Arial"/>
                <a:cs typeface="Arial"/>
                <a:sym typeface="Arial"/>
              </a:rPr>
              <a:t>15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867109D7-E121-5FBE-E3ED-554F00BC122F}"/>
            </a:ext>
          </a:extLst>
        </p:cNvPr>
        <p:cNvGrpSpPr/>
        <p:nvPr/>
      </p:nvGrpSpPr>
      <p:grpSpPr>
        <a:xfrm>
          <a:off x="0" y="0"/>
          <a:ext cx="0" cy="0"/>
          <a:chOff x="0" y="0"/>
          <a:chExt cx="0" cy="0"/>
        </a:xfrm>
      </p:grpSpPr>
      <p:sp>
        <p:nvSpPr>
          <p:cNvPr id="316" name="Google Shape;316;p15:notes">
            <a:extLst>
              <a:ext uri="{FF2B5EF4-FFF2-40B4-BE49-F238E27FC236}">
                <a16:creationId xmlns:a16="http://schemas.microsoft.com/office/drawing/2014/main" id="{05481450-86E6-95DF-195A-A6E63D0B0C61}"/>
              </a:ext>
            </a:extLst>
          </p:cNvPr>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5:notes">
            <a:extLst>
              <a:ext uri="{FF2B5EF4-FFF2-40B4-BE49-F238E27FC236}">
                <a16:creationId xmlns:a16="http://schemas.microsoft.com/office/drawing/2014/main" id="{2DD97925-1025-4291-FB85-EDAFA5557A1D}"/>
              </a:ext>
            </a:extLst>
          </p:cNvPr>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15:notes">
            <a:extLst>
              <a:ext uri="{FF2B5EF4-FFF2-40B4-BE49-F238E27FC236}">
                <a16:creationId xmlns:a16="http://schemas.microsoft.com/office/drawing/2014/main" id="{D0DD9719-E4B3-894B-C5A4-7970F998FD53}"/>
              </a:ext>
            </a:extLst>
          </p:cNvPr>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16</a:t>
            </a:fld>
            <a:endParaRPr/>
          </a:p>
        </p:txBody>
      </p:sp>
    </p:spTree>
    <p:extLst>
      <p:ext uri="{BB962C8B-B14F-4D97-AF65-F5344CB8AC3E}">
        <p14:creationId xmlns:p14="http://schemas.microsoft.com/office/powerpoint/2010/main" val="72743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4: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 name="Google Shape;145;p6: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7: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1" name="Google Shape;161;p7: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6" name="Google Shape;176;p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9: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1: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17"/>
          <p:cNvSpPr txBox="1">
            <a:spLocks noGrp="1"/>
          </p:cNvSpPr>
          <p:nvPr>
            <p:ph type="ctrTitle"/>
          </p:nvPr>
        </p:nvSpPr>
        <p:spPr>
          <a:xfrm>
            <a:off x="1524000" y="1122363"/>
            <a:ext cx="9144000" cy="3025308"/>
          </a:xfrm>
          <a:prstGeom prst="rect">
            <a:avLst/>
          </a:prstGeom>
          <a:noFill/>
          <a:ln>
            <a:noFill/>
          </a:ln>
        </p:spPr>
        <p:txBody>
          <a:bodyPr spcFirstLastPara="1" wrap="square" lIns="109725" tIns="109725" rIns="109725" bIns="91425" anchor="b" anchorCtr="0">
            <a:noAutofit/>
          </a:bodyPr>
          <a:lstStyle>
            <a:lvl1pPr lvl="0" algn="ctr">
              <a:lnSpc>
                <a:spcPct val="105000"/>
              </a:lnSpc>
              <a:spcBef>
                <a:spcPts val="0"/>
              </a:spcBef>
              <a:spcAft>
                <a:spcPts val="0"/>
              </a:spcAft>
              <a:buClr>
                <a:schemeClr val="dk2"/>
              </a:buClr>
              <a:buSzPts val="6600"/>
              <a:buFont typeface="Meiryo"/>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7"/>
          <p:cNvSpPr txBox="1">
            <a:spLocks noGrp="1"/>
          </p:cNvSpPr>
          <p:nvPr>
            <p:ph type="subTitle" idx="1"/>
          </p:nvPr>
        </p:nvSpPr>
        <p:spPr>
          <a:xfrm>
            <a:off x="1524000" y="4386729"/>
            <a:ext cx="9144000" cy="1135529"/>
          </a:xfrm>
          <a:prstGeom prst="rect">
            <a:avLst/>
          </a:prstGeom>
          <a:noFill/>
          <a:ln>
            <a:noFill/>
          </a:ln>
        </p:spPr>
        <p:txBody>
          <a:bodyPr spcFirstLastPara="1" wrap="square" lIns="109725" tIns="109725" rIns="109725" bIns="91425" anchor="t" anchorCtr="0">
            <a:normAutofit/>
          </a:bodyPr>
          <a:lstStyle>
            <a:lvl1pPr lvl="0" algn="ctr">
              <a:lnSpc>
                <a:spcPct val="120000"/>
              </a:lnSpc>
              <a:spcBef>
                <a:spcPts val="1000"/>
              </a:spcBef>
              <a:spcAft>
                <a:spcPts val="0"/>
              </a:spcAft>
              <a:buClr>
                <a:schemeClr val="dk2"/>
              </a:buClr>
              <a:buSzPts val="1440"/>
              <a:buNone/>
              <a:defRPr sz="1800" b="1" cap="none"/>
            </a:lvl1pPr>
            <a:lvl2pPr lvl="1" algn="ctr">
              <a:lnSpc>
                <a:spcPct val="110000"/>
              </a:lnSpc>
              <a:spcBef>
                <a:spcPts val="500"/>
              </a:spcBef>
              <a:spcAft>
                <a:spcPts val="0"/>
              </a:spcAft>
              <a:buClr>
                <a:schemeClr val="dk2"/>
              </a:buClr>
              <a:buSzPts val="1600"/>
              <a:buNone/>
              <a:defRPr sz="2000"/>
            </a:lvl2pPr>
            <a:lvl3pPr lvl="2" algn="ctr">
              <a:lnSpc>
                <a:spcPct val="110000"/>
              </a:lnSpc>
              <a:spcBef>
                <a:spcPts val="500"/>
              </a:spcBef>
              <a:spcAft>
                <a:spcPts val="0"/>
              </a:spcAft>
              <a:buClr>
                <a:schemeClr val="dk2"/>
              </a:buClr>
              <a:buSzPts val="1440"/>
              <a:buNone/>
              <a:defRPr sz="1800"/>
            </a:lvl3pPr>
            <a:lvl4pPr lvl="3" algn="ctr">
              <a:lnSpc>
                <a:spcPct val="110000"/>
              </a:lnSpc>
              <a:spcBef>
                <a:spcPts val="500"/>
              </a:spcBef>
              <a:spcAft>
                <a:spcPts val="0"/>
              </a:spcAft>
              <a:buClr>
                <a:schemeClr val="dk2"/>
              </a:buClr>
              <a:buSzPts val="1280"/>
              <a:buNone/>
              <a:defRPr sz="1600"/>
            </a:lvl4pPr>
            <a:lvl5pPr lvl="4" algn="ctr">
              <a:lnSpc>
                <a:spcPct val="110000"/>
              </a:lnSpc>
              <a:spcBef>
                <a:spcPts val="500"/>
              </a:spcBef>
              <a:spcAft>
                <a:spcPts val="0"/>
              </a:spcAft>
              <a:buClr>
                <a:schemeClr val="dk2"/>
              </a:buClr>
              <a:buSzPts val="128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17"/>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26"/>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6"/>
          <p:cNvSpPr txBox="1">
            <a:spLocks noGrp="1"/>
          </p:cNvSpPr>
          <p:nvPr>
            <p:ph type="body" idx="1"/>
          </p:nvPr>
        </p:nvSpPr>
        <p:spPr>
          <a:xfrm rot="5400000">
            <a:off x="4083788" y="-931234"/>
            <a:ext cx="4024424" cy="9906000"/>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6"/>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6"/>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6"/>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27"/>
          <p:cNvSpPr txBox="1">
            <a:spLocks noGrp="1"/>
          </p:cNvSpPr>
          <p:nvPr>
            <p:ph type="title"/>
          </p:nvPr>
        </p:nvSpPr>
        <p:spPr>
          <a:xfrm rot="5400000">
            <a:off x="7133431" y="1956594"/>
            <a:ext cx="5811838" cy="2628900"/>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7"/>
          <p:cNvSpPr txBox="1">
            <a:spLocks noGrp="1"/>
          </p:cNvSpPr>
          <p:nvPr>
            <p:ph type="body" idx="1"/>
          </p:nvPr>
        </p:nvSpPr>
        <p:spPr>
          <a:xfrm rot="5400000">
            <a:off x="1799431" y="-596106"/>
            <a:ext cx="5811838" cy="7734300"/>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7"/>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7"/>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7"/>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18"/>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8"/>
          <p:cNvSpPr txBox="1">
            <a:spLocks noGrp="1"/>
          </p:cNvSpPr>
          <p:nvPr>
            <p:ph type="body" idx="1"/>
          </p:nvPr>
        </p:nvSpPr>
        <p:spPr>
          <a:xfrm>
            <a:off x="1143000" y="2009554"/>
            <a:ext cx="9906000" cy="4024424"/>
          </a:xfrm>
          <a:prstGeom prst="rect">
            <a:avLst/>
          </a:prstGeom>
          <a:noFill/>
          <a:ln>
            <a:noFill/>
          </a:ln>
        </p:spPr>
        <p:txBody>
          <a:bodyPr spcFirstLastPara="1" wrap="square" lIns="109725" tIns="109725" rIns="109725" bIns="91425" anchor="t" anchorCtr="0">
            <a:noAutofit/>
          </a:bodyPr>
          <a:lstStyle>
            <a:lvl1pPr marL="457200" lvl="0" indent="-350520" algn="l">
              <a:lnSpc>
                <a:spcPct val="100000"/>
              </a:lnSpc>
              <a:spcBef>
                <a:spcPts val="1000"/>
              </a:spcBef>
              <a:spcAft>
                <a:spcPts val="0"/>
              </a:spcAft>
              <a:buClr>
                <a:schemeClr val="dk2"/>
              </a:buClr>
              <a:buSzPts val="1920"/>
              <a:buChar char="•"/>
              <a:defRPr/>
            </a:lvl1pPr>
            <a:lvl2pPr marL="914400" lvl="1" indent="-330200" algn="l">
              <a:lnSpc>
                <a:spcPct val="100000"/>
              </a:lnSpc>
              <a:spcBef>
                <a:spcPts val="500"/>
              </a:spcBef>
              <a:spcAft>
                <a:spcPts val="0"/>
              </a:spcAft>
              <a:buClr>
                <a:schemeClr val="dk2"/>
              </a:buClr>
              <a:buSzPts val="1600"/>
              <a:buChar char="•"/>
              <a:defRPr/>
            </a:lvl2pPr>
            <a:lvl3pPr marL="1371600" lvl="2" indent="-320040" algn="l">
              <a:lnSpc>
                <a:spcPct val="100000"/>
              </a:lnSpc>
              <a:spcBef>
                <a:spcPts val="500"/>
              </a:spcBef>
              <a:spcAft>
                <a:spcPts val="0"/>
              </a:spcAft>
              <a:buClr>
                <a:schemeClr val="dk2"/>
              </a:buClr>
              <a:buSzPts val="1440"/>
              <a:buChar char="•"/>
              <a:defRPr/>
            </a:lvl3pPr>
            <a:lvl4pPr marL="1828800" lvl="3" indent="-309880" algn="l">
              <a:lnSpc>
                <a:spcPct val="100000"/>
              </a:lnSpc>
              <a:spcBef>
                <a:spcPts val="500"/>
              </a:spcBef>
              <a:spcAft>
                <a:spcPts val="0"/>
              </a:spcAft>
              <a:buClr>
                <a:schemeClr val="dk2"/>
              </a:buClr>
              <a:buSzPts val="1280"/>
              <a:buChar char="•"/>
              <a:defRPr/>
            </a:lvl4pPr>
            <a:lvl5pPr marL="2286000" lvl="4" indent="-309880" algn="l">
              <a:lnSpc>
                <a:spcPct val="100000"/>
              </a:lnSpc>
              <a:spcBef>
                <a:spcPts val="500"/>
              </a:spcBef>
              <a:spcAft>
                <a:spcPts val="0"/>
              </a:spcAft>
              <a:buClr>
                <a:schemeClr val="dk2"/>
              </a:buClr>
              <a:buSzPts val="128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1850" y="1709738"/>
            <a:ext cx="10515600" cy="2852737"/>
          </a:xfrm>
          <a:prstGeom prst="rect">
            <a:avLst/>
          </a:prstGeom>
          <a:noFill/>
          <a:ln>
            <a:noFill/>
          </a:ln>
        </p:spPr>
        <p:txBody>
          <a:bodyPr spcFirstLastPara="1" wrap="square" lIns="109725" tIns="109725" rIns="109725" bIns="91425" anchor="b" anchorCtr="0">
            <a:noAutofit/>
          </a:bodyPr>
          <a:lstStyle>
            <a:lvl1pPr lvl="0" algn="l">
              <a:lnSpc>
                <a:spcPct val="105000"/>
              </a:lnSpc>
              <a:spcBef>
                <a:spcPts val="0"/>
              </a:spcBef>
              <a:spcAft>
                <a:spcPts val="0"/>
              </a:spcAft>
              <a:buClr>
                <a:schemeClr val="dk2"/>
              </a:buClr>
              <a:buSzPts val="6000"/>
              <a:buFont typeface="Meiryo"/>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1850" y="4589463"/>
            <a:ext cx="10515600" cy="1500187"/>
          </a:xfrm>
          <a:prstGeom prst="rect">
            <a:avLst/>
          </a:prstGeom>
          <a:noFill/>
          <a:ln>
            <a:noFill/>
          </a:ln>
        </p:spPr>
        <p:txBody>
          <a:bodyPr spcFirstLastPara="1" wrap="square" lIns="109725" tIns="109725" rIns="109725" bIns="91425" anchor="t" anchorCtr="0">
            <a:noAutofit/>
          </a:bodyPr>
          <a:lstStyle>
            <a:lvl1pPr marL="457200" lvl="0" indent="-228600" algn="l">
              <a:lnSpc>
                <a:spcPct val="110000"/>
              </a:lnSpc>
              <a:spcBef>
                <a:spcPts val="1000"/>
              </a:spcBef>
              <a:spcAft>
                <a:spcPts val="0"/>
              </a:spcAft>
              <a:buClr>
                <a:srgbClr val="888888"/>
              </a:buClr>
              <a:buSzPts val="1920"/>
              <a:buNone/>
              <a:defRPr sz="2400">
                <a:solidFill>
                  <a:srgbClr val="888888"/>
                </a:solidFill>
              </a:defRPr>
            </a:lvl1pPr>
            <a:lvl2pPr marL="914400" lvl="1" indent="-228600" algn="l">
              <a:lnSpc>
                <a:spcPct val="110000"/>
              </a:lnSpc>
              <a:spcBef>
                <a:spcPts val="500"/>
              </a:spcBef>
              <a:spcAft>
                <a:spcPts val="0"/>
              </a:spcAft>
              <a:buClr>
                <a:srgbClr val="888888"/>
              </a:buClr>
              <a:buSzPts val="1600"/>
              <a:buNone/>
              <a:defRPr sz="2000">
                <a:solidFill>
                  <a:srgbClr val="888888"/>
                </a:solidFill>
              </a:defRPr>
            </a:lvl2pPr>
            <a:lvl3pPr marL="1371600" lvl="2" indent="-228600" algn="l">
              <a:lnSpc>
                <a:spcPct val="110000"/>
              </a:lnSpc>
              <a:spcBef>
                <a:spcPts val="500"/>
              </a:spcBef>
              <a:spcAft>
                <a:spcPts val="0"/>
              </a:spcAft>
              <a:buClr>
                <a:srgbClr val="888888"/>
              </a:buClr>
              <a:buSzPts val="1440"/>
              <a:buNone/>
              <a:defRPr sz="1800">
                <a:solidFill>
                  <a:srgbClr val="888888"/>
                </a:solidFill>
              </a:defRPr>
            </a:lvl3pPr>
            <a:lvl4pPr marL="1828800" lvl="3" indent="-228600" algn="l">
              <a:lnSpc>
                <a:spcPct val="110000"/>
              </a:lnSpc>
              <a:spcBef>
                <a:spcPts val="500"/>
              </a:spcBef>
              <a:spcAft>
                <a:spcPts val="0"/>
              </a:spcAft>
              <a:buClr>
                <a:srgbClr val="888888"/>
              </a:buClr>
              <a:buSzPts val="1280"/>
              <a:buNone/>
              <a:defRPr sz="1600">
                <a:solidFill>
                  <a:srgbClr val="888888"/>
                </a:solidFill>
              </a:defRPr>
            </a:lvl4pPr>
            <a:lvl5pPr marL="2286000" lvl="4" indent="-228600" algn="l">
              <a:lnSpc>
                <a:spcPct val="110000"/>
              </a:lnSpc>
              <a:spcBef>
                <a:spcPts val="500"/>
              </a:spcBef>
              <a:spcAft>
                <a:spcPts val="0"/>
              </a:spcAft>
              <a:buClr>
                <a:srgbClr val="888888"/>
              </a:buClr>
              <a:buSzPts val="128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19"/>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838200" y="1924493"/>
            <a:ext cx="5181600" cy="4252470"/>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0"/>
          <p:cNvSpPr txBox="1">
            <a:spLocks noGrp="1"/>
          </p:cNvSpPr>
          <p:nvPr>
            <p:ph type="body" idx="2"/>
          </p:nvPr>
        </p:nvSpPr>
        <p:spPr>
          <a:xfrm>
            <a:off x="6172200" y="1924493"/>
            <a:ext cx="5181600" cy="4252470"/>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0"/>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21"/>
          <p:cNvSpPr txBox="1">
            <a:spLocks noGrp="1"/>
          </p:cNvSpPr>
          <p:nvPr>
            <p:ph type="title"/>
          </p:nvPr>
        </p:nvSpPr>
        <p:spPr>
          <a:xfrm>
            <a:off x="839788" y="365125"/>
            <a:ext cx="10515600" cy="1325563"/>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1"/>
          <p:cNvSpPr txBox="1">
            <a:spLocks noGrp="1"/>
          </p:cNvSpPr>
          <p:nvPr>
            <p:ph type="body" idx="1"/>
          </p:nvPr>
        </p:nvSpPr>
        <p:spPr>
          <a:xfrm>
            <a:off x="839788" y="1734325"/>
            <a:ext cx="5157787" cy="823912"/>
          </a:xfrm>
          <a:prstGeom prst="rect">
            <a:avLst/>
          </a:prstGeom>
          <a:noFill/>
          <a:ln>
            <a:noFill/>
          </a:ln>
        </p:spPr>
        <p:txBody>
          <a:bodyPr spcFirstLastPara="1" wrap="square" lIns="109725" tIns="109725" rIns="109725" bIns="91425" anchor="b" anchorCtr="0">
            <a:normAutofit/>
          </a:bodyPr>
          <a:lstStyle>
            <a:lvl1pPr marL="457200" lvl="0" indent="-228600" algn="l">
              <a:lnSpc>
                <a:spcPct val="110000"/>
              </a:lnSpc>
              <a:spcBef>
                <a:spcPts val="1000"/>
              </a:spcBef>
              <a:spcAft>
                <a:spcPts val="0"/>
              </a:spcAft>
              <a:buClr>
                <a:schemeClr val="dk2"/>
              </a:buClr>
              <a:buSzPts val="1600"/>
              <a:buNone/>
              <a:defRPr sz="2000" b="1" cap="none"/>
            </a:lvl1pPr>
            <a:lvl2pPr marL="914400" lvl="1" indent="-228600" algn="l">
              <a:lnSpc>
                <a:spcPct val="110000"/>
              </a:lnSpc>
              <a:spcBef>
                <a:spcPts val="500"/>
              </a:spcBef>
              <a:spcAft>
                <a:spcPts val="0"/>
              </a:spcAft>
              <a:buClr>
                <a:schemeClr val="dk2"/>
              </a:buClr>
              <a:buSzPts val="1600"/>
              <a:buNone/>
              <a:defRPr sz="2000" b="1"/>
            </a:lvl2pPr>
            <a:lvl3pPr marL="1371600" lvl="2" indent="-228600" algn="l">
              <a:lnSpc>
                <a:spcPct val="110000"/>
              </a:lnSpc>
              <a:spcBef>
                <a:spcPts val="500"/>
              </a:spcBef>
              <a:spcAft>
                <a:spcPts val="0"/>
              </a:spcAft>
              <a:buClr>
                <a:schemeClr val="dk2"/>
              </a:buClr>
              <a:buSzPts val="1440"/>
              <a:buNone/>
              <a:defRPr sz="1800" b="1"/>
            </a:lvl3pPr>
            <a:lvl4pPr marL="1828800" lvl="3" indent="-228600" algn="l">
              <a:lnSpc>
                <a:spcPct val="110000"/>
              </a:lnSpc>
              <a:spcBef>
                <a:spcPts val="500"/>
              </a:spcBef>
              <a:spcAft>
                <a:spcPts val="0"/>
              </a:spcAft>
              <a:buClr>
                <a:schemeClr val="dk2"/>
              </a:buClr>
              <a:buSzPts val="1280"/>
              <a:buNone/>
              <a:defRPr sz="1600" b="1"/>
            </a:lvl4pPr>
            <a:lvl5pPr marL="2286000" lvl="4" indent="-228600" algn="l">
              <a:lnSpc>
                <a:spcPct val="11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1"/>
          <p:cNvSpPr txBox="1">
            <a:spLocks noGrp="1"/>
          </p:cNvSpPr>
          <p:nvPr>
            <p:ph type="body" idx="2"/>
          </p:nvPr>
        </p:nvSpPr>
        <p:spPr>
          <a:xfrm>
            <a:off x="839788" y="2558237"/>
            <a:ext cx="5157787" cy="3684588"/>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1"/>
          <p:cNvSpPr txBox="1">
            <a:spLocks noGrp="1"/>
          </p:cNvSpPr>
          <p:nvPr>
            <p:ph type="body" idx="3"/>
          </p:nvPr>
        </p:nvSpPr>
        <p:spPr>
          <a:xfrm>
            <a:off x="6172200" y="1734325"/>
            <a:ext cx="5183188" cy="823912"/>
          </a:xfrm>
          <a:prstGeom prst="rect">
            <a:avLst/>
          </a:prstGeom>
          <a:noFill/>
          <a:ln>
            <a:noFill/>
          </a:ln>
        </p:spPr>
        <p:txBody>
          <a:bodyPr spcFirstLastPara="1" wrap="square" lIns="109725" tIns="109725" rIns="109725" bIns="91425" anchor="b" anchorCtr="0">
            <a:normAutofit/>
          </a:bodyPr>
          <a:lstStyle>
            <a:lvl1pPr marL="457200" lvl="0" indent="-228600" algn="l">
              <a:lnSpc>
                <a:spcPct val="110000"/>
              </a:lnSpc>
              <a:spcBef>
                <a:spcPts val="1000"/>
              </a:spcBef>
              <a:spcAft>
                <a:spcPts val="0"/>
              </a:spcAft>
              <a:buClr>
                <a:schemeClr val="dk2"/>
              </a:buClr>
              <a:buSzPts val="1600"/>
              <a:buNone/>
              <a:defRPr sz="2000" b="1" cap="none"/>
            </a:lvl1pPr>
            <a:lvl2pPr marL="914400" lvl="1" indent="-228600" algn="l">
              <a:lnSpc>
                <a:spcPct val="110000"/>
              </a:lnSpc>
              <a:spcBef>
                <a:spcPts val="500"/>
              </a:spcBef>
              <a:spcAft>
                <a:spcPts val="0"/>
              </a:spcAft>
              <a:buClr>
                <a:schemeClr val="dk2"/>
              </a:buClr>
              <a:buSzPts val="1600"/>
              <a:buNone/>
              <a:defRPr sz="2000" b="1"/>
            </a:lvl2pPr>
            <a:lvl3pPr marL="1371600" lvl="2" indent="-228600" algn="l">
              <a:lnSpc>
                <a:spcPct val="110000"/>
              </a:lnSpc>
              <a:spcBef>
                <a:spcPts val="500"/>
              </a:spcBef>
              <a:spcAft>
                <a:spcPts val="0"/>
              </a:spcAft>
              <a:buClr>
                <a:schemeClr val="dk2"/>
              </a:buClr>
              <a:buSzPts val="1440"/>
              <a:buNone/>
              <a:defRPr sz="1800" b="1"/>
            </a:lvl3pPr>
            <a:lvl4pPr marL="1828800" lvl="3" indent="-228600" algn="l">
              <a:lnSpc>
                <a:spcPct val="110000"/>
              </a:lnSpc>
              <a:spcBef>
                <a:spcPts val="500"/>
              </a:spcBef>
              <a:spcAft>
                <a:spcPts val="0"/>
              </a:spcAft>
              <a:buClr>
                <a:schemeClr val="dk2"/>
              </a:buClr>
              <a:buSzPts val="1280"/>
              <a:buNone/>
              <a:defRPr sz="1600" b="1"/>
            </a:lvl4pPr>
            <a:lvl5pPr marL="2286000" lvl="4" indent="-228600" algn="l">
              <a:lnSpc>
                <a:spcPct val="11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1"/>
          <p:cNvSpPr txBox="1">
            <a:spLocks noGrp="1"/>
          </p:cNvSpPr>
          <p:nvPr>
            <p:ph type="body" idx="4"/>
          </p:nvPr>
        </p:nvSpPr>
        <p:spPr>
          <a:xfrm>
            <a:off x="6172200" y="2558237"/>
            <a:ext cx="5183188" cy="3684588"/>
          </a:xfrm>
          <a:prstGeom prst="rect">
            <a:avLst/>
          </a:prstGeom>
          <a:noFill/>
          <a:ln>
            <a:noFill/>
          </a:ln>
        </p:spPr>
        <p:txBody>
          <a:bodyPr spcFirstLastPara="1" wrap="square" lIns="109725" tIns="109725" rIns="109725" bIns="91425" anchor="t" anchorCtr="0">
            <a:noAutofit/>
          </a:bodyPr>
          <a:lstStyle>
            <a:lvl1pPr marL="457200" lvl="0" indent="-320040" algn="l">
              <a:lnSpc>
                <a:spcPct val="110000"/>
              </a:lnSpc>
              <a:spcBef>
                <a:spcPts val="1000"/>
              </a:spcBef>
              <a:spcAft>
                <a:spcPts val="0"/>
              </a:spcAft>
              <a:buClr>
                <a:schemeClr val="dk2"/>
              </a:buClr>
              <a:buSzPts val="1440"/>
              <a:buChar char="•"/>
              <a:defRPr/>
            </a:lvl1pPr>
            <a:lvl2pPr marL="914400" lvl="1" indent="-320040" algn="l">
              <a:lnSpc>
                <a:spcPct val="110000"/>
              </a:lnSpc>
              <a:spcBef>
                <a:spcPts val="500"/>
              </a:spcBef>
              <a:spcAft>
                <a:spcPts val="0"/>
              </a:spcAft>
              <a:buClr>
                <a:schemeClr val="dk2"/>
              </a:buClr>
              <a:buSzPts val="1440"/>
              <a:buChar char="•"/>
              <a:defRPr/>
            </a:lvl2pPr>
            <a:lvl3pPr marL="1371600" lvl="2" indent="-320040" algn="l">
              <a:lnSpc>
                <a:spcPct val="110000"/>
              </a:lnSpc>
              <a:spcBef>
                <a:spcPts val="500"/>
              </a:spcBef>
              <a:spcAft>
                <a:spcPts val="0"/>
              </a:spcAft>
              <a:buClr>
                <a:schemeClr val="dk2"/>
              </a:buClr>
              <a:buSzPts val="1440"/>
              <a:buChar char="•"/>
              <a:defRPr/>
            </a:lvl3pPr>
            <a:lvl4pPr marL="1828800" lvl="3" indent="-320040" algn="l">
              <a:lnSpc>
                <a:spcPct val="110000"/>
              </a:lnSpc>
              <a:spcBef>
                <a:spcPts val="500"/>
              </a:spcBef>
              <a:spcAft>
                <a:spcPts val="0"/>
              </a:spcAft>
              <a:buClr>
                <a:schemeClr val="dk2"/>
              </a:buClr>
              <a:buSzPts val="1440"/>
              <a:buChar char="•"/>
              <a:defRPr/>
            </a:lvl4pPr>
            <a:lvl5pPr marL="2286000" lvl="4" indent="-320040" algn="l">
              <a:lnSpc>
                <a:spcPct val="11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1"/>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lvl1pPr lvl="0" algn="l">
              <a:lnSpc>
                <a:spcPct val="105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23"/>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839788" y="457200"/>
            <a:ext cx="3932237" cy="1600200"/>
          </a:xfrm>
          <a:prstGeom prst="rect">
            <a:avLst/>
          </a:prstGeom>
          <a:noFill/>
          <a:ln>
            <a:noFill/>
          </a:ln>
        </p:spPr>
        <p:txBody>
          <a:bodyPr spcFirstLastPara="1" wrap="square" lIns="109725" tIns="109725" rIns="109725" bIns="91425" anchor="b" anchorCtr="0">
            <a:noAutofit/>
          </a:bodyPr>
          <a:lstStyle>
            <a:lvl1pPr lvl="0" algn="l">
              <a:lnSpc>
                <a:spcPct val="105000"/>
              </a:lnSpc>
              <a:spcBef>
                <a:spcPts val="0"/>
              </a:spcBef>
              <a:spcAft>
                <a:spcPts val="0"/>
              </a:spcAft>
              <a:buClr>
                <a:schemeClr val="dk2"/>
              </a:buClr>
              <a:buSzPts val="3200"/>
              <a:buFont typeface="Meiry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4"/>
          <p:cNvSpPr txBox="1">
            <a:spLocks noGrp="1"/>
          </p:cNvSpPr>
          <p:nvPr>
            <p:ph type="body" idx="1"/>
          </p:nvPr>
        </p:nvSpPr>
        <p:spPr>
          <a:xfrm>
            <a:off x="5183188" y="987425"/>
            <a:ext cx="6172200" cy="4873625"/>
          </a:xfrm>
          <a:prstGeom prst="rect">
            <a:avLst/>
          </a:prstGeom>
          <a:noFill/>
          <a:ln>
            <a:noFill/>
          </a:ln>
        </p:spPr>
        <p:txBody>
          <a:bodyPr spcFirstLastPara="1" wrap="square" lIns="109725" tIns="109725" rIns="109725" bIns="91425" anchor="t" anchorCtr="0">
            <a:noAutofit/>
          </a:bodyPr>
          <a:lstStyle>
            <a:lvl1pPr marL="457200" lvl="0" indent="-391160" algn="l">
              <a:lnSpc>
                <a:spcPct val="110000"/>
              </a:lnSpc>
              <a:spcBef>
                <a:spcPts val="1000"/>
              </a:spcBef>
              <a:spcAft>
                <a:spcPts val="0"/>
              </a:spcAft>
              <a:buClr>
                <a:schemeClr val="dk2"/>
              </a:buClr>
              <a:buSzPts val="2560"/>
              <a:buChar char="•"/>
              <a:defRPr sz="3200"/>
            </a:lvl1pPr>
            <a:lvl2pPr marL="914400" lvl="1" indent="-370840" algn="l">
              <a:lnSpc>
                <a:spcPct val="110000"/>
              </a:lnSpc>
              <a:spcBef>
                <a:spcPts val="500"/>
              </a:spcBef>
              <a:spcAft>
                <a:spcPts val="0"/>
              </a:spcAft>
              <a:buClr>
                <a:schemeClr val="dk2"/>
              </a:buClr>
              <a:buSzPts val="2240"/>
              <a:buChar char="•"/>
              <a:defRPr sz="2800"/>
            </a:lvl2pPr>
            <a:lvl3pPr marL="1371600" lvl="2" indent="-350520" algn="l">
              <a:lnSpc>
                <a:spcPct val="110000"/>
              </a:lnSpc>
              <a:spcBef>
                <a:spcPts val="500"/>
              </a:spcBef>
              <a:spcAft>
                <a:spcPts val="0"/>
              </a:spcAft>
              <a:buClr>
                <a:schemeClr val="dk2"/>
              </a:buClr>
              <a:buSzPts val="1920"/>
              <a:buChar char="•"/>
              <a:defRPr sz="2400"/>
            </a:lvl3pPr>
            <a:lvl4pPr marL="1828800" lvl="3" indent="-330200" algn="l">
              <a:lnSpc>
                <a:spcPct val="110000"/>
              </a:lnSpc>
              <a:spcBef>
                <a:spcPts val="500"/>
              </a:spcBef>
              <a:spcAft>
                <a:spcPts val="0"/>
              </a:spcAft>
              <a:buClr>
                <a:schemeClr val="dk2"/>
              </a:buClr>
              <a:buSzPts val="1600"/>
              <a:buChar char="•"/>
              <a:defRPr sz="2000"/>
            </a:lvl4pPr>
            <a:lvl5pPr marL="2286000" lvl="4" indent="-330200" algn="l">
              <a:lnSpc>
                <a:spcPct val="110000"/>
              </a:lnSpc>
              <a:spcBef>
                <a:spcPts val="500"/>
              </a:spcBef>
              <a:spcAft>
                <a:spcPts val="0"/>
              </a:spcAft>
              <a:buClr>
                <a:schemeClr val="dk2"/>
              </a:buClr>
              <a:buSzPts val="16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24"/>
          <p:cNvSpPr txBox="1">
            <a:spLocks noGrp="1"/>
          </p:cNvSpPr>
          <p:nvPr>
            <p:ph type="body" idx="2"/>
          </p:nvPr>
        </p:nvSpPr>
        <p:spPr>
          <a:xfrm>
            <a:off x="839788" y="2057400"/>
            <a:ext cx="3932237" cy="3811588"/>
          </a:xfrm>
          <a:prstGeom prst="rect">
            <a:avLst/>
          </a:prstGeom>
          <a:noFill/>
          <a:ln>
            <a:noFill/>
          </a:ln>
        </p:spPr>
        <p:txBody>
          <a:bodyPr spcFirstLastPara="1" wrap="square" lIns="109725" tIns="109725" rIns="109725" bIns="91425" anchor="t" anchorCtr="0">
            <a:noAutofit/>
          </a:bodyPr>
          <a:lstStyle>
            <a:lvl1pPr marL="457200" lvl="0" indent="-228600" algn="l">
              <a:lnSpc>
                <a:spcPct val="110000"/>
              </a:lnSpc>
              <a:spcBef>
                <a:spcPts val="1000"/>
              </a:spcBef>
              <a:spcAft>
                <a:spcPts val="0"/>
              </a:spcAft>
              <a:buClr>
                <a:schemeClr val="dk2"/>
              </a:buClr>
              <a:buSzPts val="1280"/>
              <a:buNone/>
              <a:defRPr sz="1600"/>
            </a:lvl1pPr>
            <a:lvl2pPr marL="914400" lvl="1" indent="-228600" algn="l">
              <a:lnSpc>
                <a:spcPct val="110000"/>
              </a:lnSpc>
              <a:spcBef>
                <a:spcPts val="500"/>
              </a:spcBef>
              <a:spcAft>
                <a:spcPts val="0"/>
              </a:spcAft>
              <a:buClr>
                <a:schemeClr val="dk2"/>
              </a:buClr>
              <a:buSzPts val="1120"/>
              <a:buNone/>
              <a:defRPr sz="1400"/>
            </a:lvl2pPr>
            <a:lvl3pPr marL="1371600" lvl="2" indent="-228600" algn="l">
              <a:lnSpc>
                <a:spcPct val="110000"/>
              </a:lnSpc>
              <a:spcBef>
                <a:spcPts val="500"/>
              </a:spcBef>
              <a:spcAft>
                <a:spcPts val="0"/>
              </a:spcAft>
              <a:buClr>
                <a:schemeClr val="dk2"/>
              </a:buClr>
              <a:buSzPts val="960"/>
              <a:buNone/>
              <a:defRPr sz="1200"/>
            </a:lvl3pPr>
            <a:lvl4pPr marL="1828800" lvl="3" indent="-228600" algn="l">
              <a:lnSpc>
                <a:spcPct val="110000"/>
              </a:lnSpc>
              <a:spcBef>
                <a:spcPts val="500"/>
              </a:spcBef>
              <a:spcAft>
                <a:spcPts val="0"/>
              </a:spcAft>
              <a:buClr>
                <a:schemeClr val="dk2"/>
              </a:buClr>
              <a:buSzPts val="800"/>
              <a:buNone/>
              <a:defRPr sz="1000"/>
            </a:lvl4pPr>
            <a:lvl5pPr marL="2286000" lvl="4" indent="-228600" algn="l">
              <a:lnSpc>
                <a:spcPct val="11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4"/>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839788" y="457200"/>
            <a:ext cx="3932237" cy="1600200"/>
          </a:xfrm>
          <a:prstGeom prst="rect">
            <a:avLst/>
          </a:prstGeom>
          <a:noFill/>
          <a:ln>
            <a:noFill/>
          </a:ln>
        </p:spPr>
        <p:txBody>
          <a:bodyPr spcFirstLastPara="1" wrap="square" lIns="109725" tIns="109725" rIns="109725" bIns="91425" anchor="b" anchorCtr="0">
            <a:noAutofit/>
          </a:bodyPr>
          <a:lstStyle>
            <a:lvl1pPr lvl="0" algn="l">
              <a:lnSpc>
                <a:spcPct val="105000"/>
              </a:lnSpc>
              <a:spcBef>
                <a:spcPts val="0"/>
              </a:spcBef>
              <a:spcAft>
                <a:spcPts val="0"/>
              </a:spcAft>
              <a:buClr>
                <a:schemeClr val="dk2"/>
              </a:buClr>
              <a:buSzPts val="3200"/>
              <a:buFont typeface="Meiry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a:spLocks noGrp="1"/>
          </p:cNvSpPr>
          <p:nvPr>
            <p:ph type="pic" idx="2"/>
          </p:nvPr>
        </p:nvSpPr>
        <p:spPr>
          <a:xfrm>
            <a:off x="5183188" y="987425"/>
            <a:ext cx="6172200" cy="4873625"/>
          </a:xfrm>
          <a:prstGeom prst="rect">
            <a:avLst/>
          </a:prstGeom>
          <a:noFill/>
          <a:ln>
            <a:noFill/>
          </a:ln>
        </p:spPr>
      </p:sp>
      <p:sp>
        <p:nvSpPr>
          <p:cNvPr id="75" name="Google Shape;75;p25"/>
          <p:cNvSpPr txBox="1">
            <a:spLocks noGrp="1"/>
          </p:cNvSpPr>
          <p:nvPr>
            <p:ph type="body" idx="1"/>
          </p:nvPr>
        </p:nvSpPr>
        <p:spPr>
          <a:xfrm>
            <a:off x="839788" y="2057400"/>
            <a:ext cx="3932237" cy="3811588"/>
          </a:xfrm>
          <a:prstGeom prst="rect">
            <a:avLst/>
          </a:prstGeom>
          <a:noFill/>
          <a:ln>
            <a:noFill/>
          </a:ln>
        </p:spPr>
        <p:txBody>
          <a:bodyPr spcFirstLastPara="1" wrap="square" lIns="109725" tIns="109725" rIns="109725" bIns="91425" anchor="t" anchorCtr="0">
            <a:noAutofit/>
          </a:bodyPr>
          <a:lstStyle>
            <a:lvl1pPr marL="457200" lvl="0" indent="-228600" algn="l">
              <a:lnSpc>
                <a:spcPct val="110000"/>
              </a:lnSpc>
              <a:spcBef>
                <a:spcPts val="1000"/>
              </a:spcBef>
              <a:spcAft>
                <a:spcPts val="0"/>
              </a:spcAft>
              <a:buClr>
                <a:schemeClr val="dk2"/>
              </a:buClr>
              <a:buSzPts val="1280"/>
              <a:buNone/>
              <a:defRPr sz="1600"/>
            </a:lvl1pPr>
            <a:lvl2pPr marL="914400" lvl="1" indent="-228600" algn="l">
              <a:lnSpc>
                <a:spcPct val="110000"/>
              </a:lnSpc>
              <a:spcBef>
                <a:spcPts val="500"/>
              </a:spcBef>
              <a:spcAft>
                <a:spcPts val="0"/>
              </a:spcAft>
              <a:buClr>
                <a:schemeClr val="dk2"/>
              </a:buClr>
              <a:buSzPts val="1120"/>
              <a:buNone/>
              <a:defRPr sz="1400"/>
            </a:lvl2pPr>
            <a:lvl3pPr marL="1371600" lvl="2" indent="-228600" algn="l">
              <a:lnSpc>
                <a:spcPct val="110000"/>
              </a:lnSpc>
              <a:spcBef>
                <a:spcPts val="500"/>
              </a:spcBef>
              <a:spcAft>
                <a:spcPts val="0"/>
              </a:spcAft>
              <a:buClr>
                <a:schemeClr val="dk2"/>
              </a:buClr>
              <a:buSzPts val="960"/>
              <a:buNone/>
              <a:defRPr sz="1200"/>
            </a:lvl3pPr>
            <a:lvl4pPr marL="1828800" lvl="3" indent="-228600" algn="l">
              <a:lnSpc>
                <a:spcPct val="110000"/>
              </a:lnSpc>
              <a:spcBef>
                <a:spcPts val="500"/>
              </a:spcBef>
              <a:spcAft>
                <a:spcPts val="0"/>
              </a:spcAft>
              <a:buClr>
                <a:schemeClr val="dk2"/>
              </a:buClr>
              <a:buSzPts val="800"/>
              <a:buNone/>
              <a:defRPr sz="1000"/>
            </a:lvl4pPr>
            <a:lvl5pPr marL="2286000" lvl="4" indent="-228600" algn="l">
              <a:lnSpc>
                <a:spcPct val="11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25"/>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16"/>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1" name="Google Shape;11;p16"/>
          <p:cNvCxnSpPr/>
          <p:nvPr/>
        </p:nvCxnSpPr>
        <p:spPr>
          <a:xfrm flipH="1">
            <a:off x="0" y="0"/>
            <a:ext cx="903768" cy="6543675"/>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2" name="Google Shape;12;p16"/>
          <p:cNvCxnSpPr/>
          <p:nvPr/>
        </p:nvCxnSpPr>
        <p:spPr>
          <a:xfrm rot="10800000">
            <a:off x="-42863" y="5791200"/>
            <a:ext cx="6286501" cy="1066801"/>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 name="Google Shape;13;p16"/>
          <p:cNvCxnSpPr/>
          <p:nvPr/>
        </p:nvCxnSpPr>
        <p:spPr>
          <a:xfrm flipH="1">
            <a:off x="8462964" y="5848350"/>
            <a:ext cx="3729036" cy="100965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4" name="Google Shape;14;p16"/>
          <p:cNvCxnSpPr/>
          <p:nvPr/>
        </p:nvCxnSpPr>
        <p:spPr>
          <a:xfrm flipH="1">
            <a:off x="11543158" y="1647825"/>
            <a:ext cx="648842" cy="5210175"/>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 name="Google Shape;15;p16"/>
          <p:cNvCxnSpPr/>
          <p:nvPr/>
        </p:nvCxnSpPr>
        <p:spPr>
          <a:xfrm rot="10800000">
            <a:off x="10781554" y="0"/>
            <a:ext cx="1410446" cy="425834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6" name="Google Shape;16;p16"/>
          <p:cNvCxnSpPr/>
          <p:nvPr/>
        </p:nvCxnSpPr>
        <p:spPr>
          <a:xfrm rot="10800000">
            <a:off x="6529388" y="-4763"/>
            <a:ext cx="5662612" cy="931975"/>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7" name="Google Shape;17;p16"/>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lvl1pPr marR="0" lvl="0" algn="l" rtl="0">
              <a:lnSpc>
                <a:spcPct val="105000"/>
              </a:lnSpc>
              <a:spcBef>
                <a:spcPts val="0"/>
              </a:spcBef>
              <a:spcAft>
                <a:spcPts val="0"/>
              </a:spcAft>
              <a:buClr>
                <a:schemeClr val="dk2"/>
              </a:buClr>
              <a:buSzPts val="4400"/>
              <a:buFont typeface="Meiryo"/>
              <a:buNone/>
              <a:defRPr sz="4400" b="1" i="0" u="none" strike="noStrike" cap="none">
                <a:solidFill>
                  <a:schemeClr val="dk2"/>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16"/>
          <p:cNvSpPr txBox="1">
            <a:spLocks noGrp="1"/>
          </p:cNvSpPr>
          <p:nvPr>
            <p:ph type="body" idx="1"/>
          </p:nvPr>
        </p:nvSpPr>
        <p:spPr>
          <a:xfrm>
            <a:off x="1143000" y="2009554"/>
            <a:ext cx="9906000" cy="4024424"/>
          </a:xfrm>
          <a:prstGeom prst="rect">
            <a:avLst/>
          </a:prstGeom>
          <a:noFill/>
          <a:ln>
            <a:noFill/>
          </a:ln>
        </p:spPr>
        <p:txBody>
          <a:bodyPr spcFirstLastPara="1" wrap="square" lIns="109725" tIns="109725" rIns="109725" bIns="91425" anchor="t" anchorCtr="0">
            <a:noAutofit/>
          </a:bodyPr>
          <a:lstStyle>
            <a:lvl1pPr marL="457200" marR="0" lvl="0" indent="-350520" algn="l" rtl="0">
              <a:lnSpc>
                <a:spcPct val="110000"/>
              </a:lnSpc>
              <a:spcBef>
                <a:spcPts val="1000"/>
              </a:spcBef>
              <a:spcAft>
                <a:spcPts val="0"/>
              </a:spcAft>
              <a:buClr>
                <a:schemeClr val="dk2"/>
              </a:buClr>
              <a:buSzPts val="1920"/>
              <a:buFont typeface="Arial"/>
              <a:buChar char="•"/>
              <a:defRPr sz="2400" b="0" i="0" u="none" strike="noStrike" cap="none">
                <a:solidFill>
                  <a:schemeClr val="dk2"/>
                </a:solidFill>
                <a:latin typeface="Meiryo"/>
                <a:ea typeface="Meiryo"/>
                <a:cs typeface="Meiryo"/>
                <a:sym typeface="Meiryo"/>
              </a:defRPr>
            </a:lvl1pPr>
            <a:lvl2pPr marL="914400" marR="0" lvl="1" indent="-330200" algn="l" rtl="0">
              <a:lnSpc>
                <a:spcPct val="110000"/>
              </a:lnSpc>
              <a:spcBef>
                <a:spcPts val="500"/>
              </a:spcBef>
              <a:spcAft>
                <a:spcPts val="0"/>
              </a:spcAft>
              <a:buClr>
                <a:schemeClr val="dk2"/>
              </a:buClr>
              <a:buSzPts val="1600"/>
              <a:buFont typeface="Arial"/>
              <a:buChar char="•"/>
              <a:defRPr sz="2000" b="0" i="0" u="none" strike="noStrike" cap="none">
                <a:solidFill>
                  <a:schemeClr val="dk2"/>
                </a:solidFill>
                <a:latin typeface="Meiryo"/>
                <a:ea typeface="Meiryo"/>
                <a:cs typeface="Meiryo"/>
                <a:sym typeface="Meiryo"/>
              </a:defRPr>
            </a:lvl2pPr>
            <a:lvl3pPr marL="1371600" marR="0" lvl="2" indent="-320040" algn="l" rtl="0">
              <a:lnSpc>
                <a:spcPct val="110000"/>
              </a:lnSpc>
              <a:spcBef>
                <a:spcPts val="500"/>
              </a:spcBef>
              <a:spcAft>
                <a:spcPts val="0"/>
              </a:spcAft>
              <a:buClr>
                <a:schemeClr val="dk2"/>
              </a:buClr>
              <a:buSzPts val="1440"/>
              <a:buFont typeface="Arial"/>
              <a:buChar char="•"/>
              <a:defRPr sz="1800" b="0" i="0" u="none" strike="noStrike" cap="none">
                <a:solidFill>
                  <a:schemeClr val="dk2"/>
                </a:solidFill>
                <a:latin typeface="Meiryo"/>
                <a:ea typeface="Meiryo"/>
                <a:cs typeface="Meiryo"/>
                <a:sym typeface="Meiryo"/>
              </a:defRPr>
            </a:lvl3pPr>
            <a:lvl4pPr marL="1828800" marR="0" lvl="3" indent="-309880" algn="l" rtl="0">
              <a:lnSpc>
                <a:spcPct val="110000"/>
              </a:lnSpc>
              <a:spcBef>
                <a:spcPts val="500"/>
              </a:spcBef>
              <a:spcAft>
                <a:spcPts val="0"/>
              </a:spcAft>
              <a:buClr>
                <a:schemeClr val="dk2"/>
              </a:buClr>
              <a:buSzPts val="1280"/>
              <a:buFont typeface="Arial"/>
              <a:buChar char="•"/>
              <a:defRPr sz="1600" b="0" i="0" u="none" strike="noStrike" cap="none">
                <a:solidFill>
                  <a:schemeClr val="dk2"/>
                </a:solidFill>
                <a:latin typeface="Meiryo"/>
                <a:ea typeface="Meiryo"/>
                <a:cs typeface="Meiryo"/>
                <a:sym typeface="Meiryo"/>
              </a:defRPr>
            </a:lvl4pPr>
            <a:lvl5pPr marL="2286000" marR="0" lvl="4" indent="-309880" algn="l" rtl="0">
              <a:lnSpc>
                <a:spcPct val="110000"/>
              </a:lnSpc>
              <a:spcBef>
                <a:spcPts val="500"/>
              </a:spcBef>
              <a:spcAft>
                <a:spcPts val="0"/>
              </a:spcAft>
              <a:buClr>
                <a:schemeClr val="dk2"/>
              </a:buClr>
              <a:buSzPts val="1280"/>
              <a:buFont typeface="Arial"/>
              <a:buChar char="•"/>
              <a:defRPr sz="1600" b="0" i="0" u="none" strike="noStrike" cap="none">
                <a:solidFill>
                  <a:schemeClr val="dk2"/>
                </a:solidFill>
                <a:latin typeface="Meiryo"/>
                <a:ea typeface="Meiryo"/>
                <a:cs typeface="Meiryo"/>
                <a:sym typeface="Meiry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9pPr>
          </a:lstStyle>
          <a:p>
            <a:endParaRPr/>
          </a:p>
        </p:txBody>
      </p:sp>
      <p:sp>
        <p:nvSpPr>
          <p:cNvPr id="19" name="Google Shape;19;p16"/>
          <p:cNvSpPr txBox="1">
            <a:spLocks noGrp="1"/>
          </p:cNvSpPr>
          <p:nvPr>
            <p:ph type="dt" idx="10"/>
          </p:nvPr>
        </p:nvSpPr>
        <p:spPr>
          <a:xfrm>
            <a:off x="7337102" y="6398878"/>
            <a:ext cx="4193908" cy="365125"/>
          </a:xfrm>
          <a:prstGeom prst="rect">
            <a:avLst/>
          </a:prstGeom>
          <a:noFill/>
          <a:ln>
            <a:noFill/>
          </a:ln>
        </p:spPr>
        <p:txBody>
          <a:bodyPr spcFirstLastPara="1" wrap="square" lIns="109725" tIns="109725" rIns="109725" bIns="91425"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chemeClr val="dk2"/>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9pPr>
          </a:lstStyle>
          <a:p>
            <a:endParaRPr/>
          </a:p>
        </p:txBody>
      </p:sp>
      <p:sp>
        <p:nvSpPr>
          <p:cNvPr id="20" name="Google Shape;20;p16"/>
          <p:cNvSpPr txBox="1">
            <a:spLocks noGrp="1"/>
          </p:cNvSpPr>
          <p:nvPr>
            <p:ph type="ftr" idx="11"/>
          </p:nvPr>
        </p:nvSpPr>
        <p:spPr>
          <a:xfrm>
            <a:off x="154429" y="6398878"/>
            <a:ext cx="4497315" cy="365125"/>
          </a:xfrm>
          <a:prstGeom prst="rect">
            <a:avLst/>
          </a:prstGeom>
          <a:noFill/>
          <a:ln>
            <a:noFill/>
          </a:ln>
        </p:spPr>
        <p:txBody>
          <a:bodyPr spcFirstLastPara="1" wrap="square" lIns="109725" tIns="109725" rIns="1097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eiryo"/>
                <a:ea typeface="Meiryo"/>
                <a:cs typeface="Meiryo"/>
                <a:sym typeface="Meiryo"/>
              </a:defRPr>
            </a:lvl9pPr>
          </a:lstStyle>
          <a:p>
            <a:endParaRPr/>
          </a:p>
        </p:txBody>
      </p:sp>
      <p:sp>
        <p:nvSpPr>
          <p:cNvPr id="21" name="Google Shape;21;p16"/>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96" name="Google Shape;96;p1"/>
          <p:cNvSpPr/>
          <p:nvPr/>
        </p:nvSpPr>
        <p:spPr>
          <a:xfrm>
            <a:off x="0" y="0"/>
            <a:ext cx="12192000" cy="68573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97" name="Google Shape;97;p1"/>
          <p:cNvSpPr txBox="1">
            <a:spLocks noGrp="1"/>
          </p:cNvSpPr>
          <p:nvPr>
            <p:ph type="subTitle" idx="1"/>
          </p:nvPr>
        </p:nvSpPr>
        <p:spPr>
          <a:xfrm>
            <a:off x="4408841" y="5222220"/>
            <a:ext cx="6895806" cy="1030778"/>
          </a:xfrm>
          <a:prstGeom prst="rect">
            <a:avLst/>
          </a:prstGeom>
          <a:noFill/>
          <a:ln>
            <a:noFill/>
          </a:ln>
        </p:spPr>
        <p:txBody>
          <a:bodyPr spcFirstLastPara="1" wrap="square" lIns="109725" tIns="109725" rIns="109725" bIns="91425" anchor="t" anchorCtr="0">
            <a:normAutofit/>
          </a:bodyPr>
          <a:lstStyle/>
          <a:p>
            <a:pPr marL="0" lvl="0" indent="0" algn="r" rtl="0">
              <a:lnSpc>
                <a:spcPct val="120000"/>
              </a:lnSpc>
              <a:spcBef>
                <a:spcPts val="1000"/>
              </a:spcBef>
              <a:spcAft>
                <a:spcPts val="0"/>
              </a:spcAft>
              <a:buClr>
                <a:schemeClr val="dk2"/>
              </a:buClr>
              <a:buSzPts val="1440"/>
              <a:buNone/>
            </a:pPr>
            <a:r>
              <a:rPr lang="ja-JP" sz="2400" b="0" dirty="0">
                <a:latin typeface="UD デジタル 教科書体 N" panose="02020400000000000000" pitchFamily="17" charset="-128"/>
                <a:ea typeface="UD デジタル 教科書体 N" panose="02020400000000000000" pitchFamily="17" charset="-128"/>
                <a:cs typeface="Arial"/>
                <a:sym typeface="Arial"/>
              </a:rPr>
              <a:t>報告：岡部茜（佛教大学</a:t>
            </a:r>
            <a:r>
              <a:rPr lang="ja-JP" altLang="en-US" sz="2400" b="0" dirty="0">
                <a:latin typeface="UD デジタル 教科書体 N" panose="02020400000000000000" pitchFamily="17" charset="-128"/>
                <a:ea typeface="UD デジタル 教科書体 N" panose="02020400000000000000" pitchFamily="17" charset="-128"/>
                <a:cs typeface="Arial"/>
                <a:sym typeface="Arial"/>
              </a:rPr>
              <a:t>社会福祉学部准教授）</a:t>
            </a:r>
            <a:endParaRPr sz="2400" b="0" dirty="0">
              <a:latin typeface="UD デジタル 教科書体 N" panose="02020400000000000000" pitchFamily="17" charset="-128"/>
              <a:ea typeface="UD デジタル 教科書体 N" panose="02020400000000000000" pitchFamily="17" charset="-128"/>
              <a:cs typeface="Arial"/>
              <a:sym typeface="Arial"/>
            </a:endParaRPr>
          </a:p>
        </p:txBody>
      </p:sp>
      <p:pic>
        <p:nvPicPr>
          <p:cNvPr id="98" name="Google Shape;98;p1" descr="グラデーションの表面デザインのパステル色"/>
          <p:cNvPicPr preferRelativeResize="0"/>
          <p:nvPr/>
        </p:nvPicPr>
        <p:blipFill rotWithShape="1">
          <a:blip r:embed="rId3">
            <a:alphaModFix/>
          </a:blip>
          <a:srcRect l="16831" r="36408" b="-3"/>
          <a:stretch/>
        </p:blipFill>
        <p:spPr>
          <a:xfrm>
            <a:off x="-2573" y="10"/>
            <a:ext cx="4811317" cy="6857988"/>
          </a:xfrm>
          <a:custGeom>
            <a:avLst/>
            <a:gdLst/>
            <a:ahLst/>
            <a:cxnLst/>
            <a:rect l="l" t="t" r="r" b="b"/>
            <a:pathLst>
              <a:path w="4811317" h="6857998" extrusionOk="0">
                <a:moveTo>
                  <a:pt x="0" y="0"/>
                </a:moveTo>
                <a:lnTo>
                  <a:pt x="4811317" y="0"/>
                </a:lnTo>
                <a:lnTo>
                  <a:pt x="2712446" y="6857998"/>
                </a:lnTo>
                <a:lnTo>
                  <a:pt x="0" y="6857998"/>
                </a:lnTo>
                <a:close/>
              </a:path>
            </a:pathLst>
          </a:custGeom>
          <a:noFill/>
          <a:ln>
            <a:noFill/>
          </a:ln>
        </p:spPr>
      </p:pic>
      <p:cxnSp>
        <p:nvCxnSpPr>
          <p:cNvPr id="99" name="Google Shape;99;p1"/>
          <p:cNvCxnSpPr/>
          <p:nvPr/>
        </p:nvCxnSpPr>
        <p:spPr>
          <a:xfrm flipH="1">
            <a:off x="3418764" y="0"/>
            <a:ext cx="815637" cy="6857348"/>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00" name="Google Shape;100;p1"/>
          <p:cNvCxnSpPr/>
          <p:nvPr/>
        </p:nvCxnSpPr>
        <p:spPr>
          <a:xfrm>
            <a:off x="0" y="5468380"/>
            <a:ext cx="6096000" cy="1389600"/>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01" name="Google Shape;101;p1"/>
          <p:cNvSpPr txBox="1">
            <a:spLocks noGrp="1"/>
          </p:cNvSpPr>
          <p:nvPr>
            <p:ph type="ctrTitle"/>
          </p:nvPr>
        </p:nvSpPr>
        <p:spPr>
          <a:xfrm>
            <a:off x="1739900" y="1994264"/>
            <a:ext cx="9501841" cy="2623608"/>
          </a:xfrm>
          <a:prstGeom prst="rect">
            <a:avLst/>
          </a:prstGeom>
          <a:noFill/>
          <a:ln>
            <a:noFill/>
          </a:ln>
        </p:spPr>
        <p:txBody>
          <a:bodyPr spcFirstLastPara="1" wrap="square" lIns="109725" tIns="109725" rIns="109725" bIns="91425" anchor="b" anchorCtr="0">
            <a:normAutofit fontScale="90000"/>
          </a:bodyPr>
          <a:lstStyle/>
          <a:p>
            <a:pPr marL="0" lvl="0" indent="0" algn="r" rtl="0">
              <a:lnSpc>
                <a:spcPct val="105000"/>
              </a:lnSpc>
              <a:spcBef>
                <a:spcPts val="0"/>
              </a:spcBef>
              <a:spcAft>
                <a:spcPts val="0"/>
              </a:spcAft>
              <a:buClr>
                <a:schemeClr val="dk2"/>
              </a:buClr>
              <a:buSzPct val="111111"/>
              <a:buFont typeface="Meiryo"/>
              <a:buNone/>
            </a:pPr>
            <a:r>
              <a:rPr lang="ja-JP" dirty="0">
                <a:latin typeface="UD デジタル 教科書体 N" panose="02020400000000000000" pitchFamily="17" charset="-128"/>
                <a:ea typeface="UD デジタル 教科書体 N" panose="02020400000000000000" pitchFamily="17" charset="-128"/>
                <a:cs typeface="Arial"/>
                <a:sym typeface="Arial"/>
              </a:rPr>
              <a:t>「若者支援」と「支援論」</a:t>
            </a:r>
            <a:br>
              <a:rPr lang="ja-JP" dirty="0">
                <a:latin typeface="UD デジタル 教科書体 N" panose="02020400000000000000" pitchFamily="17" charset="-128"/>
                <a:ea typeface="UD デジタル 教科書体 N" panose="02020400000000000000" pitchFamily="17" charset="-128"/>
                <a:cs typeface="Arial"/>
                <a:sym typeface="Arial"/>
              </a:rPr>
            </a:br>
            <a:r>
              <a:rPr lang="ja-JP" dirty="0">
                <a:latin typeface="UD デジタル 教科書体 N" panose="02020400000000000000" pitchFamily="17" charset="-128"/>
                <a:ea typeface="UD デジタル 教科書体 N" panose="02020400000000000000" pitchFamily="17" charset="-128"/>
                <a:cs typeface="Arial"/>
                <a:sym typeface="Arial"/>
              </a:rPr>
              <a:t>の変遷</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sp>
        <p:nvSpPr>
          <p:cNvPr id="102" name="Google Shape;102;p1"/>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a:t>
            </a:fld>
            <a:endParaRPr/>
          </a:p>
        </p:txBody>
      </p:sp>
      <p:sp>
        <p:nvSpPr>
          <p:cNvPr id="2" name="Google Shape;97;p1">
            <a:extLst>
              <a:ext uri="{FF2B5EF4-FFF2-40B4-BE49-F238E27FC236}">
                <a16:creationId xmlns:a16="http://schemas.microsoft.com/office/drawing/2014/main" id="{69F2A51E-FAD3-A953-8CA7-441EC2819052}"/>
              </a:ext>
            </a:extLst>
          </p:cNvPr>
          <p:cNvSpPr txBox="1">
            <a:spLocks/>
          </p:cNvSpPr>
          <p:nvPr/>
        </p:nvSpPr>
        <p:spPr>
          <a:xfrm>
            <a:off x="3589705" y="514992"/>
            <a:ext cx="7652036" cy="1589881"/>
          </a:xfrm>
          <a:prstGeom prst="rect">
            <a:avLst/>
          </a:prstGeom>
          <a:noFill/>
          <a:ln>
            <a:noFill/>
          </a:ln>
        </p:spPr>
        <p:txBody>
          <a:bodyPr spcFirstLastPara="1" wrap="square" lIns="109725" tIns="109725" rIns="109725" bIns="91425" anchor="t" anchorCtr="0">
            <a:normAutofit/>
          </a:bodyPr>
          <a:lstStyle>
            <a:defPPr marR="0" lvl="0" algn="l" rtl="0">
              <a:lnSpc>
                <a:spcPct val="100000"/>
              </a:lnSpc>
              <a:spcBef>
                <a:spcPts val="0"/>
              </a:spcBef>
              <a:spcAft>
                <a:spcPts val="0"/>
              </a:spcAft>
            </a:defPPr>
            <a:lvl1pPr marL="457200" marR="0" lvl="0" indent="-350520" algn="ctr" rtl="0">
              <a:lnSpc>
                <a:spcPct val="120000"/>
              </a:lnSpc>
              <a:spcBef>
                <a:spcPts val="1000"/>
              </a:spcBef>
              <a:spcAft>
                <a:spcPts val="0"/>
              </a:spcAft>
              <a:buClr>
                <a:schemeClr val="dk2"/>
              </a:buClr>
              <a:buSzPts val="1440"/>
              <a:buFont typeface="Arial"/>
              <a:buNone/>
              <a:defRPr sz="1800" b="1" i="0" u="none" strike="noStrike" cap="none">
                <a:solidFill>
                  <a:schemeClr val="dk2"/>
                </a:solidFill>
                <a:latin typeface="Meiryo"/>
                <a:ea typeface="Meiryo"/>
                <a:cs typeface="Meiryo"/>
                <a:sym typeface="Meiryo"/>
              </a:defRPr>
            </a:lvl1pPr>
            <a:lvl2pPr marL="914400" marR="0" lvl="1" indent="-330200" algn="ctr" rtl="0">
              <a:lnSpc>
                <a:spcPct val="110000"/>
              </a:lnSpc>
              <a:spcBef>
                <a:spcPts val="500"/>
              </a:spcBef>
              <a:spcAft>
                <a:spcPts val="0"/>
              </a:spcAft>
              <a:buClr>
                <a:schemeClr val="dk2"/>
              </a:buClr>
              <a:buSzPts val="1600"/>
              <a:buFont typeface="Arial"/>
              <a:buNone/>
              <a:defRPr sz="2000" b="0" i="0" u="none" strike="noStrike" cap="none">
                <a:solidFill>
                  <a:schemeClr val="dk2"/>
                </a:solidFill>
                <a:latin typeface="Meiryo"/>
                <a:ea typeface="Meiryo"/>
                <a:cs typeface="Meiryo"/>
                <a:sym typeface="Meiryo"/>
              </a:defRPr>
            </a:lvl2pPr>
            <a:lvl3pPr marL="1371600" marR="0" lvl="2" indent="-320040" algn="ctr" rtl="0">
              <a:lnSpc>
                <a:spcPct val="110000"/>
              </a:lnSpc>
              <a:spcBef>
                <a:spcPts val="500"/>
              </a:spcBef>
              <a:spcAft>
                <a:spcPts val="0"/>
              </a:spcAft>
              <a:buClr>
                <a:schemeClr val="dk2"/>
              </a:buClr>
              <a:buSzPts val="1440"/>
              <a:buFont typeface="Arial"/>
              <a:buNone/>
              <a:defRPr sz="1800" b="0" i="0" u="none" strike="noStrike" cap="none">
                <a:solidFill>
                  <a:schemeClr val="dk2"/>
                </a:solidFill>
                <a:latin typeface="Meiryo"/>
                <a:ea typeface="Meiryo"/>
                <a:cs typeface="Meiryo"/>
                <a:sym typeface="Meiryo"/>
              </a:defRPr>
            </a:lvl3pPr>
            <a:lvl4pPr marL="1828800" marR="0" lvl="3" indent="-309880" algn="ctr" rtl="0">
              <a:lnSpc>
                <a:spcPct val="110000"/>
              </a:lnSpc>
              <a:spcBef>
                <a:spcPts val="500"/>
              </a:spcBef>
              <a:spcAft>
                <a:spcPts val="0"/>
              </a:spcAft>
              <a:buClr>
                <a:schemeClr val="dk2"/>
              </a:buClr>
              <a:buSzPts val="1280"/>
              <a:buFont typeface="Arial"/>
              <a:buNone/>
              <a:defRPr sz="1600" b="0" i="0" u="none" strike="noStrike" cap="none">
                <a:solidFill>
                  <a:schemeClr val="dk2"/>
                </a:solidFill>
                <a:latin typeface="Meiryo"/>
                <a:ea typeface="Meiryo"/>
                <a:cs typeface="Meiryo"/>
                <a:sym typeface="Meiryo"/>
              </a:defRPr>
            </a:lvl4pPr>
            <a:lvl5pPr marL="2286000" marR="0" lvl="4" indent="-309880" algn="ctr" rtl="0">
              <a:lnSpc>
                <a:spcPct val="110000"/>
              </a:lnSpc>
              <a:spcBef>
                <a:spcPts val="500"/>
              </a:spcBef>
              <a:spcAft>
                <a:spcPts val="0"/>
              </a:spcAft>
              <a:buClr>
                <a:schemeClr val="dk2"/>
              </a:buClr>
              <a:buSzPts val="1280"/>
              <a:buFont typeface="Arial"/>
              <a:buNone/>
              <a:defRPr sz="1600" b="0" i="0" u="none" strike="noStrike" cap="none">
                <a:solidFill>
                  <a:schemeClr val="dk2"/>
                </a:solidFill>
                <a:latin typeface="Meiryo"/>
                <a:ea typeface="Meiryo"/>
                <a:cs typeface="Meiryo"/>
                <a:sym typeface="Meiryo"/>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eiryo"/>
                <a:ea typeface="Meiryo"/>
                <a:cs typeface="Meiryo"/>
                <a:sym typeface="Meiryo"/>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eiryo"/>
                <a:ea typeface="Meiryo"/>
                <a:cs typeface="Meiryo"/>
                <a:sym typeface="Meiryo"/>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eiryo"/>
                <a:ea typeface="Meiryo"/>
                <a:cs typeface="Meiryo"/>
                <a:sym typeface="Meiryo"/>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eiryo"/>
                <a:ea typeface="Meiryo"/>
                <a:cs typeface="Meiryo"/>
                <a:sym typeface="Meiryo"/>
              </a:defRPr>
            </a:lvl9pPr>
          </a:lstStyle>
          <a:p>
            <a:pPr marL="0" indent="0" algn="r">
              <a:spcBef>
                <a:spcPts val="0"/>
              </a:spcBef>
            </a:pP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公益財団法人鉄道弘済会</a:t>
            </a:r>
            <a:endParaRPr lang="en-US" altLang="ja-JP" b="0" dirty="0">
              <a:latin typeface="Tahoma" panose="020B0604030504040204" pitchFamily="34" charset="0"/>
              <a:ea typeface="Tahoma" panose="020B0604030504040204" pitchFamily="34" charset="0"/>
              <a:cs typeface="Tahoma" panose="020B0604030504040204" pitchFamily="34" charset="0"/>
              <a:sym typeface="Arial"/>
            </a:endParaRPr>
          </a:p>
          <a:p>
            <a:pPr marL="0" indent="0" algn="r">
              <a:spcBef>
                <a:spcPts val="0"/>
              </a:spcBef>
            </a:pP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第</a:t>
            </a:r>
            <a:r>
              <a:rPr lang="en-US" altLang="ja-JP" b="0" dirty="0">
                <a:latin typeface="Tahoma" panose="020B0604030504040204" pitchFamily="34" charset="0"/>
                <a:ea typeface="Tahoma" panose="020B0604030504040204" pitchFamily="34" charset="0"/>
                <a:cs typeface="Tahoma" panose="020B0604030504040204" pitchFamily="34" charset="0"/>
                <a:sym typeface="Arial"/>
              </a:rPr>
              <a:t>62</a:t>
            </a: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回社会福祉セミナー　基調鼎談</a:t>
            </a:r>
            <a:endParaRPr lang="en-US" altLang="ja-JP" b="0" dirty="0">
              <a:latin typeface="Tahoma" panose="020B0604030504040204" pitchFamily="34" charset="0"/>
              <a:ea typeface="Tahoma" panose="020B0604030504040204" pitchFamily="34" charset="0"/>
              <a:cs typeface="Tahoma" panose="020B0604030504040204" pitchFamily="34" charset="0"/>
              <a:sym typeface="Arial"/>
            </a:endParaRPr>
          </a:p>
          <a:p>
            <a:pPr marL="0" indent="0" algn="r">
              <a:spcBef>
                <a:spcPts val="0"/>
              </a:spcBef>
            </a:pPr>
            <a:r>
              <a:rPr lang="en-US" altLang="zh-TW" b="0" dirty="0">
                <a:latin typeface="Tahoma" panose="020B0604030504040204" pitchFamily="34" charset="0"/>
                <a:ea typeface="Tahoma" panose="020B0604030504040204" pitchFamily="34" charset="0"/>
                <a:cs typeface="Tahoma" panose="020B0604030504040204" pitchFamily="34" charset="0"/>
                <a:sym typeface="Arial"/>
              </a:rPr>
              <a:t>202</a:t>
            </a:r>
            <a:r>
              <a:rPr lang="en-US" altLang="ja-JP" b="0" dirty="0">
                <a:latin typeface="Tahoma" panose="020B0604030504040204" pitchFamily="34" charset="0"/>
                <a:ea typeface="Tahoma" panose="020B0604030504040204" pitchFamily="34" charset="0"/>
                <a:cs typeface="Tahoma" panose="020B0604030504040204" pitchFamily="34" charset="0"/>
                <a:sym typeface="Arial"/>
              </a:rPr>
              <a:t>6</a:t>
            </a: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年</a:t>
            </a:r>
            <a:r>
              <a:rPr lang="en-US" altLang="ja-JP" b="0" dirty="0">
                <a:latin typeface="Tahoma" panose="020B0604030504040204" pitchFamily="34" charset="0"/>
                <a:ea typeface="Tahoma" panose="020B0604030504040204" pitchFamily="34" charset="0"/>
                <a:cs typeface="Tahoma" panose="020B0604030504040204" pitchFamily="34" charset="0"/>
                <a:sym typeface="Arial"/>
              </a:rPr>
              <a:t>7</a:t>
            </a: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月</a:t>
            </a:r>
            <a:r>
              <a:rPr lang="en-US" altLang="ja-JP" b="0" dirty="0">
                <a:latin typeface="Tahoma" panose="020B0604030504040204" pitchFamily="34" charset="0"/>
                <a:ea typeface="Tahoma" panose="020B0604030504040204" pitchFamily="34" charset="0"/>
                <a:cs typeface="Tahoma" panose="020B0604030504040204" pitchFamily="34" charset="0"/>
                <a:sym typeface="Arial"/>
              </a:rPr>
              <a:t>4</a:t>
            </a:r>
            <a:r>
              <a:rPr lang="ja-JP" altLang="en-US" b="0" dirty="0">
                <a:latin typeface="Tahoma" panose="020B0604030504040204" pitchFamily="34" charset="0"/>
                <a:ea typeface="UD デジタル 教科書体 N" panose="02020400000000000000" pitchFamily="17" charset="-128"/>
                <a:cs typeface="Tahoma" panose="020B0604030504040204" pitchFamily="34" charset="0"/>
                <a:sym typeface="Arial"/>
              </a:rPr>
              <a:t>日（土）</a:t>
            </a:r>
            <a:endParaRPr lang="zh-TW" altLang="en-US" b="0" dirty="0">
              <a:latin typeface="Tahoma" panose="020B0604030504040204" pitchFamily="34" charset="0"/>
              <a:ea typeface="UD デジタル 教科書体 N" panose="02020400000000000000" pitchFamily="17" charset="-128"/>
              <a:cs typeface="Tahoma" panose="020B0604030504040204" pitchFamily="34" charset="0"/>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6"/>
        <p:cNvGrpSpPr/>
        <p:nvPr/>
      </p:nvGrpSpPr>
      <p:grpSpPr>
        <a:xfrm>
          <a:off x="0" y="0"/>
          <a:ext cx="0" cy="0"/>
          <a:chOff x="0" y="0"/>
          <a:chExt cx="0" cy="0"/>
        </a:xfrm>
      </p:grpSpPr>
      <p:sp>
        <p:nvSpPr>
          <p:cNvPr id="227" name="Google Shape;227;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28" name="Google Shape;228;p12"/>
          <p:cNvSpPr/>
          <p:nvPr/>
        </p:nvSpPr>
        <p:spPr>
          <a:xfrm>
            <a:off x="0" y="-161907"/>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29" name="Google Shape;229;p12"/>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lvl="0">
              <a:buSzPts val="4400"/>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2010年代　総合的な…？</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30" name="Google Shape;230;p12"/>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31" name="Google Shape;231;p12"/>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32" name="Google Shape;232;p12"/>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33" name="Google Shape;233;p12"/>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34" name="Google Shape;234;p12"/>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35" name="Google Shape;235;p12"/>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36" name="Google Shape;236;p12"/>
          <p:cNvSpPr txBox="1"/>
          <p:nvPr/>
        </p:nvSpPr>
        <p:spPr>
          <a:xfrm>
            <a:off x="1129551" y="2009554"/>
            <a:ext cx="10849089" cy="4754450"/>
          </a:xfrm>
          <a:prstGeom prst="rect">
            <a:avLst/>
          </a:prstGeom>
          <a:noFill/>
          <a:ln>
            <a:noFill/>
          </a:ln>
        </p:spPr>
        <p:txBody>
          <a:bodyPr spcFirstLastPara="1" wrap="square" lIns="109725" tIns="109725" rIns="109725" bIns="91425" anchor="ctr" anchorCtr="0">
            <a:normAutofit lnSpcReduction="10000"/>
          </a:bodyPr>
          <a:lstStyle/>
          <a:p>
            <a:pPr marL="457200" marR="0" lvl="0" indent="-387350" algn="l" rtl="0">
              <a:lnSpc>
                <a:spcPct val="120000"/>
              </a:lnSpc>
              <a:spcBef>
                <a:spcPts val="0"/>
              </a:spcBef>
              <a:spcAft>
                <a:spcPts val="0"/>
              </a:spcAft>
              <a:buClr>
                <a:schemeClr val="dk2"/>
              </a:buClr>
              <a:buSzPts val="2500"/>
              <a:buFont typeface="Arial"/>
              <a:buChar char="❏"/>
            </a:pPr>
            <a:r>
              <a:rPr lang="ja-JP"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子ども・若者支援の推進…相談窓口の設置とネットワーク化</a:t>
            </a:r>
            <a:endParaRPr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2010年に「子ども・若者育成支援推進法」が施行され、「子ども・若者総合相談センター」や「子ども・若者支援地域協議会」の整備が進められた。</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2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相談あるいはネットワークファースト</a:t>
            </a:r>
            <a:endParaRPr sz="22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altLang="en-US" sz="2200" dirty="0">
                <a:solidFill>
                  <a:schemeClr val="dk2"/>
                </a:solidFill>
                <a:latin typeface="UD デジタル 教科書体 N" panose="02020400000000000000" pitchFamily="17" charset="-128"/>
                <a:ea typeface="UD デジタル 教科書体 N" panose="02020400000000000000" pitchFamily="17" charset="-128"/>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・支援窓口はないよりいいかもしれないが、その後に、つなぐ先・利用できる</a:t>
            </a:r>
            <a:endPar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altLang="en-US" sz="2200" dirty="0">
                <a:solidFill>
                  <a:schemeClr val="dk2"/>
                </a:solidFill>
                <a:latin typeface="UD デジタル 教科書体 N" panose="02020400000000000000" pitchFamily="17" charset="-128"/>
                <a:ea typeface="UD デジタル 教科書体 N" panose="02020400000000000000" pitchFamily="17" charset="-128"/>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制度がないので行き詰ることも多い。</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altLang="en-US" sz="2200" b="0" i="0"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2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並走する「ひきこもり支援」 と「生活困窮者支援」</a:t>
            </a:r>
            <a:endParaRPr sz="22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・「ひきこもり支援推進事業」（2009年）以降、窓口設置の推進</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・「生活困窮者自立支援法」（2015年）の事業での対応</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37" name="Google Shape;237;p12"/>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1"/>
        <p:cNvGrpSpPr/>
        <p:nvPr/>
      </p:nvGrpSpPr>
      <p:grpSpPr>
        <a:xfrm>
          <a:off x="0" y="0"/>
          <a:ext cx="0" cy="0"/>
          <a:chOff x="0" y="0"/>
          <a:chExt cx="0" cy="0"/>
        </a:xfrm>
      </p:grpSpPr>
      <p:sp>
        <p:nvSpPr>
          <p:cNvPr id="242" name="Google Shape;242;g3daff930ee3_0_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43" name="Google Shape;243;g3daff930ee3_0_3"/>
          <p:cNvSpPr/>
          <p:nvPr/>
        </p:nvSpPr>
        <p:spPr>
          <a:xfrm>
            <a:off x="0" y="653"/>
            <a:ext cx="12192000" cy="20088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44" name="Google Shape;244;g3daff930ee3_0_3"/>
          <p:cNvSpPr txBox="1">
            <a:spLocks noGrp="1"/>
          </p:cNvSpPr>
          <p:nvPr>
            <p:ph type="title"/>
          </p:nvPr>
        </p:nvSpPr>
        <p:spPr>
          <a:xfrm>
            <a:off x="1129552" y="584791"/>
            <a:ext cx="9933000" cy="1148700"/>
          </a:xfrm>
          <a:prstGeom prst="rect">
            <a:avLst/>
          </a:prstGeom>
          <a:noFill/>
          <a:ln>
            <a:noFill/>
          </a:ln>
        </p:spPr>
        <p:txBody>
          <a:bodyPr spcFirstLastPara="1" wrap="square" lIns="109725" tIns="109725" rIns="109725" bIns="91425" anchor="ctr" anchorCtr="0">
            <a:normAutofit/>
          </a:bodyPr>
          <a:lstStyle/>
          <a:p>
            <a:pPr lvl="0">
              <a:buSzPct val="205837"/>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「若者支援論」の変遷</a:t>
            </a:r>
            <a:r>
              <a:rPr lang="ja-JP" sz="3067" dirty="0">
                <a:latin typeface="UD デジタル 教科書体 N" panose="02020400000000000000" pitchFamily="17" charset="-128"/>
                <a:ea typeface="UD デジタル 教科書体 N" panose="02020400000000000000" pitchFamily="17" charset="-128"/>
                <a:cs typeface="Arial"/>
                <a:sym typeface="Arial"/>
              </a:rPr>
              <a:t>…岡部なりに整理</a:t>
            </a:r>
            <a:endParaRPr sz="3067"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45" name="Google Shape;245;g3daff930ee3_0_3"/>
          <p:cNvCxnSpPr/>
          <p:nvPr/>
        </p:nvCxnSpPr>
        <p:spPr>
          <a:xfrm flipH="1">
            <a:off x="18" y="0"/>
            <a:ext cx="3119700"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46" name="Google Shape;246;g3daff930ee3_0_3"/>
          <p:cNvCxnSpPr/>
          <p:nvPr/>
        </p:nvCxnSpPr>
        <p:spPr>
          <a:xfrm flipH="1">
            <a:off x="549836" y="0"/>
            <a:ext cx="3405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47" name="Google Shape;247;g3daff930ee3_0_3"/>
          <p:cNvCxnSpPr/>
          <p:nvPr/>
        </p:nvCxnSpPr>
        <p:spPr>
          <a:xfrm rot="10800000">
            <a:off x="-65" y="1313853"/>
            <a:ext cx="1769100" cy="695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48" name="Google Shape;248;g3daff930ee3_0_3"/>
          <p:cNvCxnSpPr/>
          <p:nvPr/>
        </p:nvCxnSpPr>
        <p:spPr>
          <a:xfrm flipH="1">
            <a:off x="7331100" y="1185530"/>
            <a:ext cx="4860900" cy="8241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49" name="Google Shape;249;g3daff930ee3_0_3"/>
          <p:cNvCxnSpPr/>
          <p:nvPr/>
        </p:nvCxnSpPr>
        <p:spPr>
          <a:xfrm rot="10800000">
            <a:off x="8968821" y="14553"/>
            <a:ext cx="2147100" cy="19950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50" name="Google Shape;250;g3daff930ee3_0_3"/>
          <p:cNvCxnSpPr/>
          <p:nvPr/>
        </p:nvCxnSpPr>
        <p:spPr>
          <a:xfrm flipH="1">
            <a:off x="11594312" y="0"/>
            <a:ext cx="2391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51" name="Google Shape;251;g3daff930ee3_0_3"/>
          <p:cNvSpPr txBox="1"/>
          <p:nvPr/>
        </p:nvSpPr>
        <p:spPr>
          <a:xfrm>
            <a:off x="1129552" y="2144188"/>
            <a:ext cx="10812600" cy="4578900"/>
          </a:xfrm>
          <a:prstGeom prst="rect">
            <a:avLst/>
          </a:prstGeom>
          <a:noFill/>
          <a:ln>
            <a:noFill/>
          </a:ln>
        </p:spPr>
        <p:txBody>
          <a:bodyPr spcFirstLastPara="1" wrap="square" lIns="109725" tIns="109725" rIns="109725" bIns="91425" anchor="ctr" anchorCtr="0">
            <a:noAutofit/>
          </a:bodyPr>
          <a:lstStyle/>
          <a:p>
            <a:pPr marL="0" marR="0" lvl="0" indent="0" algn="l" rtl="0">
              <a:lnSpc>
                <a:spcPct val="120000"/>
              </a:lnSpc>
              <a:spcBef>
                <a:spcPts val="0"/>
              </a:spcBef>
              <a:spcAft>
                <a:spcPts val="0"/>
              </a:spcAft>
              <a:buClr>
                <a:srgbClr val="000000"/>
              </a:buClr>
              <a:buSzPct val="100000"/>
              <a:buFont typeface="Arial"/>
              <a:buNone/>
            </a:pPr>
            <a:r>
              <a:rPr lang="ja-JP" sz="2000" b="1"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Q.「若者支援論」の変遷を整理することは可能か？　→結構難しい</a:t>
            </a:r>
            <a:endParaRPr sz="2000" b="1"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「子ども・若者支援のパラダイム」の不在、という指摘（生田</a:t>
            </a:r>
            <a:r>
              <a:rPr lang="ja-JP" altLang="en-US"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2020</a:t>
            </a:r>
            <a:r>
              <a:rPr lang="en-US" altLang="ja-JP"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:194</a:t>
            </a:r>
            <a:r>
              <a:rPr lang="ja-JP"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a:t>
            </a:r>
            <a:endParaRPr sz="20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457200" marR="0" lvl="0" indent="-363538" algn="l" rtl="0">
              <a:lnSpc>
                <a:spcPct val="120000"/>
              </a:lnSpc>
              <a:spcBef>
                <a:spcPts val="0"/>
              </a:spcBef>
              <a:spcAft>
                <a:spcPts val="0"/>
              </a:spcAft>
              <a:buClr>
                <a:schemeClr val="dk2"/>
              </a:buClr>
              <a:buSzPct val="100000"/>
              <a:buFont typeface="Arial"/>
              <a:buChar char="❏"/>
            </a:pP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「若者支援政策」以前…「教育と福祉」、社会教育</a:t>
            </a: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…学校を軸に学校内外での貧困・差別・発達に取り組む実践・視点（教育福祉論）</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…青年期の余暇の支援（青年期教育・ユースワーク）</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457200" marR="0" lvl="0" indent="-363538" algn="l" rtl="0">
              <a:lnSpc>
                <a:spcPct val="120000"/>
              </a:lnSpc>
              <a:spcBef>
                <a:spcPts val="0"/>
              </a:spcBef>
              <a:spcAft>
                <a:spcPts val="0"/>
              </a:spcAft>
              <a:buClr>
                <a:schemeClr val="dk2"/>
              </a:buClr>
              <a:buSzPct val="100000"/>
              <a:buFont typeface="Arial"/>
              <a:buChar char="❏"/>
            </a:pP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2000年代…就労支援　と　居場所</a:t>
            </a: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…1990年代後半の不安定雇用の増大→就労支援政策（そして就労支援）</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マッチングや訓練の議論、異なる働き方・仕事づくりの回路</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ct val="100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…就労支援が政策基調となるなかでの、対抗的な意味も含んだ「居場所」</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76800"/>
              <a:buFont typeface="Arial"/>
              <a:buNone/>
            </a:pPr>
            <a:r>
              <a:rPr lang="ja-JP" altLang="en-US" sz="2000" b="1" dirty="0">
                <a:solidFill>
                  <a:schemeClr val="dk2"/>
                </a:solidFill>
                <a:latin typeface="UD デジタル 教科書体 N" panose="02020400000000000000" pitchFamily="17" charset="-128"/>
                <a:ea typeface="UD デジタル 教科書体 N" panose="02020400000000000000" pitchFamily="17" charset="-128"/>
              </a:rPr>
              <a:t>　</a:t>
            </a: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→就労と居場所は必ずしも対立するものではないが、「居場所への滞留」なども論点化</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52" name="Google Shape;252;g3daff930ee3_0_3"/>
          <p:cNvSpPr txBox="1">
            <a:spLocks noGrp="1"/>
          </p:cNvSpPr>
          <p:nvPr>
            <p:ph type="sldNum" idx="12"/>
          </p:nvPr>
        </p:nvSpPr>
        <p:spPr>
          <a:xfrm>
            <a:off x="11602477" y="6398878"/>
            <a:ext cx="471000" cy="365100"/>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6"/>
        <p:cNvGrpSpPr/>
        <p:nvPr/>
      </p:nvGrpSpPr>
      <p:grpSpPr>
        <a:xfrm>
          <a:off x="0" y="0"/>
          <a:ext cx="0" cy="0"/>
          <a:chOff x="0" y="0"/>
          <a:chExt cx="0" cy="0"/>
        </a:xfrm>
      </p:grpSpPr>
      <p:sp>
        <p:nvSpPr>
          <p:cNvPr id="257" name="Google Shape;257;g3daff930ee3_0_1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Meiryo"/>
              <a:ea typeface="Meiryo"/>
              <a:cs typeface="Meiryo"/>
              <a:sym typeface="Meiryo"/>
            </a:endParaRPr>
          </a:p>
        </p:txBody>
      </p:sp>
      <p:sp>
        <p:nvSpPr>
          <p:cNvPr id="258" name="Google Shape;258;g3daff930ee3_0_17"/>
          <p:cNvSpPr/>
          <p:nvPr/>
        </p:nvSpPr>
        <p:spPr>
          <a:xfrm>
            <a:off x="0" y="653"/>
            <a:ext cx="12192000" cy="20088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59" name="Google Shape;259;g3daff930ee3_0_17"/>
          <p:cNvSpPr txBox="1">
            <a:spLocks noGrp="1"/>
          </p:cNvSpPr>
          <p:nvPr>
            <p:ph type="title"/>
          </p:nvPr>
        </p:nvSpPr>
        <p:spPr>
          <a:xfrm>
            <a:off x="1129552" y="584791"/>
            <a:ext cx="9933000" cy="1148700"/>
          </a:xfrm>
          <a:prstGeom prst="rect">
            <a:avLst/>
          </a:prstGeom>
          <a:noFill/>
          <a:ln>
            <a:noFill/>
          </a:ln>
        </p:spPr>
        <p:txBody>
          <a:bodyPr spcFirstLastPara="1" wrap="square" lIns="109725" tIns="109725" rIns="109725" bIns="91425" anchor="ctr" anchorCtr="0">
            <a:normAutofit/>
          </a:bodyPr>
          <a:lstStyle/>
          <a:p>
            <a:pPr lvl="0">
              <a:buSzPct val="205837"/>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「若者支援論」の変遷</a:t>
            </a:r>
            <a:r>
              <a:rPr lang="en-US" altLang="ja-JP" sz="3067" dirty="0">
                <a:latin typeface="UD デジタル 教科書体 N" panose="02020400000000000000" pitchFamily="17" charset="-128"/>
                <a:ea typeface="UD デジタル 教科書体 N" panose="02020400000000000000" pitchFamily="17" charset="-128"/>
                <a:cs typeface="Arial"/>
                <a:sym typeface="Arial"/>
              </a:rPr>
              <a:t>…</a:t>
            </a:r>
            <a:r>
              <a:rPr lang="ja-JP" sz="3067" dirty="0">
                <a:latin typeface="UD デジタル 教科書体 N" panose="02020400000000000000" pitchFamily="17" charset="-128"/>
                <a:ea typeface="UD デジタル 教科書体 N" panose="02020400000000000000" pitchFamily="17" charset="-128"/>
                <a:cs typeface="Arial"/>
                <a:sym typeface="Arial"/>
              </a:rPr>
              <a:t>岡部なりに整理</a:t>
            </a:r>
            <a:endParaRPr sz="3067"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60" name="Google Shape;260;g3daff930ee3_0_17"/>
          <p:cNvCxnSpPr/>
          <p:nvPr/>
        </p:nvCxnSpPr>
        <p:spPr>
          <a:xfrm flipH="1">
            <a:off x="18" y="0"/>
            <a:ext cx="3119700"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61" name="Google Shape;261;g3daff930ee3_0_17"/>
          <p:cNvCxnSpPr/>
          <p:nvPr/>
        </p:nvCxnSpPr>
        <p:spPr>
          <a:xfrm flipH="1">
            <a:off x="549836" y="0"/>
            <a:ext cx="3405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62" name="Google Shape;262;g3daff930ee3_0_17"/>
          <p:cNvCxnSpPr/>
          <p:nvPr/>
        </p:nvCxnSpPr>
        <p:spPr>
          <a:xfrm rot="10800000">
            <a:off x="-65" y="1313853"/>
            <a:ext cx="1769100" cy="695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63" name="Google Shape;263;g3daff930ee3_0_17"/>
          <p:cNvCxnSpPr/>
          <p:nvPr/>
        </p:nvCxnSpPr>
        <p:spPr>
          <a:xfrm flipH="1">
            <a:off x="7331100" y="1185530"/>
            <a:ext cx="4860900" cy="8241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64" name="Google Shape;264;g3daff930ee3_0_17"/>
          <p:cNvCxnSpPr/>
          <p:nvPr/>
        </p:nvCxnSpPr>
        <p:spPr>
          <a:xfrm rot="10800000">
            <a:off x="8968821" y="14553"/>
            <a:ext cx="2147100" cy="19950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65" name="Google Shape;265;g3daff930ee3_0_17"/>
          <p:cNvCxnSpPr/>
          <p:nvPr/>
        </p:nvCxnSpPr>
        <p:spPr>
          <a:xfrm flipH="1">
            <a:off x="11594312" y="0"/>
            <a:ext cx="2391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66" name="Google Shape;266;g3daff930ee3_0_17"/>
          <p:cNvSpPr txBox="1"/>
          <p:nvPr/>
        </p:nvSpPr>
        <p:spPr>
          <a:xfrm>
            <a:off x="1129551" y="2185059"/>
            <a:ext cx="10812600" cy="4578900"/>
          </a:xfrm>
          <a:prstGeom prst="rect">
            <a:avLst/>
          </a:prstGeom>
          <a:noFill/>
          <a:ln>
            <a:noFill/>
          </a:ln>
        </p:spPr>
        <p:txBody>
          <a:bodyPr spcFirstLastPara="1" wrap="square" lIns="109725" tIns="109725" rIns="109725" bIns="91425" anchor="ctr" anchorCtr="0">
            <a:noAutofit/>
          </a:bodyPr>
          <a:lstStyle/>
          <a:p>
            <a:pPr marL="457200" marR="0" lvl="0" indent="-387350" algn="l" rtl="0">
              <a:lnSpc>
                <a:spcPct val="120000"/>
              </a:lnSpc>
              <a:spcBef>
                <a:spcPts val="0"/>
              </a:spcBef>
              <a:spcAft>
                <a:spcPts val="0"/>
              </a:spcAft>
              <a:buClr>
                <a:schemeClr val="dk2"/>
              </a:buClr>
              <a:buSzPts val="2500"/>
              <a:buFont typeface="Arial"/>
              <a:buChar char="❏"/>
            </a:pPr>
            <a:r>
              <a:rPr lang="ja-JP"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2010年前後</a:t>
            </a:r>
            <a:r>
              <a:rPr lang="en-US" altLang="ja-JP"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貧困への注目</a:t>
            </a:r>
            <a:endParaRPr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…2008年にリーマンショック　「ネットカフェ難民」への注目</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…就労支援だけでなく、生活困窮への着目</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457200" lvl="0" indent="-387350">
              <a:lnSpc>
                <a:spcPct val="120000"/>
              </a:lnSpc>
              <a:buClr>
                <a:schemeClr val="dk2"/>
              </a:buClr>
              <a:buSzPts val="2500"/>
              <a:buFont typeface="Arial"/>
              <a:buChar char="❏"/>
            </a:pPr>
            <a:r>
              <a:rPr lang="ja-JP" sz="2400" b="1"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2020年代</a:t>
            </a:r>
            <a:r>
              <a:rPr lang="en-US" altLang="ja-JP"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400" b="1"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ヤングケアラー支援、</a:t>
            </a:r>
            <a:r>
              <a:rPr lang="ja-JP" altLang="ja-JP" sz="2400" b="1">
                <a:solidFill>
                  <a:schemeClr val="dk2"/>
                </a:solidFill>
                <a:latin typeface="UD デジタル 教科書体 N" panose="02020400000000000000" pitchFamily="17" charset="-128"/>
                <a:ea typeface="UD デジタル 教科書体 N" panose="02020400000000000000" pitchFamily="17" charset="-128"/>
              </a:rPr>
              <a:t>ユースワーク、</a:t>
            </a:r>
            <a:r>
              <a:rPr lang="ja-JP" sz="2400" b="1"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女性</a:t>
            </a:r>
            <a:r>
              <a:rPr lang="ja-JP" sz="24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支援、声の反映</a:t>
            </a:r>
            <a:endParaRPr sz="2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…「ヤングケアラー」への注目→政策化と支援の検討（個別政策的に）</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…居場所（ユースセンター）への政策的注目とユースワーク論</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←「居場所づくり」政策への警鐘（阿比留 2026）</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…繁華街や歌舞伎町の事例への注目と女性支援新法</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000"/>
              <a:buFont typeface="Arial"/>
              <a:buNone/>
            </a:pP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…こども基本法と声の反映</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1800"/>
              <a:buFont typeface="Arial"/>
              <a:buNone/>
            </a:pP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285750" marR="0" lvl="0" indent="-285750" algn="l" rtl="0">
              <a:lnSpc>
                <a:spcPct val="120000"/>
              </a:lnSpc>
              <a:spcBef>
                <a:spcPts val="0"/>
              </a:spcBef>
              <a:spcAft>
                <a:spcPts val="0"/>
              </a:spcAft>
              <a:buClr>
                <a:srgbClr val="000000"/>
              </a:buClr>
              <a:buSzPts val="1800"/>
              <a:buFont typeface="Noto Sans Symbols"/>
              <a:buChar char="⮚"/>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社会的養護での議論　…教育福祉論でも議論されてきたが、より若者期が注目されてきた</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67" name="Google Shape;267;g3daff930ee3_0_17"/>
          <p:cNvSpPr txBox="1">
            <a:spLocks noGrp="1"/>
          </p:cNvSpPr>
          <p:nvPr>
            <p:ph type="sldNum" idx="12"/>
          </p:nvPr>
        </p:nvSpPr>
        <p:spPr>
          <a:xfrm>
            <a:off x="11602477" y="6398878"/>
            <a:ext cx="471000" cy="365100"/>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sp>
        <p:nvSpPr>
          <p:cNvPr id="272" name="Google Shape;272;g3daff930ee3_0_3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73" name="Google Shape;273;g3daff930ee3_0_32"/>
          <p:cNvSpPr/>
          <p:nvPr/>
        </p:nvSpPr>
        <p:spPr>
          <a:xfrm>
            <a:off x="0" y="653"/>
            <a:ext cx="12192000" cy="20088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74" name="Google Shape;274;g3daff930ee3_0_32"/>
          <p:cNvSpPr txBox="1">
            <a:spLocks noGrp="1"/>
          </p:cNvSpPr>
          <p:nvPr>
            <p:ph type="title"/>
          </p:nvPr>
        </p:nvSpPr>
        <p:spPr>
          <a:xfrm>
            <a:off x="1129552" y="584791"/>
            <a:ext cx="9933000" cy="1148700"/>
          </a:xfrm>
          <a:prstGeom prst="rect">
            <a:avLst/>
          </a:prstGeom>
          <a:noFill/>
          <a:ln>
            <a:noFill/>
          </a:ln>
        </p:spPr>
        <p:txBody>
          <a:bodyPr spcFirstLastPara="1" wrap="square" lIns="109725" tIns="109725" rIns="109725" bIns="91425" anchor="ctr" anchorCtr="0">
            <a:normAutofit/>
          </a:bodyPr>
          <a:lstStyle/>
          <a:p>
            <a:pPr lvl="0">
              <a:buSzPts val="4400"/>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「若者支援論」の変遷とテーマ</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75" name="Google Shape;275;g3daff930ee3_0_32"/>
          <p:cNvCxnSpPr/>
          <p:nvPr/>
        </p:nvCxnSpPr>
        <p:spPr>
          <a:xfrm flipH="1">
            <a:off x="18" y="0"/>
            <a:ext cx="3119700"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76" name="Google Shape;276;g3daff930ee3_0_32"/>
          <p:cNvCxnSpPr/>
          <p:nvPr/>
        </p:nvCxnSpPr>
        <p:spPr>
          <a:xfrm flipH="1">
            <a:off x="549836" y="0"/>
            <a:ext cx="3405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77" name="Google Shape;277;g3daff930ee3_0_32"/>
          <p:cNvCxnSpPr/>
          <p:nvPr/>
        </p:nvCxnSpPr>
        <p:spPr>
          <a:xfrm rot="10800000">
            <a:off x="-65" y="1313853"/>
            <a:ext cx="1769100" cy="6957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78" name="Google Shape;278;g3daff930ee3_0_32"/>
          <p:cNvCxnSpPr/>
          <p:nvPr/>
        </p:nvCxnSpPr>
        <p:spPr>
          <a:xfrm flipH="1">
            <a:off x="7331100" y="1185530"/>
            <a:ext cx="4860900" cy="8241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79" name="Google Shape;279;g3daff930ee3_0_32"/>
          <p:cNvCxnSpPr/>
          <p:nvPr/>
        </p:nvCxnSpPr>
        <p:spPr>
          <a:xfrm rot="10800000">
            <a:off x="8968821" y="14553"/>
            <a:ext cx="2147100" cy="19950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80" name="Google Shape;280;g3daff930ee3_0_32"/>
          <p:cNvCxnSpPr/>
          <p:nvPr/>
        </p:nvCxnSpPr>
        <p:spPr>
          <a:xfrm flipH="1">
            <a:off x="11594312" y="0"/>
            <a:ext cx="239100" cy="2009700"/>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81" name="Google Shape;281;g3daff930ee3_0_32"/>
          <p:cNvSpPr txBox="1"/>
          <p:nvPr/>
        </p:nvSpPr>
        <p:spPr>
          <a:xfrm>
            <a:off x="1129551" y="2185059"/>
            <a:ext cx="10943926" cy="4578900"/>
          </a:xfrm>
          <a:prstGeom prst="rect">
            <a:avLst/>
          </a:prstGeom>
          <a:noFill/>
          <a:ln>
            <a:noFill/>
          </a:ln>
        </p:spPr>
        <p:txBody>
          <a:bodyPr spcFirstLastPara="1" wrap="square" lIns="109725" tIns="109725" rIns="109725" bIns="91425" anchor="ctr" anchorCtr="0">
            <a:normAutofit/>
          </a:bodyPr>
          <a:lstStyle/>
          <a:p>
            <a:pPr marL="457200" marR="0" lvl="0" indent="-387350" algn="l" rtl="0">
              <a:lnSpc>
                <a:spcPct val="120000"/>
              </a:lnSpc>
              <a:spcBef>
                <a:spcPts val="0"/>
              </a:spcBef>
              <a:spcAft>
                <a:spcPts val="0"/>
              </a:spcAft>
              <a:buClr>
                <a:schemeClr val="dk2"/>
              </a:buClr>
              <a:buSzPts val="2500"/>
              <a:buFont typeface="Arial"/>
              <a:buChar char="❏"/>
            </a:pPr>
            <a:r>
              <a:rPr lang="ja-JP"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移行期研究の成果：「生きづらい若者」→「生きづらい社会」</a:t>
            </a:r>
            <a:endParaRPr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300"/>
              <a:buFont typeface="Arial"/>
              <a:buNone/>
            </a:pPr>
            <a:r>
              <a:rPr lang="ja-JP" sz="23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「怠惰な若者／弱い若者」→労働市場・家族・学校の変化・問題</a:t>
            </a:r>
            <a:endParaRPr lang="en-US" altLang="ja-JP" sz="23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300"/>
              <a:buFont typeface="Arial"/>
              <a:buNone/>
            </a:pPr>
            <a:r>
              <a:rPr lang="ja-JP" sz="23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・次の課題：「生きづらい社会・状況を生きる若者の救済」を超えて</a:t>
            </a:r>
            <a:endParaRPr sz="25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500"/>
              <a:buFont typeface="Arial"/>
              <a:buNone/>
            </a:pPr>
            <a:r>
              <a:rPr lang="ja-JP" sz="25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3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客体から主体へ、は継続する重要なテーマ</a:t>
            </a:r>
            <a:endParaRPr sz="23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500"/>
              <a:buFont typeface="Arial"/>
              <a:buNone/>
            </a:pPr>
            <a:endParaRPr sz="25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457200" marR="0" lvl="0" indent="-387350" algn="l" rtl="0">
              <a:lnSpc>
                <a:spcPct val="120000"/>
              </a:lnSpc>
              <a:spcBef>
                <a:spcPts val="0"/>
              </a:spcBef>
              <a:spcAft>
                <a:spcPts val="0"/>
              </a:spcAft>
              <a:buClr>
                <a:schemeClr val="dk2"/>
              </a:buClr>
              <a:buSzPts val="2500"/>
              <a:buFont typeface="Arial"/>
              <a:buChar char="❏"/>
            </a:pPr>
            <a:r>
              <a:rPr lang="ja-JP"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個別に閉じるのか、普遍的な課題を問うのか：揺れ動き</a:t>
            </a:r>
            <a:endParaRPr sz="25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20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・「賃労働による自立」や「家族による支え合い」が少しずつ問い直されてきた</a:t>
            </a:r>
            <a:endPar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200"/>
              <a:buFont typeface="Arial"/>
              <a:buNone/>
            </a:pP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その他にも、「住まい」「ジェンダー秩序」といった現在の社会規範やシステムを</a:t>
            </a:r>
            <a:endPar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0"/>
              </a:spcBef>
              <a:spcAft>
                <a:spcPts val="0"/>
              </a:spcAft>
              <a:buClr>
                <a:srgbClr val="000000"/>
              </a:buClr>
              <a:buSzPts val="2200"/>
              <a:buFont typeface="Arial"/>
              <a:buNone/>
            </a:pPr>
            <a:r>
              <a:rPr lang="ja-JP" altLang="en-US" sz="2200" dirty="0">
                <a:solidFill>
                  <a:schemeClr val="dk2"/>
                </a:solidFill>
                <a:latin typeface="UD デジタル 教科書体 N" panose="02020400000000000000" pitchFamily="17" charset="-128"/>
                <a:ea typeface="UD デジタル 教科書体 N" panose="02020400000000000000" pitchFamily="17" charset="-128"/>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どのように問い返し、変化を起こすのか。</a:t>
            </a:r>
            <a:endParaRPr sz="19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82" name="Google Shape;282;g3daff930ee3_0_32"/>
          <p:cNvSpPr txBox="1">
            <a:spLocks noGrp="1"/>
          </p:cNvSpPr>
          <p:nvPr>
            <p:ph type="sldNum" idx="12"/>
          </p:nvPr>
        </p:nvSpPr>
        <p:spPr>
          <a:xfrm>
            <a:off x="11602477" y="6398878"/>
            <a:ext cx="471000" cy="365100"/>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7"/>
        <p:cNvGrpSpPr/>
        <p:nvPr/>
      </p:nvGrpSpPr>
      <p:grpSpPr>
        <a:xfrm>
          <a:off x="0" y="0"/>
          <a:ext cx="0" cy="0"/>
          <a:chOff x="0" y="0"/>
          <a:chExt cx="0" cy="0"/>
        </a:xfrm>
      </p:grpSpPr>
      <p:sp>
        <p:nvSpPr>
          <p:cNvPr id="288" name="Google Shape;288;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eiryo"/>
              <a:buNone/>
            </a:pPr>
            <a:endParaRPr sz="1800" b="0" i="0" u="none" strike="noStrike" cap="none">
              <a:solidFill>
                <a:srgbClr val="FFFFFF"/>
              </a:solidFill>
              <a:latin typeface="Meiryo"/>
              <a:ea typeface="Meiryo"/>
              <a:cs typeface="Meiryo"/>
              <a:sym typeface="Meiryo"/>
            </a:endParaRPr>
          </a:p>
        </p:txBody>
      </p:sp>
      <p:sp>
        <p:nvSpPr>
          <p:cNvPr id="289" name="Google Shape;289;p13"/>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eiryo"/>
              <a:buNone/>
            </a:pPr>
            <a:endParaRPr sz="1800" b="0" i="0" u="none" strike="noStrike" cap="none">
              <a:solidFill>
                <a:srgbClr val="FFFFFF"/>
              </a:solidFill>
              <a:latin typeface="Meiryo"/>
              <a:ea typeface="Meiryo"/>
              <a:cs typeface="Meiryo"/>
              <a:sym typeface="Meiryo"/>
            </a:endParaRPr>
          </a:p>
        </p:txBody>
      </p:sp>
      <p:sp>
        <p:nvSpPr>
          <p:cNvPr id="290" name="Google Shape;290;p13"/>
          <p:cNvSpPr txBox="1">
            <a:spLocks noGrp="1"/>
          </p:cNvSpPr>
          <p:nvPr>
            <p:ph type="title"/>
          </p:nvPr>
        </p:nvSpPr>
        <p:spPr>
          <a:xfrm>
            <a:off x="1124410" y="545691"/>
            <a:ext cx="10948954" cy="1265895"/>
          </a:xfrm>
          <a:prstGeom prst="rect">
            <a:avLst/>
          </a:prstGeom>
          <a:noFill/>
          <a:ln>
            <a:noFill/>
          </a:ln>
        </p:spPr>
        <p:txBody>
          <a:bodyPr spcFirstLastPara="1" wrap="square" lIns="109725" tIns="109725" rIns="109725" bIns="91425" anchor="ctr" anchorCtr="0">
            <a:normAutofit/>
          </a:bodyPr>
          <a:lstStyle/>
          <a:p>
            <a:pPr lvl="0">
              <a:buSzPts val="4400"/>
            </a:pPr>
            <a:r>
              <a:rPr lang="ja-JP">
                <a:latin typeface="UD デジタル 教科書体 N" panose="02020400000000000000" pitchFamily="17" charset="-128"/>
                <a:ea typeface="UD デジタル 教科書体 N" panose="02020400000000000000" pitchFamily="17" charset="-128"/>
                <a:cs typeface="Arial"/>
                <a:sym typeface="Arial"/>
              </a:rPr>
              <a:t>３</a:t>
            </a:r>
            <a:r>
              <a:rPr lang="en-US" altLang="ja-JP">
                <a:latin typeface="UD デジタル 教科書体 N" panose="02020400000000000000" pitchFamily="17" charset="-128"/>
                <a:ea typeface="UD デジタル 教科書体 N" panose="02020400000000000000" pitchFamily="17" charset="-128"/>
                <a:cs typeface="Arial"/>
                <a:sym typeface="Arial"/>
              </a:rPr>
              <a:t>. </a:t>
            </a:r>
            <a:r>
              <a:rPr lang="ja-JP">
                <a:latin typeface="UD デジタル 教科書体 N" panose="02020400000000000000" pitchFamily="17" charset="-128"/>
                <a:ea typeface="UD デジタル 教科書体 N" panose="02020400000000000000" pitchFamily="17" charset="-128"/>
                <a:cs typeface="Arial"/>
                <a:sym typeface="Arial"/>
              </a:rPr>
              <a:t>研究を踏まえて考える現状の課題 </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91" name="Google Shape;291;p13"/>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92" name="Google Shape;292;p13"/>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93" name="Google Shape;293;p13"/>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94" name="Google Shape;294;p13"/>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95" name="Google Shape;295;p13"/>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96" name="Google Shape;296;p13"/>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97" name="Google Shape;297;p13"/>
          <p:cNvSpPr txBox="1"/>
          <p:nvPr/>
        </p:nvSpPr>
        <p:spPr>
          <a:xfrm>
            <a:off x="739555" y="2398313"/>
            <a:ext cx="11452445" cy="418312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000000"/>
              </a:buClr>
              <a:buSzPts val="2800"/>
              <a:buFont typeface="Noto Sans Symbols"/>
              <a:buChar char="❏"/>
            </a:pPr>
            <a:r>
              <a:rPr 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4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社会環境の整備不足　</a:t>
            </a:r>
            <a:r>
              <a:rPr 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労働市場・社会保障・住宅政策の問題</a:t>
            </a:r>
            <a:endParaRPr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400"/>
              <a:buFont typeface="Arial"/>
              <a:buNone/>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rPr>
              <a:t>　　　</a:t>
            </a:r>
            <a:r>
              <a:rPr lang="ja-JP"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…離家のしやすさとも連動</a:t>
            </a:r>
            <a:endParaRPr lang="en-US" altLang="ja-JP"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400"/>
              <a:buFont typeface="Arial"/>
              <a:buNone/>
            </a:pPr>
            <a:endParaRPr sz="1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228600" marR="0" lvl="0" indent="-228600" algn="l" rtl="0">
              <a:lnSpc>
                <a:spcPct val="100000"/>
              </a:lnSpc>
              <a:spcBef>
                <a:spcPts val="1000"/>
              </a:spcBef>
              <a:spcAft>
                <a:spcPts val="0"/>
              </a:spcAft>
              <a:buClr>
                <a:srgbClr val="000000"/>
              </a:buClr>
              <a:buSzPts val="2800"/>
              <a:buFont typeface="Noto Sans Symbols"/>
              <a:buChar char="❏"/>
            </a:pPr>
            <a:r>
              <a:rPr 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4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相談ファースト　</a:t>
            </a:r>
            <a:r>
              <a:rPr 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相談窓口は増えたが具体的な基盤整備がない</a:t>
            </a:r>
            <a:endParaRPr lang="en-US" alt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R="0" lvl="0" algn="l" rtl="0">
              <a:lnSpc>
                <a:spcPct val="100000"/>
              </a:lnSpc>
              <a:spcBef>
                <a:spcPts val="1000"/>
              </a:spcBef>
              <a:spcAft>
                <a:spcPts val="0"/>
              </a:spcAft>
              <a:buClr>
                <a:srgbClr val="000000"/>
              </a:buClr>
              <a:buSzPts val="2800"/>
            </a:pPr>
            <a:endParaRPr lang="en-US" sz="12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228600" marR="0" lvl="0" indent="-228600" algn="l" rtl="0">
              <a:lnSpc>
                <a:spcPct val="100000"/>
              </a:lnSpc>
              <a:spcBef>
                <a:spcPts val="1000"/>
              </a:spcBef>
              <a:spcAft>
                <a:spcPts val="0"/>
              </a:spcAft>
              <a:buClr>
                <a:srgbClr val="000000"/>
              </a:buClr>
              <a:buSzPts val="2800"/>
              <a:buFont typeface="Noto Sans Symbols"/>
              <a:buChar char="❏"/>
            </a:pPr>
            <a:r>
              <a:rPr lang="ja-JP" sz="20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4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「若者」への焦点化のもつ危うさ</a:t>
            </a:r>
            <a:endParaRPr lang="en-US" altLang="ja-JP" sz="2400" b="1" dirty="0">
              <a:solidFill>
                <a:srgbClr val="252441"/>
              </a:solidFill>
              <a:latin typeface="UD デジタル 教科書体 N" panose="02020400000000000000" pitchFamily="17" charset="-128"/>
              <a:ea typeface="UD デジタル 教科書体 N" panose="02020400000000000000" pitchFamily="17" charset="-128"/>
            </a:endParaRPr>
          </a:p>
          <a:p>
            <a:pPr marR="0" lvl="0" algn="l" rtl="0">
              <a:lnSpc>
                <a:spcPct val="100000"/>
              </a:lnSpc>
              <a:spcBef>
                <a:spcPts val="1000"/>
              </a:spcBef>
              <a:spcAft>
                <a:spcPts val="0"/>
              </a:spcAft>
              <a:buClr>
                <a:srgbClr val="000000"/>
              </a:buClr>
              <a:buSzPts val="2800"/>
            </a:pPr>
            <a:r>
              <a:rPr lang="ja-JP" altLang="en-US" sz="2000" b="1" dirty="0">
                <a:solidFill>
                  <a:srgbClr val="252441"/>
                </a:solidFill>
                <a:latin typeface="UD デジタル 教科書体 N" panose="02020400000000000000" pitchFamily="17" charset="-128"/>
                <a:ea typeface="UD デジタル 教科書体 N" panose="02020400000000000000" pitchFamily="17" charset="-128"/>
              </a:rPr>
              <a:t>　　　</a:t>
            </a:r>
            <a:r>
              <a:rPr lang="ja-JP"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…若者の状況を可視化することの重要性</a:t>
            </a:r>
            <a:endParaRPr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800"/>
              <a:buFont typeface="Arial"/>
              <a:buNone/>
            </a:pPr>
            <a:r>
              <a:rPr lang="ja-JP" altLang="en-US"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⇒若者の状況の可視化だけでなく、稼得・家族に依存する仕組みの問題が考えられる</a:t>
            </a:r>
            <a:endParaRPr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rPr>
              <a:t>　　　　</a:t>
            </a:r>
            <a:r>
              <a:rPr lang="ja-JP"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⇔普遍的な制度整備ではなく、投資的価値としての「若者層」への注力になる危険</a:t>
            </a:r>
            <a:endParaRPr sz="20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p:txBody>
      </p:sp>
      <p:sp>
        <p:nvSpPr>
          <p:cNvPr id="298" name="Google Shape;298;p13"/>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3"/>
        <p:cNvGrpSpPr/>
        <p:nvPr/>
      </p:nvGrpSpPr>
      <p:grpSpPr>
        <a:xfrm>
          <a:off x="0" y="0"/>
          <a:ext cx="0" cy="0"/>
          <a:chOff x="0" y="0"/>
          <a:chExt cx="0" cy="0"/>
        </a:xfrm>
      </p:grpSpPr>
      <p:sp>
        <p:nvSpPr>
          <p:cNvPr id="304" name="Google Shape;304;p1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eiryo"/>
              <a:buNone/>
            </a:pPr>
            <a:endParaRPr sz="1800" b="0" i="0" u="none" strike="noStrike" cap="none">
              <a:solidFill>
                <a:srgbClr val="FFFFFF"/>
              </a:solidFill>
              <a:latin typeface="Meiryo"/>
              <a:ea typeface="Meiryo"/>
              <a:cs typeface="Meiryo"/>
              <a:sym typeface="Meiryo"/>
            </a:endParaRPr>
          </a:p>
        </p:txBody>
      </p:sp>
      <p:sp>
        <p:nvSpPr>
          <p:cNvPr id="305" name="Google Shape;305;p14"/>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eiryo"/>
              <a:buNone/>
            </a:pPr>
            <a:endParaRPr sz="1800" b="0" i="0" u="none" strike="noStrike" cap="none">
              <a:solidFill>
                <a:srgbClr val="FFFFFF"/>
              </a:solidFill>
              <a:latin typeface="Meiryo"/>
              <a:ea typeface="Meiryo"/>
              <a:cs typeface="Meiryo"/>
              <a:sym typeface="Meiryo"/>
            </a:endParaRPr>
          </a:p>
        </p:txBody>
      </p:sp>
      <p:sp>
        <p:nvSpPr>
          <p:cNvPr id="306" name="Google Shape;306;p14"/>
          <p:cNvSpPr txBox="1">
            <a:spLocks noGrp="1"/>
          </p:cNvSpPr>
          <p:nvPr>
            <p:ph type="title"/>
          </p:nvPr>
        </p:nvSpPr>
        <p:spPr>
          <a:xfrm>
            <a:off x="1129552" y="584791"/>
            <a:ext cx="9991511" cy="1265895"/>
          </a:xfrm>
          <a:prstGeom prst="rect">
            <a:avLst/>
          </a:prstGeom>
          <a:noFill/>
          <a:ln>
            <a:noFill/>
          </a:ln>
        </p:spPr>
        <p:txBody>
          <a:bodyPr spcFirstLastPara="1" wrap="square" lIns="109725" tIns="109725" rIns="109725" bIns="91425" anchor="ctr" anchorCtr="0">
            <a:normAutofit/>
          </a:bodyPr>
          <a:lstStyle/>
          <a:p>
            <a:pPr lvl="0">
              <a:buSzPts val="4400"/>
            </a:pPr>
            <a:r>
              <a:rPr lang="ja-JP">
                <a:latin typeface="UD デジタル 教科書体 N" panose="02020400000000000000" pitchFamily="17" charset="-128"/>
                <a:ea typeface="UD デジタル 教科書体 N" panose="02020400000000000000" pitchFamily="17" charset="-128"/>
                <a:cs typeface="Arial"/>
                <a:sym typeface="Arial"/>
              </a:rPr>
              <a:t>４</a:t>
            </a:r>
            <a:r>
              <a:rPr lang="en-US" altLang="ja-JP">
                <a:latin typeface="UD デジタル 教科書体 N" panose="02020400000000000000" pitchFamily="17" charset="-128"/>
                <a:ea typeface="UD デジタル 教科書体 N" panose="02020400000000000000" pitchFamily="17" charset="-128"/>
                <a:cs typeface="Arial"/>
                <a:sym typeface="Arial"/>
              </a:rPr>
              <a:t>. </a:t>
            </a:r>
            <a:r>
              <a:rPr lang="ja-JP">
                <a:latin typeface="UD デジタル 教科書体 N" panose="02020400000000000000" pitchFamily="17" charset="-128"/>
                <a:ea typeface="UD デジタル 教科書体 N" panose="02020400000000000000" pitchFamily="17" charset="-128"/>
                <a:cs typeface="Arial"/>
                <a:sym typeface="Arial"/>
              </a:rPr>
              <a:t>「若者支援」はどうあるべきか？</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307" name="Google Shape;307;p14"/>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308" name="Google Shape;308;p14"/>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309" name="Google Shape;309;p14"/>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310" name="Google Shape;310;p14"/>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311" name="Google Shape;311;p14"/>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312" name="Google Shape;312;p14"/>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313" name="Google Shape;313;p14"/>
          <p:cNvSpPr txBox="1"/>
          <p:nvPr/>
        </p:nvSpPr>
        <p:spPr>
          <a:xfrm>
            <a:off x="952915" y="2382909"/>
            <a:ext cx="10964765" cy="4108439"/>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100000"/>
              </a:lnSpc>
              <a:spcBef>
                <a:spcPts val="0"/>
              </a:spcBef>
              <a:spcAft>
                <a:spcPts val="0"/>
              </a:spcAft>
              <a:buClr>
                <a:srgbClr val="000000"/>
              </a:buClr>
              <a:buSzPts val="2800"/>
              <a:buFont typeface="Arial"/>
              <a:buChar char="❏"/>
            </a:pPr>
            <a:r>
              <a:rPr lang="ja-JP" sz="28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生活基盤の確保・生存の実現</a:t>
            </a:r>
            <a:endParaRPr sz="28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200"/>
              <a:buFont typeface="Arial"/>
              <a:buNone/>
            </a:pP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…相談だけでなく、生活を支える具体的な手立てを確立すること</a:t>
            </a:r>
            <a:endParaRPr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200"/>
              <a:buFont typeface="Arial"/>
              <a:buNone/>
            </a:pP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→若者が生きづらい社会の構造を変えることにも接続する</a:t>
            </a:r>
            <a:endParaRPr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200"/>
              <a:buFont typeface="Arial"/>
              <a:buNone/>
            </a:pP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ミクロの日常的な実践の価値</a:t>
            </a:r>
            <a:endParaRPr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457200" marR="0" lvl="0" indent="-406400" algn="l" rtl="0">
              <a:lnSpc>
                <a:spcPct val="100000"/>
              </a:lnSpc>
              <a:spcBef>
                <a:spcPts val="0"/>
              </a:spcBef>
              <a:spcAft>
                <a:spcPts val="0"/>
              </a:spcAft>
              <a:buClr>
                <a:srgbClr val="000000"/>
              </a:buClr>
              <a:buSzPts val="2800"/>
              <a:buFont typeface="Arial"/>
              <a:buChar char="❏"/>
            </a:pPr>
            <a:r>
              <a:rPr lang="ja-JP" sz="28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個別に閉じないこと</a:t>
            </a:r>
            <a:endParaRPr sz="2800" b="1"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200"/>
              <a:buFont typeface="Arial"/>
              <a:buNone/>
            </a:pP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…若者</a:t>
            </a: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が</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経験する困難の構造的背景は、他の分野とも共通しており、他分野との</a:t>
            </a:r>
            <a:endParaRPr lang="en-US" altLang="ja-JP" sz="2200" dirty="0">
              <a:solidFill>
                <a:srgbClr val="252441"/>
              </a:solidFill>
              <a:latin typeface="UD デジタル 教科書体 N" panose="02020400000000000000" pitchFamily="17" charset="-128"/>
              <a:ea typeface="UD デジタル 教科書体 N" panose="02020400000000000000" pitchFamily="17" charset="-128"/>
            </a:endParaRPr>
          </a:p>
          <a:p>
            <a:pPr marL="0" marR="0" lvl="0" indent="0" algn="l" rtl="0">
              <a:lnSpc>
                <a:spcPct val="100000"/>
              </a:lnSpc>
              <a:spcBef>
                <a:spcPts val="0"/>
              </a:spcBef>
              <a:spcAft>
                <a:spcPts val="0"/>
              </a:spcAft>
              <a:buClr>
                <a:srgbClr val="000000"/>
              </a:buClr>
              <a:buSzPts val="2200"/>
              <a:buFont typeface="Arial"/>
              <a:buNone/>
            </a:pPr>
            <a:r>
              <a:rPr lang="ja-JP" altLang="en-US"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　　　</a:t>
            </a:r>
            <a:r>
              <a:rPr lang="ja-JP"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rPr>
              <a:t>接続・連帯が必要（「若者はまだマシ」には抵抗しつつ…）</a:t>
            </a:r>
            <a:endParaRPr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a:p>
            <a:pPr marL="45720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52441"/>
              </a:solidFill>
              <a:latin typeface="UD デジタル 教科書体 N" panose="02020400000000000000" pitchFamily="17" charset="-128"/>
              <a:ea typeface="UD デジタル 教科書体 N" panose="02020400000000000000" pitchFamily="17" charset="-128"/>
              <a:sym typeface="Arial"/>
            </a:endParaRPr>
          </a:p>
        </p:txBody>
      </p:sp>
      <p:sp>
        <p:nvSpPr>
          <p:cNvPr id="314" name="Google Shape;314;p14"/>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FD477C02-269F-BEFE-FD11-65CBBD5F028C}"/>
            </a:ext>
          </a:extLst>
        </p:cNvPr>
        <p:cNvGrpSpPr/>
        <p:nvPr/>
      </p:nvGrpSpPr>
      <p:grpSpPr>
        <a:xfrm>
          <a:off x="0" y="0"/>
          <a:ext cx="0" cy="0"/>
          <a:chOff x="0" y="0"/>
          <a:chExt cx="0" cy="0"/>
        </a:xfrm>
      </p:grpSpPr>
      <p:sp>
        <p:nvSpPr>
          <p:cNvPr id="320" name="Google Shape;320;p15">
            <a:extLst>
              <a:ext uri="{FF2B5EF4-FFF2-40B4-BE49-F238E27FC236}">
                <a16:creationId xmlns:a16="http://schemas.microsoft.com/office/drawing/2014/main" id="{648468DA-7EE3-B1BC-E844-508D72BEB8D9}"/>
              </a:ext>
            </a:extLst>
          </p:cNvPr>
          <p:cNvSpPr txBox="1">
            <a:spLocks noGrp="1"/>
          </p:cNvSpPr>
          <p:nvPr>
            <p:ph type="title"/>
          </p:nvPr>
        </p:nvSpPr>
        <p:spPr>
          <a:xfrm>
            <a:off x="810416" y="217714"/>
            <a:ext cx="9906000" cy="1382156"/>
          </a:xfrm>
          <a:prstGeom prst="rect">
            <a:avLst/>
          </a:prstGeom>
          <a:noFill/>
          <a:ln>
            <a:noFill/>
          </a:ln>
        </p:spPr>
        <p:txBody>
          <a:bodyPr spcFirstLastPara="1" wrap="square" lIns="109725" tIns="109725" rIns="109725" bIns="91425" anchor="ctr" anchorCtr="0">
            <a:noAutofit/>
          </a:bodyPr>
          <a:lstStyle/>
          <a:p>
            <a:pPr marL="0" lvl="0" indent="0" algn="l" rtl="0">
              <a:lnSpc>
                <a:spcPct val="105000"/>
              </a:lnSpc>
              <a:spcBef>
                <a:spcPts val="0"/>
              </a:spcBef>
              <a:spcAft>
                <a:spcPts val="0"/>
              </a:spcAft>
              <a:buClr>
                <a:srgbClr val="595959"/>
              </a:buClr>
              <a:buSzPts val="4400"/>
              <a:buFont typeface="Arial"/>
              <a:buNone/>
            </a:pPr>
            <a:r>
              <a:rPr lang="ja-JP" sz="4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文献</a:t>
            </a:r>
            <a:endParaRPr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endParaRPr>
          </a:p>
        </p:txBody>
      </p:sp>
      <p:sp>
        <p:nvSpPr>
          <p:cNvPr id="322" name="Google Shape;322;p15">
            <a:extLst>
              <a:ext uri="{FF2B5EF4-FFF2-40B4-BE49-F238E27FC236}">
                <a16:creationId xmlns:a16="http://schemas.microsoft.com/office/drawing/2014/main" id="{E5F9F623-08DB-6719-CF85-1295AE10CEE5}"/>
              </a:ext>
            </a:extLst>
          </p:cNvPr>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16</a:t>
            </a:fld>
            <a:endParaRPr/>
          </a:p>
        </p:txBody>
      </p:sp>
      <p:sp>
        <p:nvSpPr>
          <p:cNvPr id="321" name="Google Shape;321;p15">
            <a:extLst>
              <a:ext uri="{FF2B5EF4-FFF2-40B4-BE49-F238E27FC236}">
                <a16:creationId xmlns:a16="http://schemas.microsoft.com/office/drawing/2014/main" id="{8324C6B0-C487-EE70-CA57-E0A553CD978B}"/>
              </a:ext>
            </a:extLst>
          </p:cNvPr>
          <p:cNvSpPr txBox="1">
            <a:spLocks noGrp="1"/>
          </p:cNvSpPr>
          <p:nvPr>
            <p:ph type="body" idx="1"/>
          </p:nvPr>
        </p:nvSpPr>
        <p:spPr>
          <a:xfrm>
            <a:off x="810417" y="1469243"/>
            <a:ext cx="10571167" cy="5171043"/>
          </a:xfrm>
          <a:prstGeom prst="rect">
            <a:avLst/>
          </a:prstGeom>
          <a:noFill/>
          <a:ln>
            <a:noFill/>
          </a:ln>
        </p:spPr>
        <p:txBody>
          <a:bodyPr spcFirstLastPara="1" wrap="square" lIns="91425" tIns="45700" rIns="91425" bIns="45700" anchor="t" anchorCtr="0">
            <a:noAutofit/>
          </a:bodyPr>
          <a:lstStyle/>
          <a:p>
            <a:pPr marL="228600" indent="-228600">
              <a:lnSpc>
                <a:spcPct val="110000"/>
              </a:lnSpc>
              <a:spcBef>
                <a:spcPts val="0"/>
              </a:spcBef>
              <a:buClr>
                <a:srgbClr val="3F3F3F"/>
              </a:buClr>
              <a:buSzPts val="2000"/>
              <a:buFont typeface="Noto Sans Symbols"/>
              <a:buChar char="●"/>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生田周二（</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2020</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）「子ども・若者支援の新たなパラダイム－専門性の構築に向けて－」</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奈良教育大学紀要</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』69</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1</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193-212.</a:t>
            </a:r>
          </a:p>
          <a:p>
            <a:pPr marL="228600" indent="-228600">
              <a:lnSpc>
                <a:spcPct val="110000"/>
              </a:lnSpc>
              <a:spcBef>
                <a:spcPts val="0"/>
              </a:spcBef>
              <a:buClr>
                <a:srgbClr val="3F3F3F"/>
              </a:buClr>
              <a:buSzPts val="2000"/>
              <a:buFont typeface="Noto Sans Symbols"/>
              <a:buChar char="●"/>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岡部茜（</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2019</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若者支援とソーシャルワーク－若者の依存と権利－</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法律文化社</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p>
          <a:p>
            <a:pPr marL="228600" indent="-228600">
              <a:lnSpc>
                <a:spcPct val="110000"/>
              </a:lnSpc>
              <a:spcBef>
                <a:spcPts val="0"/>
              </a:spcBef>
              <a:buClr>
                <a:srgbClr val="3F3F3F"/>
              </a:buClr>
              <a:buSzPts val="2000"/>
              <a:buFont typeface="Noto Sans Symbols"/>
              <a:buChar char="●"/>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岡部茜（</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2025</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）「第</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5</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章　若者の居住と離家の支援－家を離れる前と後を支える－」青弓社編集部編著</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住む権利とマイノリティ－住まいの不平等を考える－</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青弓社，</a:t>
            </a:r>
            <a:r>
              <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124-148.</a:t>
            </a:r>
          </a:p>
          <a:p>
            <a:pPr marL="228600" indent="-228600">
              <a:lnSpc>
                <a:spcPct val="110000"/>
              </a:lnSpc>
              <a:spcBef>
                <a:spcPts val="0"/>
              </a:spcBef>
              <a:buClr>
                <a:srgbClr val="3F3F3F"/>
              </a:buClr>
              <a:buSzPts val="2000"/>
              <a:buFont typeface="Noto Sans Symbols"/>
              <a:buChar char="●"/>
            </a:pP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岡部茜・御旅屋達・原未来編著（</a:t>
            </a:r>
            <a:r>
              <a:rPr lang="ja-JP"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2026</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『若者支援政策の現在地</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－こども家庭庁／こども基本法は「若者」をどう位置づけたのか－</a:t>
            </a:r>
            <a:r>
              <a:rPr lang="ja-JP"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』明石書店.</a:t>
            </a:r>
            <a:endPar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endParaRPr>
          </a:p>
          <a:p>
            <a:pPr marL="742950" lvl="1" indent="-285750">
              <a:lnSpc>
                <a:spcPct val="110000"/>
              </a:lnSpc>
              <a:spcBef>
                <a:spcPts val="0"/>
              </a:spcBef>
              <a:buClr>
                <a:srgbClr val="3F3F3F"/>
              </a:buClr>
              <a:buSzPts val="2000"/>
            </a:pP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第</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1</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章　</a:t>
            </a:r>
            <a:r>
              <a:rPr lang="ja-JP"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南出吉祥</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日本社会における</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若者支援政策</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の俯瞰と課題」</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22-45.</a:t>
            </a:r>
          </a:p>
          <a:p>
            <a:pPr marL="742950" lvl="1" indent="-285750">
              <a:lnSpc>
                <a:spcPct val="110000"/>
              </a:lnSpc>
              <a:spcBef>
                <a:spcPts val="0"/>
              </a:spcBef>
              <a:buClr>
                <a:srgbClr val="3F3F3F"/>
              </a:buClr>
              <a:buSzPts val="2000"/>
            </a:pP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第</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章　阿比留久美「</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こどもの居場所づくり</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の陥穽を見抜く</a:t>
            </a:r>
            <a:endPar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endParaRPr>
          </a:p>
          <a:p>
            <a:pPr marL="457200" lvl="1" indent="0">
              <a:lnSpc>
                <a:spcPct val="110000"/>
              </a:lnSpc>
              <a:spcBef>
                <a:spcPts val="0"/>
              </a:spcBef>
              <a:buClr>
                <a:srgbClr val="3F3F3F"/>
              </a:buClr>
              <a:buSzPts val="2000"/>
              <a:buNone/>
            </a:pP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　　　　　　　　　　　　－自律的・自治的な実践をつくり続けるために－」，</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48-69.</a:t>
            </a:r>
          </a:p>
          <a:p>
            <a:pPr marL="742950" lvl="1" indent="-285750">
              <a:lnSpc>
                <a:spcPct val="110000"/>
              </a:lnSpc>
              <a:spcBef>
                <a:spcPts val="0"/>
              </a:spcBef>
              <a:buClr>
                <a:srgbClr val="3F3F3F"/>
              </a:buClr>
              <a:buSzPts val="2000"/>
            </a:pP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第</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4</a:t>
            </a: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章　岡部茜「こども政策は若者の住まいの権利を保障するか</a:t>
            </a:r>
            <a:endPar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endParaRPr>
          </a:p>
          <a:p>
            <a:pPr marL="457200" lvl="1" indent="0">
              <a:lnSpc>
                <a:spcPct val="110000"/>
              </a:lnSpc>
              <a:spcBef>
                <a:spcPts val="0"/>
              </a:spcBef>
              <a:buClr>
                <a:srgbClr val="3F3F3F"/>
              </a:buClr>
              <a:buSzPts val="2000"/>
              <a:buNone/>
            </a:pPr>
            <a:r>
              <a:rPr lang="ja-JP" altLang="en-US"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　　　　　　　　　　　　　　　－若者の住まいに関する政策動向と課題－」，</a:t>
            </a:r>
            <a:r>
              <a:rPr lang="en-US" altLang="ja-JP"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97-119.</a:t>
            </a:r>
          </a:p>
          <a:p>
            <a:pPr marL="228600" lvl="0" indent="-228600" algn="l" rtl="0">
              <a:lnSpc>
                <a:spcPct val="100000"/>
              </a:lnSpc>
              <a:spcBef>
                <a:spcPts val="0"/>
              </a:spcBef>
              <a:spcAft>
                <a:spcPts val="0"/>
              </a:spcAft>
              <a:buClr>
                <a:srgbClr val="3F3F3F"/>
              </a:buClr>
              <a:buSzPts val="2000"/>
              <a:buChar char="●"/>
            </a:pPr>
            <a:r>
              <a:rPr 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安田夏菜</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2018</a:t>
            </a:r>
            <a:r>
              <a:rPr lang="ja-JP" altLang="en-US"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a:t>
            </a:r>
            <a:r>
              <a:rPr 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rPr>
              <a:t>『むこう岸』講談社.</a:t>
            </a:r>
            <a:endParaRPr lang="en-US" altLang="ja-JP" sz="2000" dirty="0">
              <a:solidFill>
                <a:srgbClr val="252441"/>
              </a:solidFill>
              <a:latin typeface="UD デジタル 教科書体 N" panose="02020400000000000000" pitchFamily="17" charset="-128"/>
              <a:ea typeface="UD デジタル 教科書体 N" panose="02020400000000000000" pitchFamily="17" charset="-128"/>
              <a:cs typeface="Arial"/>
              <a:sym typeface="Arial"/>
            </a:endParaRPr>
          </a:p>
        </p:txBody>
      </p:sp>
    </p:spTree>
    <p:extLst>
      <p:ext uri="{BB962C8B-B14F-4D97-AF65-F5344CB8AC3E}">
        <p14:creationId xmlns:p14="http://schemas.microsoft.com/office/powerpoint/2010/main" val="1887753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p:nvPr>
        </p:nvSpPr>
        <p:spPr>
          <a:xfrm>
            <a:off x="1143000" y="533401"/>
            <a:ext cx="9906000" cy="1382156"/>
          </a:xfrm>
          <a:prstGeom prst="rect">
            <a:avLst/>
          </a:prstGeom>
          <a:noFill/>
          <a:ln>
            <a:noFill/>
          </a:ln>
        </p:spPr>
        <p:txBody>
          <a:bodyPr spcFirstLastPara="1" wrap="square" lIns="109725" tIns="109725" rIns="109725" bIns="91425" anchor="ctr" anchorCtr="0">
            <a:noAutofit/>
          </a:bodyPr>
          <a:lstStyle/>
          <a:p>
            <a:pPr marL="0" lvl="0" indent="0" algn="l" rtl="0">
              <a:lnSpc>
                <a:spcPct val="105000"/>
              </a:lnSpc>
              <a:spcBef>
                <a:spcPts val="0"/>
              </a:spcBef>
              <a:spcAft>
                <a:spcPts val="0"/>
              </a:spcAft>
              <a:buClr>
                <a:schemeClr val="dk2"/>
              </a:buClr>
              <a:buSzPts val="4400"/>
              <a:buFont typeface="Meiryo"/>
              <a:buNone/>
            </a:pPr>
            <a:r>
              <a:rPr lang="ja-JP" dirty="0">
                <a:latin typeface="UD デジタル 教科書体 N" panose="02020400000000000000" pitchFamily="17" charset="-128"/>
                <a:ea typeface="UD デジタル 教科書体 N" panose="02020400000000000000" pitchFamily="17" charset="-128"/>
              </a:rPr>
              <a:t>基調鼎談　趣旨</a:t>
            </a:r>
            <a:endParaRPr dirty="0">
              <a:latin typeface="UD デジタル 教科書体 N" panose="02020400000000000000" pitchFamily="17" charset="-128"/>
              <a:ea typeface="UD デジタル 教科書体 N" panose="02020400000000000000" pitchFamily="17" charset="-128"/>
            </a:endParaRPr>
          </a:p>
        </p:txBody>
      </p:sp>
      <p:sp>
        <p:nvSpPr>
          <p:cNvPr id="108" name="Google Shape;108;p2"/>
          <p:cNvSpPr txBox="1">
            <a:spLocks noGrp="1"/>
          </p:cNvSpPr>
          <p:nvPr>
            <p:ph type="body" idx="1"/>
          </p:nvPr>
        </p:nvSpPr>
        <p:spPr>
          <a:xfrm>
            <a:off x="1143000" y="2009554"/>
            <a:ext cx="9906000" cy="4024424"/>
          </a:xfrm>
          <a:prstGeom prst="rect">
            <a:avLst/>
          </a:prstGeom>
          <a:noFill/>
          <a:ln>
            <a:noFill/>
          </a:ln>
        </p:spPr>
        <p:txBody>
          <a:bodyPr spcFirstLastPara="1" wrap="square" lIns="109725" tIns="109725" rIns="109725" bIns="91425" anchor="t" anchorCtr="0">
            <a:noAutofit/>
          </a:bodyPr>
          <a:lstStyle/>
          <a:p>
            <a:pPr marL="228600" lvl="0" indent="-228600" algn="l" rtl="0">
              <a:lnSpc>
                <a:spcPct val="100000"/>
              </a:lnSpc>
              <a:spcBef>
                <a:spcPts val="0"/>
              </a:spcBef>
              <a:spcAft>
                <a:spcPts val="0"/>
              </a:spcAft>
              <a:buClr>
                <a:schemeClr val="dk2"/>
              </a:buClr>
              <a:buSzPts val="1920"/>
              <a:buChar char="•"/>
            </a:pPr>
            <a:r>
              <a:rPr lang="ja-JP" dirty="0">
                <a:latin typeface="UD デジタル 教科書体 N" panose="02020400000000000000" pitchFamily="17" charset="-128"/>
                <a:ea typeface="UD デジタル 教科書体 N" panose="02020400000000000000" pitchFamily="17" charset="-128"/>
              </a:rPr>
              <a:t>若者の中には、ひきこもり、生活困窮、学校や職場、家庭での孤立の問題等さまざまな生きづらさ を複合的に抱える人がいる。さらに現代では SNS の普及によって、若者の生活する「世界」が複雑化し、生きづらさの実態はより見えにくくなっている。 </a:t>
            </a:r>
            <a:endParaRPr dirty="0">
              <a:latin typeface="UD デジタル 教科書体 N" panose="02020400000000000000" pitchFamily="17" charset="-128"/>
              <a:ea typeface="UD デジタル 教科書体 N" panose="02020400000000000000" pitchFamily="17" charset="-128"/>
            </a:endParaRPr>
          </a:p>
          <a:p>
            <a:pPr marL="228600" lvl="0" indent="-228600" algn="l" rtl="0">
              <a:lnSpc>
                <a:spcPct val="100000"/>
              </a:lnSpc>
              <a:spcBef>
                <a:spcPts val="1000"/>
              </a:spcBef>
              <a:spcAft>
                <a:spcPts val="0"/>
              </a:spcAft>
              <a:buClr>
                <a:schemeClr val="dk2"/>
              </a:buClr>
              <a:buSzPts val="1920"/>
              <a:buChar char="•"/>
            </a:pPr>
            <a:r>
              <a:rPr lang="ja-JP" dirty="0">
                <a:latin typeface="UD デジタル 教科書体 N" panose="02020400000000000000" pitchFamily="17" charset="-128"/>
                <a:ea typeface="UD デジタル 教科書体 N" panose="02020400000000000000" pitchFamily="17" charset="-128"/>
              </a:rPr>
              <a:t>このような現実に根ざした支援のあり方を模索するために、本鼎談では、実践と研究の両面から若者と支援について多角的に検討する。</a:t>
            </a:r>
            <a:r>
              <a:rPr lang="ja-JP" u="sng" dirty="0">
                <a:latin typeface="UD デジタル 教科書体 N" panose="02020400000000000000" pitchFamily="17" charset="-128"/>
                <a:ea typeface="UD デジタル 教科書体 N" panose="02020400000000000000" pitchFamily="17" charset="-128"/>
              </a:rPr>
              <a:t>これまでの「若者支援論」の変遷をたどり</a:t>
            </a:r>
            <a:r>
              <a:rPr lang="ja-JP" dirty="0">
                <a:latin typeface="UD デジタル 教科書体 N" panose="02020400000000000000" pitchFamily="17" charset="-128"/>
                <a:ea typeface="UD デジタル 教科書体 N" panose="02020400000000000000" pitchFamily="17" charset="-128"/>
              </a:rPr>
              <a:t>、現代社会における </a:t>
            </a:r>
            <a:r>
              <a:rPr lang="ja-JP" u="sng" dirty="0">
                <a:solidFill>
                  <a:schemeClr val="accent2"/>
                </a:solidFill>
                <a:latin typeface="UD デジタル 教科書体 N" panose="02020400000000000000" pitchFamily="17" charset="-128"/>
                <a:ea typeface="UD デジタル 教科書体 N" panose="02020400000000000000" pitchFamily="17" charset="-128"/>
              </a:rPr>
              <a:t>若者支援の課題と今後の展望を共有</a:t>
            </a:r>
            <a:r>
              <a:rPr lang="ja-JP" dirty="0">
                <a:solidFill>
                  <a:schemeClr val="accent2"/>
                </a:solidFill>
                <a:latin typeface="UD デジタル 教科書体 N" panose="02020400000000000000" pitchFamily="17" charset="-128"/>
                <a:ea typeface="UD デジタル 教科書体 N" panose="02020400000000000000" pitchFamily="17" charset="-128"/>
              </a:rPr>
              <a:t>し、</a:t>
            </a:r>
            <a:r>
              <a:rPr lang="ja-JP" u="sng" dirty="0">
                <a:solidFill>
                  <a:schemeClr val="accent2"/>
                </a:solidFill>
                <a:latin typeface="UD デジタル 教科書体 N" panose="02020400000000000000" pitchFamily="17" charset="-128"/>
                <a:ea typeface="UD デジタル 教科書体 N" panose="02020400000000000000" pitchFamily="17" charset="-128"/>
              </a:rPr>
              <a:t>支援や支援者のあるべき姿</a:t>
            </a:r>
            <a:r>
              <a:rPr lang="ja-JP" dirty="0">
                <a:solidFill>
                  <a:schemeClr val="accent2"/>
                </a:solidFill>
                <a:latin typeface="UD デジタル 教科書体 N" panose="02020400000000000000" pitchFamily="17" charset="-128"/>
                <a:ea typeface="UD デジタル 教科書体 N" panose="02020400000000000000" pitchFamily="17" charset="-128"/>
              </a:rPr>
              <a:t>を考えてみたい</a:t>
            </a:r>
            <a:r>
              <a:rPr lang="ja-JP" altLang="en-US" dirty="0">
                <a:solidFill>
                  <a:schemeClr val="accent2"/>
                </a:solidFill>
                <a:latin typeface="UD デジタル 教科書体 N" panose="02020400000000000000" pitchFamily="17" charset="-128"/>
                <a:ea typeface="UD デジタル 教科書体 N" panose="02020400000000000000" pitchFamily="17" charset="-128"/>
              </a:rPr>
              <a:t>。</a:t>
            </a:r>
            <a:endParaRPr dirty="0">
              <a:solidFill>
                <a:schemeClr val="accent2"/>
              </a:solidFill>
              <a:latin typeface="UD デジタル 教科書体 N" panose="02020400000000000000" pitchFamily="17" charset="-128"/>
              <a:ea typeface="UD デジタル 教科書体 N" panose="02020400000000000000" pitchFamily="17" charset="-128"/>
            </a:endParaRPr>
          </a:p>
        </p:txBody>
      </p:sp>
      <p:sp>
        <p:nvSpPr>
          <p:cNvPr id="109" name="Google Shape;109;p2"/>
          <p:cNvSpPr txBox="1"/>
          <p:nvPr/>
        </p:nvSpPr>
        <p:spPr>
          <a:xfrm>
            <a:off x="2810400" y="2611850"/>
            <a:ext cx="879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solidFill>
                <a:schemeClr val="dk2"/>
              </a:solidFill>
              <a:latin typeface="Meiryo"/>
              <a:ea typeface="Meiryo"/>
              <a:cs typeface="Meiryo"/>
              <a:sym typeface="Meiry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4" name="Google Shape;114;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15" name="Google Shape;115;p3"/>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16" name="Google Shape;116;p3"/>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marL="0" lvl="0" indent="0" algn="l" rtl="0">
              <a:lnSpc>
                <a:spcPct val="105000"/>
              </a:lnSpc>
              <a:spcBef>
                <a:spcPts val="0"/>
              </a:spcBef>
              <a:spcAft>
                <a:spcPts val="0"/>
              </a:spcAft>
              <a:buClr>
                <a:schemeClr val="dk2"/>
              </a:buClr>
              <a:buSzPts val="4400"/>
              <a:buFont typeface="Arial"/>
              <a:buNone/>
            </a:pPr>
            <a:r>
              <a:rPr lang="ja-JP" dirty="0">
                <a:latin typeface="UD デジタル 教科書体 N" panose="02020400000000000000" pitchFamily="17" charset="-128"/>
                <a:ea typeface="UD デジタル 教科書体 N" panose="02020400000000000000" pitchFamily="17" charset="-128"/>
                <a:cs typeface="Arial"/>
                <a:sym typeface="Arial"/>
              </a:rPr>
              <a:t>今日の内容　（25分）</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17" name="Google Shape;117;p3"/>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18" name="Google Shape;118;p3"/>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19" name="Google Shape;119;p3"/>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20" name="Google Shape;120;p3"/>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21" name="Google Shape;121;p3"/>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22" name="Google Shape;122;p3"/>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23" name="Google Shape;123;p3"/>
          <p:cNvSpPr txBox="1">
            <a:spLocks noGrp="1"/>
          </p:cNvSpPr>
          <p:nvPr>
            <p:ph type="body" idx="1"/>
          </p:nvPr>
        </p:nvSpPr>
        <p:spPr>
          <a:xfrm>
            <a:off x="1129552" y="2623302"/>
            <a:ext cx="10214249" cy="3963967"/>
          </a:xfrm>
          <a:prstGeom prst="rect">
            <a:avLst/>
          </a:prstGeom>
          <a:noFill/>
          <a:ln>
            <a:noFill/>
          </a:ln>
        </p:spPr>
        <p:txBody>
          <a:bodyPr spcFirstLastPara="1" wrap="square" lIns="109725" tIns="109725" rIns="109725" bIns="91425" anchor="ctr" anchorCtr="0">
            <a:normAutofit/>
          </a:bodyPr>
          <a:lstStyle/>
          <a:p>
            <a:pPr marL="0" lvl="0" indent="0" algn="l" rtl="0">
              <a:lnSpc>
                <a:spcPct val="120000"/>
              </a:lnSpc>
              <a:spcBef>
                <a:spcPts val="0"/>
              </a:spcBef>
              <a:spcAft>
                <a:spcPts val="0"/>
              </a:spcAft>
              <a:buClr>
                <a:schemeClr val="dk2"/>
              </a:buClr>
              <a:buSzPts val="1920"/>
              <a:buNone/>
            </a:pPr>
            <a:r>
              <a:rPr lang="ja-JP" dirty="0">
                <a:latin typeface="UD デジタル 教科書体 N" panose="02020400000000000000" pitchFamily="17" charset="-128"/>
                <a:ea typeface="UD デジタル 教科書体 N" panose="02020400000000000000" pitchFamily="17" charset="-128"/>
                <a:cs typeface="Arial"/>
                <a:sym typeface="Arial"/>
              </a:rPr>
              <a:t>1</a:t>
            </a:r>
            <a:r>
              <a:rPr lang="ja-JP" altLang="en-US"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自己紹介、研究紹介 </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ts val="1920"/>
              <a:buNone/>
            </a:pPr>
            <a:r>
              <a:rPr lang="ja-JP" dirty="0">
                <a:latin typeface="UD デジタル 教科書体 N" panose="02020400000000000000" pitchFamily="17" charset="-128"/>
                <a:ea typeface="UD デジタル 教科書体 N" panose="02020400000000000000" pitchFamily="17" charset="-128"/>
                <a:cs typeface="Arial"/>
                <a:sym typeface="Arial"/>
              </a:rPr>
              <a:t>2</a:t>
            </a:r>
            <a:r>
              <a:rPr lang="ja-JP" altLang="en-US"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戦後から現在に至る「若者支援のようなもの」の変遷</a:t>
            </a:r>
            <a:endParaRPr lang="en-US" altLang="ja-JP"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ts val="1920"/>
              <a:buNone/>
            </a:pPr>
            <a:r>
              <a:rPr lang="ja-JP" altLang="en-US"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と「若者支援論」の変遷</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ts val="1920"/>
              <a:buNone/>
            </a:pPr>
            <a:r>
              <a:rPr lang="ja-JP" dirty="0">
                <a:latin typeface="UD デジタル 教科書体 N" panose="02020400000000000000" pitchFamily="17" charset="-128"/>
                <a:ea typeface="UD デジタル 教科書体 N" panose="02020400000000000000" pitchFamily="17" charset="-128"/>
                <a:cs typeface="Arial"/>
                <a:sym typeface="Arial"/>
              </a:rPr>
              <a:t>3</a:t>
            </a:r>
            <a:r>
              <a:rPr lang="ja-JP" altLang="en-US"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調査・研究から見えてきた若者の現状・課題 </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ts val="1920"/>
              <a:buNone/>
            </a:pPr>
            <a:r>
              <a:rPr lang="ja-JP" dirty="0">
                <a:latin typeface="UD デジタル 教科書体 N" panose="02020400000000000000" pitchFamily="17" charset="-128"/>
                <a:ea typeface="UD デジタル 教科書体 N" panose="02020400000000000000" pitchFamily="17" charset="-128"/>
                <a:cs typeface="Arial"/>
                <a:sym typeface="Arial"/>
              </a:rPr>
              <a:t>4</a:t>
            </a:r>
            <a:r>
              <a:rPr lang="ja-JP" altLang="en-US"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ソーシャルワークの視点から考える「若者支援」</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sp>
        <p:nvSpPr>
          <p:cNvPr id="124" name="Google Shape;124;p3"/>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
        <p:cNvGrpSpPr/>
        <p:nvPr/>
      </p:nvGrpSpPr>
      <p:grpSpPr>
        <a:xfrm>
          <a:off x="0" y="0"/>
          <a:ext cx="0" cy="0"/>
          <a:chOff x="0" y="0"/>
          <a:chExt cx="0" cy="0"/>
        </a:xfrm>
      </p:grpSpPr>
      <p:sp>
        <p:nvSpPr>
          <p:cNvPr id="129" name="Google Shape;129;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30" name="Google Shape;130;p4"/>
          <p:cNvSpPr/>
          <p:nvPr/>
        </p:nvSpPr>
        <p:spPr>
          <a:xfrm>
            <a:off x="0" y="653"/>
            <a:ext cx="12192000" cy="2008900"/>
          </a:xfrm>
          <a:prstGeom prst="rect">
            <a:avLst/>
          </a:prstGeom>
          <a:solidFill>
            <a:srgbClr val="E4E9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31" name="Google Shape;131;p4"/>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marL="0" lvl="0" indent="0" algn="l" rtl="0">
              <a:lnSpc>
                <a:spcPct val="105000"/>
              </a:lnSpc>
              <a:spcBef>
                <a:spcPts val="0"/>
              </a:spcBef>
              <a:spcAft>
                <a:spcPts val="0"/>
              </a:spcAft>
              <a:buClr>
                <a:schemeClr val="dk2"/>
              </a:buClr>
              <a:buSzPts val="4400"/>
              <a:buFont typeface="Arial"/>
              <a:buNone/>
            </a:pPr>
            <a:r>
              <a:rPr lang="ja-JP" altLang="en-US" dirty="0">
                <a:latin typeface="UD デジタル 教科書体 N" panose="02020400000000000000" pitchFamily="17" charset="-128"/>
                <a:ea typeface="UD デジタル 教科書体 N" panose="02020400000000000000" pitchFamily="17" charset="-128"/>
                <a:cs typeface="Arial"/>
                <a:sym typeface="Arial"/>
              </a:rPr>
              <a:t>１</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自己紹介</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32" name="Google Shape;132;p4"/>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3" name="Google Shape;133;p4"/>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4" name="Google Shape;134;p4"/>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5" name="Google Shape;135;p4"/>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6" name="Google Shape;136;p4"/>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37" name="Google Shape;137;p4"/>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38" name="Google Shape;138;p4"/>
          <p:cNvSpPr txBox="1">
            <a:spLocks noGrp="1"/>
          </p:cNvSpPr>
          <p:nvPr>
            <p:ph type="body" idx="1"/>
          </p:nvPr>
        </p:nvSpPr>
        <p:spPr>
          <a:xfrm>
            <a:off x="1129552" y="2476982"/>
            <a:ext cx="10472925" cy="3503380"/>
          </a:xfrm>
          <a:prstGeom prst="rect">
            <a:avLst/>
          </a:prstGeom>
          <a:noFill/>
          <a:ln>
            <a:noFill/>
          </a:ln>
        </p:spPr>
        <p:txBody>
          <a:bodyPr spcFirstLastPara="1" wrap="square" lIns="109725" tIns="109725" rIns="109725" bIns="91425" anchor="ctr" anchorCtr="0">
            <a:normAutofit fontScale="77500" lnSpcReduction="20000"/>
          </a:bodyPr>
          <a:lstStyle/>
          <a:p>
            <a:pPr marL="228600" lvl="0" indent="-210312" algn="l" rtl="0">
              <a:lnSpc>
                <a:spcPct val="120000"/>
              </a:lnSpc>
              <a:spcBef>
                <a:spcPts val="0"/>
              </a:spcBef>
              <a:spcAft>
                <a:spcPts val="0"/>
              </a:spcAft>
              <a:buClr>
                <a:schemeClr val="dk2"/>
              </a:buClr>
              <a:buSzPct val="80000"/>
              <a:buChar char="•"/>
            </a:pPr>
            <a:r>
              <a:rPr lang="ja-JP" dirty="0">
                <a:latin typeface="UD デジタル 教科書体 N" panose="02020400000000000000" pitchFamily="17" charset="-128"/>
                <a:ea typeface="UD デジタル 教科書体 N" panose="02020400000000000000" pitchFamily="17" charset="-128"/>
                <a:cs typeface="Arial"/>
                <a:sym typeface="Arial"/>
              </a:rPr>
              <a:t>世代：2010年度大学卒業（「ゆとり世代」、リーマンショックの影響下）</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228600" lvl="0" indent="-210312" algn="l" rtl="0">
              <a:lnSpc>
                <a:spcPct val="120000"/>
              </a:lnSpc>
              <a:spcBef>
                <a:spcPts val="1000"/>
              </a:spcBef>
              <a:spcAft>
                <a:spcPts val="0"/>
              </a:spcAft>
              <a:buClr>
                <a:schemeClr val="dk2"/>
              </a:buClr>
              <a:buSzPct val="80000"/>
              <a:buChar char="•"/>
            </a:pPr>
            <a:r>
              <a:rPr lang="ja-JP" dirty="0">
                <a:latin typeface="UD デジタル 教科書体 N" panose="02020400000000000000" pitchFamily="17" charset="-128"/>
                <a:ea typeface="UD デジタル 教科書体 N" panose="02020400000000000000" pitchFamily="17" charset="-128"/>
                <a:cs typeface="Arial"/>
                <a:sym typeface="Arial"/>
              </a:rPr>
              <a:t>学生のころ：非行少年支援、生活保護世帯の子どもへの学習支援</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228600" lvl="0" indent="-210312" algn="l" rtl="0">
              <a:lnSpc>
                <a:spcPct val="120000"/>
              </a:lnSpc>
              <a:spcBef>
                <a:spcPts val="1000"/>
              </a:spcBef>
              <a:spcAft>
                <a:spcPts val="0"/>
              </a:spcAft>
              <a:buClr>
                <a:schemeClr val="dk2"/>
              </a:buClr>
              <a:buSzPct val="80000"/>
              <a:buChar char="•"/>
            </a:pPr>
            <a:r>
              <a:rPr lang="ja-JP" dirty="0">
                <a:latin typeface="UD デジタル 教科書体 N" panose="02020400000000000000" pitchFamily="17" charset="-128"/>
                <a:ea typeface="UD デジタル 教科書体 N" panose="02020400000000000000" pitchFamily="17" charset="-128"/>
                <a:cs typeface="Arial"/>
                <a:sym typeface="Arial"/>
              </a:rPr>
              <a:t>大学院から：「ひきこもり」に関心をもち若者支援の研究を進める</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228600" lvl="0" indent="0" algn="l" rtl="0">
              <a:lnSpc>
                <a:spcPct val="120000"/>
              </a:lnSpc>
              <a:spcBef>
                <a:spcPts val="1000"/>
              </a:spcBef>
              <a:spcAft>
                <a:spcPts val="0"/>
              </a:spcAft>
              <a:buSzPct val="103226"/>
              <a:buNone/>
            </a:pPr>
            <a:r>
              <a:rPr lang="ja-JP" dirty="0">
                <a:latin typeface="UD デジタル 教科書体 N" panose="02020400000000000000" pitchFamily="17" charset="-128"/>
                <a:ea typeface="UD デジタル 教科書体 N" panose="02020400000000000000" pitchFamily="17" charset="-128"/>
                <a:cs typeface="Arial"/>
                <a:sym typeface="Arial"/>
              </a:rPr>
              <a:t>　　　　　　</a:t>
            </a:r>
            <a:r>
              <a:rPr lang="ja-JP" altLang="en-US"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『若者支援とソーシャルワーク』（2019）</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ct val="80000"/>
              <a:buNone/>
            </a:pPr>
            <a:r>
              <a:rPr lang="ja-JP" dirty="0">
                <a:latin typeface="UD デジタル 教科書体 N" panose="02020400000000000000" pitchFamily="17" charset="-128"/>
                <a:ea typeface="UD デジタル 教科書体 N" panose="02020400000000000000" pitchFamily="17" charset="-128"/>
                <a:cs typeface="Arial"/>
                <a:sym typeface="Arial"/>
              </a:rPr>
              <a:t>　</a:t>
            </a:r>
            <a:r>
              <a:rPr lang="ja-JP" altLang="en-US"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若者の生活の問題に「家族依存」と「稼得依存」が大きそう</a:t>
            </a:r>
            <a:endParaRPr lang="en-US" altLang="ja-JP"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ct val="80000"/>
              <a:buNone/>
            </a:pPr>
            <a:r>
              <a:rPr lang="ja-JP" altLang="en-US"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⇒「住むこと」に</a:t>
            </a:r>
            <a:r>
              <a:rPr lang="ja-JP" altLang="en-US" dirty="0">
                <a:latin typeface="UD デジタル 教科書体 N" panose="02020400000000000000" pitchFamily="17" charset="-128"/>
                <a:ea typeface="UD デジタル 教科書体 N" panose="02020400000000000000" pitchFamily="17" charset="-128"/>
                <a:cs typeface="Arial"/>
                <a:sym typeface="Arial"/>
              </a:rPr>
              <a:t>注目　</a:t>
            </a:r>
            <a:r>
              <a:rPr lang="ja-JP" dirty="0">
                <a:latin typeface="UD デジタル 教科書体 N" panose="02020400000000000000" pitchFamily="17" charset="-128"/>
                <a:ea typeface="UD デジタル 教科書体 N" panose="02020400000000000000" pitchFamily="17" charset="-128"/>
                <a:cs typeface="Arial"/>
                <a:sym typeface="Arial"/>
              </a:rPr>
              <a:t>『住む権利とマイノリティ』（</a:t>
            </a:r>
            <a:r>
              <a:rPr lang="ja-JP" altLang="en-US" dirty="0">
                <a:latin typeface="UD デジタル 教科書体 N" panose="02020400000000000000" pitchFamily="17" charset="-128"/>
                <a:ea typeface="UD デジタル 教科書体 N" panose="02020400000000000000" pitchFamily="17" charset="-128"/>
                <a:cs typeface="Arial"/>
                <a:sym typeface="Arial"/>
              </a:rPr>
              <a:t>第</a:t>
            </a:r>
            <a:r>
              <a:rPr lang="ja-JP" dirty="0">
                <a:latin typeface="UD デジタル 教科書体 N" panose="02020400000000000000" pitchFamily="17" charset="-128"/>
                <a:ea typeface="UD デジタル 教科書体 N" panose="02020400000000000000" pitchFamily="17" charset="-128"/>
                <a:cs typeface="Arial"/>
                <a:sym typeface="Arial"/>
              </a:rPr>
              <a:t>5章</a:t>
            </a:r>
            <a:r>
              <a:rPr lang="ja-JP" altLang="en-US" dirty="0">
                <a:latin typeface="UD デジタル 教科書体 N" panose="02020400000000000000" pitchFamily="17" charset="-128"/>
                <a:ea typeface="UD デジタル 教科書体 N" panose="02020400000000000000" pitchFamily="17" charset="-128"/>
                <a:cs typeface="Arial"/>
                <a:sym typeface="Arial"/>
              </a:rPr>
              <a:t>執筆、</a:t>
            </a:r>
            <a:r>
              <a:rPr lang="en-US" altLang="ja-JP" dirty="0">
                <a:latin typeface="UD デジタル 教科書体 N" panose="02020400000000000000" pitchFamily="17" charset="-128"/>
                <a:ea typeface="UD デジタル 教科書体 N" panose="02020400000000000000" pitchFamily="17" charset="-128"/>
                <a:cs typeface="Arial"/>
                <a:sym typeface="Arial"/>
              </a:rPr>
              <a:t>2025</a:t>
            </a:r>
            <a:r>
              <a:rPr lang="ja-JP" dirty="0">
                <a:latin typeface="UD デジタル 教科書体 N" panose="02020400000000000000" pitchFamily="17" charset="-128"/>
                <a:ea typeface="UD デジタル 教科書体 N" panose="02020400000000000000" pitchFamily="17" charset="-128"/>
                <a:cs typeface="Arial"/>
                <a:sym typeface="Arial"/>
              </a:rPr>
              <a:t>）</a:t>
            </a:r>
            <a:endParaRPr lang="en-US" altLang="ja-JP" dirty="0">
              <a:latin typeface="UD デジタル 教科書体 N" panose="02020400000000000000" pitchFamily="17" charset="-128"/>
              <a:ea typeface="UD デジタル 教科書体 N" panose="02020400000000000000" pitchFamily="17" charset="-128"/>
              <a:cs typeface="Arial"/>
              <a:sym typeface="Arial"/>
            </a:endParaRPr>
          </a:p>
          <a:p>
            <a:pPr marL="0" lvl="0" indent="0" algn="l" rtl="0">
              <a:lnSpc>
                <a:spcPct val="120000"/>
              </a:lnSpc>
              <a:spcBef>
                <a:spcPts val="1000"/>
              </a:spcBef>
              <a:spcAft>
                <a:spcPts val="0"/>
              </a:spcAft>
              <a:buClr>
                <a:schemeClr val="dk2"/>
              </a:buClr>
              <a:buSzPct val="80000"/>
              <a:buNone/>
            </a:pPr>
            <a:r>
              <a:rPr lang="ja-JP" altLang="en-US" dirty="0">
                <a:latin typeface="UD デジタル 教科書体 N" panose="02020400000000000000" pitchFamily="17" charset="-128"/>
                <a:ea typeface="UD デジタル 教科書体 N" panose="02020400000000000000" pitchFamily="17" charset="-128"/>
                <a:cs typeface="Arial"/>
                <a:sym typeface="Arial"/>
              </a:rPr>
              <a:t>　　　　　　　　　　　　　　　　　　　</a:t>
            </a:r>
            <a:r>
              <a:rPr lang="en-US" altLang="ja-JP"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若者支援政策の現在地』（</a:t>
            </a:r>
            <a:r>
              <a:rPr lang="ja-JP" altLang="en-US" dirty="0">
                <a:latin typeface="UD デジタル 教科書体 N" panose="02020400000000000000" pitchFamily="17" charset="-128"/>
                <a:ea typeface="UD デジタル 教科書体 N" panose="02020400000000000000" pitchFamily="17" charset="-128"/>
                <a:cs typeface="Arial"/>
                <a:sym typeface="Arial"/>
              </a:rPr>
              <a:t>第</a:t>
            </a:r>
            <a:r>
              <a:rPr lang="ja-JP" dirty="0">
                <a:latin typeface="UD デジタル 教科書体 N" panose="02020400000000000000" pitchFamily="17" charset="-128"/>
                <a:ea typeface="UD デジタル 教科書体 N" panose="02020400000000000000" pitchFamily="17" charset="-128"/>
                <a:cs typeface="Arial"/>
                <a:sym typeface="Arial"/>
              </a:rPr>
              <a:t>4章</a:t>
            </a:r>
            <a:r>
              <a:rPr lang="ja-JP" altLang="en-US" dirty="0">
                <a:latin typeface="UD デジタル 教科書体 N" panose="02020400000000000000" pitchFamily="17" charset="-128"/>
                <a:ea typeface="UD デジタル 教科書体 N" panose="02020400000000000000" pitchFamily="17" charset="-128"/>
                <a:cs typeface="Arial"/>
                <a:sym typeface="Arial"/>
              </a:rPr>
              <a:t>執筆、</a:t>
            </a:r>
            <a:r>
              <a:rPr lang="en-US" altLang="ja-JP" dirty="0">
                <a:latin typeface="UD デジタル 教科書体 N" panose="02020400000000000000" pitchFamily="17" charset="-128"/>
                <a:ea typeface="UD デジタル 教科書体 N" panose="02020400000000000000" pitchFamily="17" charset="-128"/>
                <a:cs typeface="Arial"/>
                <a:sym typeface="Arial"/>
              </a:rPr>
              <a:t>2026</a:t>
            </a:r>
            <a:r>
              <a:rPr lang="ja-JP" dirty="0">
                <a:latin typeface="UD デジタル 教科書体 N" panose="02020400000000000000" pitchFamily="17" charset="-128"/>
                <a:ea typeface="UD デジタル 教科書体 N" panose="02020400000000000000" pitchFamily="17" charset="-128"/>
                <a:cs typeface="Arial"/>
                <a:sym typeface="Arial"/>
              </a:rPr>
              <a:t>）</a:t>
            </a:r>
            <a:endParaRPr dirty="0">
              <a:latin typeface="UD デジタル 教科書体 N" panose="02020400000000000000" pitchFamily="17" charset="-128"/>
              <a:ea typeface="UD デジタル 教科書体 N" panose="02020400000000000000" pitchFamily="17" charset="-128"/>
              <a:cs typeface="Arial"/>
              <a:sym typeface="Arial"/>
            </a:endParaRPr>
          </a:p>
          <a:p>
            <a:pPr marL="228600" lvl="0" indent="-210312" algn="l" rtl="0">
              <a:lnSpc>
                <a:spcPct val="120000"/>
              </a:lnSpc>
              <a:spcBef>
                <a:spcPts val="1000"/>
              </a:spcBef>
              <a:spcAft>
                <a:spcPts val="0"/>
              </a:spcAft>
              <a:buClr>
                <a:schemeClr val="dk2"/>
              </a:buClr>
              <a:buSzPct val="80000"/>
              <a:buChar char="•"/>
            </a:pPr>
            <a:r>
              <a:rPr lang="ja-JP" dirty="0">
                <a:latin typeface="UD デジタル 教科書体 N" panose="02020400000000000000" pitchFamily="17" charset="-128"/>
                <a:ea typeface="UD デジタル 教科書体 N" panose="02020400000000000000" pitchFamily="17" charset="-128"/>
                <a:cs typeface="Arial"/>
                <a:sym typeface="Arial"/>
              </a:rPr>
              <a:t>2009年頃から、全国の若者支援実践者の交流会の事務局に参加する</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sp>
        <p:nvSpPr>
          <p:cNvPr id="139" name="Google Shape;139;p4"/>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4</a:t>
            </a:fld>
            <a:endParaRPr/>
          </a:p>
        </p:txBody>
      </p:sp>
      <p:pic>
        <p:nvPicPr>
          <p:cNvPr id="140" name="Google Shape;140;p4"/>
          <p:cNvPicPr preferRelativeResize="0"/>
          <p:nvPr/>
        </p:nvPicPr>
        <p:blipFill rotWithShape="1">
          <a:blip r:embed="rId3">
            <a:alphaModFix/>
          </a:blip>
          <a:srcRect/>
          <a:stretch/>
        </p:blipFill>
        <p:spPr>
          <a:xfrm>
            <a:off x="3838986" y="5831222"/>
            <a:ext cx="3612161" cy="824024"/>
          </a:xfrm>
          <a:prstGeom prst="rect">
            <a:avLst/>
          </a:prstGeom>
          <a:noFill/>
          <a:ln>
            <a:noFill/>
          </a:ln>
        </p:spPr>
      </p:pic>
      <p:sp>
        <p:nvSpPr>
          <p:cNvPr id="141" name="Google Shape;141;p4"/>
          <p:cNvSpPr txBox="1"/>
          <p:nvPr/>
        </p:nvSpPr>
        <p:spPr>
          <a:xfrm>
            <a:off x="7925709" y="5980165"/>
            <a:ext cx="3454401"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　今年の大会は、12月12,13日</a:t>
            </a:r>
            <a:endParaRPr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　　＠早稲田大学でやります。</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p:txBody>
      </p:sp>
      <p:pic>
        <p:nvPicPr>
          <p:cNvPr id="142" name="Google Shape;142;p4"/>
          <p:cNvPicPr preferRelativeResize="0"/>
          <p:nvPr/>
        </p:nvPicPr>
        <p:blipFill rotWithShape="1">
          <a:blip r:embed="rId4">
            <a:alphaModFix/>
          </a:blip>
          <a:srcRect/>
          <a:stretch/>
        </p:blipFill>
        <p:spPr>
          <a:xfrm>
            <a:off x="9608187" y="115877"/>
            <a:ext cx="2465177" cy="33131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UD デジタル 教科書体 N" panose="02020400000000000000" pitchFamily="17" charset="-128"/>
              <a:ea typeface="UD デジタル 教科書体 N" panose="02020400000000000000" pitchFamily="17" charset="-128"/>
              <a:cs typeface="Meiryo"/>
              <a:sym typeface="Meiryo"/>
            </a:endParaRPr>
          </a:p>
        </p:txBody>
      </p:sp>
      <p:sp>
        <p:nvSpPr>
          <p:cNvPr id="148" name="Google Shape;148;p6"/>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49" name="Google Shape;149;p6"/>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marL="0" lvl="0" indent="0" algn="l" rtl="0">
              <a:lnSpc>
                <a:spcPct val="105000"/>
              </a:lnSpc>
              <a:spcBef>
                <a:spcPts val="0"/>
              </a:spcBef>
              <a:spcAft>
                <a:spcPts val="0"/>
              </a:spcAft>
              <a:buClr>
                <a:schemeClr val="dk2"/>
              </a:buClr>
              <a:buSzPts val="4400"/>
              <a:buFont typeface="Arial"/>
              <a:buNone/>
            </a:pPr>
            <a:r>
              <a:rPr lang="ja-JP" altLang="en-US" dirty="0">
                <a:latin typeface="UD デジタル 教科書体 N" panose="02020400000000000000" pitchFamily="17" charset="-128"/>
                <a:ea typeface="UD デジタル 教科書体 N" panose="02020400000000000000" pitchFamily="17" charset="-128"/>
                <a:cs typeface="Arial"/>
                <a:sym typeface="Arial"/>
              </a:rPr>
              <a:t>２</a:t>
            </a:r>
            <a:r>
              <a:rPr lang="ja-JP" dirty="0">
                <a:latin typeface="UD デジタル 教科書体 N" panose="02020400000000000000" pitchFamily="17" charset="-128"/>
                <a:ea typeface="UD デジタル 教科書体 N" panose="02020400000000000000" pitchFamily="17" charset="-128"/>
                <a:cs typeface="Arial"/>
                <a:sym typeface="Arial"/>
              </a:rPr>
              <a:t>. そもそも「若者支援」とは何か</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50" name="Google Shape;150;p6"/>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1" name="Google Shape;151;p6"/>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2" name="Google Shape;152;p6"/>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3" name="Google Shape;153;p6"/>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4" name="Google Shape;154;p6"/>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55" name="Google Shape;155;p6"/>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56" name="Google Shape;156;p6"/>
          <p:cNvSpPr txBox="1"/>
          <p:nvPr/>
        </p:nvSpPr>
        <p:spPr>
          <a:xfrm>
            <a:off x="832400" y="2185050"/>
            <a:ext cx="10900500" cy="4519500"/>
          </a:xfrm>
          <a:prstGeom prst="rect">
            <a:avLst/>
          </a:prstGeom>
          <a:noFill/>
          <a:ln>
            <a:noFill/>
          </a:ln>
        </p:spPr>
        <p:txBody>
          <a:bodyPr spcFirstLastPara="1" wrap="square" lIns="109725" tIns="109725" rIns="109725" bIns="91425" anchor="ctr" anchorCtr="0">
            <a:normAutofit/>
          </a:bodyPr>
          <a:lstStyle/>
          <a:p>
            <a:pPr marL="0" marR="0" lvl="0" indent="0" algn="l" rtl="0">
              <a:lnSpc>
                <a:spcPct val="110000"/>
              </a:lnSpc>
              <a:spcBef>
                <a:spcPts val="1000"/>
              </a:spcBef>
              <a:spcAft>
                <a:spcPts val="0"/>
              </a:spcAft>
              <a:buClr>
                <a:schemeClr val="dk2"/>
              </a:buClr>
              <a:buSzPts val="1920"/>
              <a:buFont typeface="Arial"/>
              <a:buNone/>
            </a:pPr>
            <a:r>
              <a:rPr lang="ja-JP" sz="2200" b="0" i="0" u="none" strike="noStrike" cap="none" dirty="0">
                <a:solidFill>
                  <a:schemeClr val="dk2"/>
                </a:solidFill>
                <a:latin typeface="Arial"/>
                <a:ea typeface="Arial"/>
                <a:cs typeface="Arial"/>
                <a:sym typeface="Arial"/>
              </a:rPr>
              <a:t>・</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「若者支援」では、</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何／誰を・どのように支援するのか</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が常に議論の争点に</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10000"/>
              </a:lnSpc>
              <a:spcBef>
                <a:spcPts val="1000"/>
              </a:spcBef>
              <a:spcAft>
                <a:spcPts val="0"/>
              </a:spcAft>
              <a:buClr>
                <a:schemeClr val="dk2"/>
              </a:buClr>
              <a:buSzPts val="192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・若者支援が政策課題として浮上</a:t>
            </a:r>
            <a:endPar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10000"/>
              </a:lnSpc>
              <a:spcBef>
                <a:spcPts val="1000"/>
              </a:spcBef>
              <a:spcAft>
                <a:spcPts val="0"/>
              </a:spcAft>
              <a:buClr>
                <a:schemeClr val="dk2"/>
              </a:buClr>
              <a:buSzPts val="1920"/>
              <a:buFont typeface="Arial"/>
              <a:buNone/>
            </a:pPr>
            <a:r>
              <a:rPr lang="ja-JP" altLang="en-US" sz="2200" dirty="0">
                <a:solidFill>
                  <a:schemeClr val="dk2"/>
                </a:solidFill>
                <a:latin typeface="UD デジタル 教科書体 N" panose="02020400000000000000" pitchFamily="17" charset="-128"/>
                <a:ea typeface="UD デジタル 教科書体 N" panose="02020400000000000000" pitchFamily="17" charset="-128"/>
              </a:rPr>
              <a:t>　　</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⇒1990年代以降の非正規雇用の拡大</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10000"/>
              </a:lnSpc>
              <a:spcBef>
                <a:spcPts val="1000"/>
              </a:spcBef>
              <a:spcAft>
                <a:spcPts val="0"/>
              </a:spcAft>
              <a:buClr>
                <a:schemeClr val="dk2"/>
              </a:buClr>
              <a:buSzPts val="192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・2000年代初頭の「若者支援政策」創成期は</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「就労支援」が主たる課題として注目</a:t>
            </a:r>
            <a:endParaRPr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10000"/>
              </a:lnSpc>
              <a:spcBef>
                <a:spcPts val="1000"/>
              </a:spcBef>
              <a:spcAft>
                <a:spcPts val="0"/>
              </a:spcAft>
              <a:buClr>
                <a:schemeClr val="dk2"/>
              </a:buClr>
              <a:buSzPts val="1920"/>
              <a:buFont typeface="Arial"/>
              <a:buNone/>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しかし、実際に若者が直面している課題はさまざま</a:t>
            </a:r>
            <a:endPar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10000"/>
              </a:lnSpc>
              <a:spcBef>
                <a:spcPts val="1000"/>
              </a:spcBef>
              <a:spcAft>
                <a:spcPts val="0"/>
              </a:spcAft>
              <a:buClr>
                <a:schemeClr val="dk2"/>
              </a:buClr>
              <a:buSzPts val="1920"/>
              <a:buFont typeface="Arial"/>
              <a:buNone/>
            </a:pPr>
            <a:endParaRPr lang="en-US" altLang="ja-JP" sz="700" dirty="0">
              <a:solidFill>
                <a:schemeClr val="dk2"/>
              </a:solidFill>
              <a:latin typeface="UD デジタル 教科書体 N" panose="02020400000000000000" pitchFamily="17" charset="-128"/>
              <a:ea typeface="UD デジタル 教科書体 N" panose="02020400000000000000" pitchFamily="17" charset="-128"/>
            </a:endParaRPr>
          </a:p>
          <a:p>
            <a:pPr lvl="1">
              <a:lnSpc>
                <a:spcPct val="110000"/>
              </a:lnSpc>
              <a:spcBef>
                <a:spcPts val="1000"/>
              </a:spcBef>
              <a:buClr>
                <a:schemeClr val="dk2"/>
              </a:buClr>
              <a:buSzPts val="1920"/>
            </a:pPr>
            <a:r>
              <a:rPr 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「『既存の支援制度からはとりこぼされてきた若者期における諸課題に取り組む活</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動</a:t>
            </a:r>
            <a:r>
              <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という程度であり、</a:t>
            </a:r>
            <a:r>
              <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その他</a:t>
            </a:r>
            <a:r>
              <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の総称に過ぎない」（南出 </a:t>
            </a:r>
            <a:r>
              <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2026</a:t>
            </a:r>
            <a:r>
              <a:rPr lang="ja-JP" altLang="en-US" sz="2200" dirty="0">
                <a:solidFill>
                  <a:schemeClr val="dk2"/>
                </a:solidFill>
                <a:latin typeface="UD デジタル 教科書体 N" panose="02020400000000000000" pitchFamily="17" charset="-128"/>
                <a:ea typeface="UD デジタル 教科書体 N" panose="02020400000000000000" pitchFamily="17" charset="-128"/>
              </a:rPr>
              <a:t>：</a:t>
            </a:r>
            <a:r>
              <a:rPr lang="en-US" altLang="ja-JP"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22</a:t>
            </a:r>
            <a:r>
              <a:rPr lang="ja-JP" altLang="en-US" sz="2200" b="0"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a:t>
            </a:r>
            <a:endParaRPr lang="ja-JP" altLang="en-US" sz="22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157" name="Google Shape;157;p6"/>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64" name="Google Shape;164;p7"/>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65" name="Google Shape;165;p7"/>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lvl="0">
              <a:buSzPts val="4400"/>
            </a:pPr>
            <a:r>
              <a:rPr lang="ja-JP" altLang="en-US"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a:t>
            </a:r>
            <a:r>
              <a:rPr lang="ja-JP" dirty="0">
                <a:latin typeface="UD デジタル 教科書体 N" panose="02020400000000000000" pitchFamily="17" charset="-128"/>
                <a:ea typeface="UD デジタル 教科書体 N" panose="02020400000000000000" pitchFamily="17" charset="-128"/>
                <a:cs typeface="Arial"/>
                <a:sym typeface="Arial"/>
              </a:rPr>
              <a:t>「若者」という言葉</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66" name="Google Shape;166;p7"/>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67" name="Google Shape;167;p7"/>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68" name="Google Shape;168;p7"/>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69" name="Google Shape;169;p7"/>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70" name="Google Shape;170;p7"/>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71" name="Google Shape;171;p7"/>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72" name="Google Shape;172;p7"/>
          <p:cNvSpPr txBox="1"/>
          <p:nvPr/>
        </p:nvSpPr>
        <p:spPr>
          <a:xfrm>
            <a:off x="1129551" y="2185060"/>
            <a:ext cx="10943813" cy="4519330"/>
          </a:xfrm>
          <a:prstGeom prst="rect">
            <a:avLst/>
          </a:prstGeom>
          <a:noFill/>
          <a:ln>
            <a:noFill/>
          </a:ln>
        </p:spPr>
        <p:txBody>
          <a:bodyPr spcFirstLastPara="1" wrap="square" lIns="109725" tIns="109725" rIns="109725" bIns="91425" anchor="ctr" anchorCtr="0">
            <a:normAutofit/>
          </a:bodyPr>
          <a:lstStyle/>
          <a:p>
            <a:pPr marR="0" lvl="0" algn="l" rtl="0">
              <a:lnSpc>
                <a:spcPct val="120000"/>
              </a:lnSpc>
              <a:spcBef>
                <a:spcPts val="0"/>
              </a:spcBef>
              <a:spcAft>
                <a:spcPts val="0"/>
              </a:spcAft>
              <a:buClr>
                <a:schemeClr val="dk2"/>
              </a:buClr>
              <a:buSzPts val="2240"/>
            </a:pPr>
            <a:r>
              <a:rPr lang="ja-JP" altLang="en-US" sz="2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「若者」「青少年」「青年」</a:t>
            </a:r>
            <a:r>
              <a:rPr lang="en-US" altLang="ja-JP" sz="2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2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「こども」</a:t>
            </a:r>
            <a:endParaRPr sz="2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2400" b="0"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altLang="en-US" sz="2400" b="0"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若者支援政策以外</a:t>
            </a:r>
            <a:r>
              <a:rPr lang="ja-JP" sz="2400" b="0"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では</a:t>
            </a: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現在も「青少年」等は使用される</a:t>
            </a:r>
            <a:endParaRPr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52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「青少年が安全に安心してインターネットを利用できる環境の整備等に関する法律」など</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60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（ただし、基本的に18歳未満）</a:t>
            </a:r>
            <a:endParaRPr sz="20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・2003年以降「若者」がしばしば使用されるように</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60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2000" dirty="0">
                <a:solidFill>
                  <a:schemeClr val="dk2"/>
                </a:solidFill>
                <a:latin typeface="UD デジタル 教科書体 N" panose="02020400000000000000" pitchFamily="17" charset="-128"/>
                <a:ea typeface="UD デジタル 教科書体 N" panose="02020400000000000000" pitchFamily="17" charset="-128"/>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2002～2003</a:t>
            </a: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年</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青年少年の育成に関する有識者懇談会　　　　</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44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en-US" alt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en-US" alt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2003年　「若者自立・挑戦プラン」</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228600" marR="0" lvl="0" indent="-228600" algn="l" rtl="0">
              <a:lnSpc>
                <a:spcPct val="100000"/>
              </a:lnSpc>
              <a:spcBef>
                <a:spcPts val="1000"/>
              </a:spcBef>
              <a:spcAft>
                <a:spcPts val="0"/>
              </a:spcAft>
              <a:buClr>
                <a:schemeClr val="dk2"/>
              </a:buClr>
              <a:buSzPts val="1920"/>
              <a:buFont typeface="Arial"/>
              <a:buChar char="•"/>
            </a:pP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「こども基本法」における「こども」</a:t>
            </a:r>
            <a:endParaRPr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44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「心身の発達の過程にある者」（こども基本法 第２条）→「若者」も包摂？</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173" name="Google Shape;173;p7"/>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sp>
        <p:nvSpPr>
          <p:cNvPr id="178" name="Google Shape;178;p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79" name="Google Shape;179;p8"/>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80" name="Google Shape;180;p8"/>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lvl="0">
              <a:buSzPts val="4400"/>
            </a:pPr>
            <a:r>
              <a:rPr lang="ja-JP" altLang="en-US"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道具化される若者</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81" name="Google Shape;181;p8"/>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82" name="Google Shape;182;p8"/>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83" name="Google Shape;183;p8"/>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84" name="Google Shape;184;p8"/>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85" name="Google Shape;185;p8"/>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86" name="Google Shape;186;p8"/>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187" name="Google Shape;187;p8"/>
          <p:cNvSpPr txBox="1"/>
          <p:nvPr/>
        </p:nvSpPr>
        <p:spPr>
          <a:xfrm>
            <a:off x="1129550" y="2185049"/>
            <a:ext cx="10801800" cy="2687400"/>
          </a:xfrm>
          <a:prstGeom prst="rect">
            <a:avLst/>
          </a:prstGeom>
          <a:noFill/>
          <a:ln>
            <a:noFill/>
          </a:ln>
        </p:spPr>
        <p:txBody>
          <a:bodyPr spcFirstLastPara="1" wrap="square" lIns="109725" tIns="109725" rIns="109725" bIns="91425" anchor="ctr" anchorCtr="0">
            <a:normAutofit/>
          </a:bodyPr>
          <a:lstStyle/>
          <a:p>
            <a:pPr marR="0" lvl="0" algn="l" rtl="0">
              <a:lnSpc>
                <a:spcPct val="120000"/>
              </a:lnSpc>
              <a:spcBef>
                <a:spcPts val="0"/>
              </a:spcBef>
              <a:spcAft>
                <a:spcPts val="0"/>
              </a:spcAft>
              <a:buClr>
                <a:schemeClr val="dk2"/>
              </a:buClr>
              <a:buSzPts val="2640"/>
            </a:pPr>
            <a:r>
              <a:rPr lang="ja-JP" altLang="en-US" sz="33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33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「若者支援」に込められる「主体形成」の意図</a:t>
            </a:r>
            <a:endParaRPr sz="33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920"/>
              <a:buFont typeface="Arial"/>
              <a:buNone/>
            </a:pP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兵士　　労働者　</a:t>
            </a:r>
            <a:r>
              <a:rPr lang="ja-JP" altLang="en-US" sz="2400" dirty="0">
                <a:solidFill>
                  <a:schemeClr val="dk2"/>
                </a:solidFill>
                <a:latin typeface="UD デジタル 教科書体 N" panose="02020400000000000000" pitchFamily="17" charset="-128"/>
                <a:ea typeface="UD デジタル 教科書体 N" panose="02020400000000000000" pitchFamily="17" charset="-128"/>
              </a:rPr>
              <a:t>  </a:t>
            </a: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納税者　　親　　　　消費者　　　</a:t>
            </a:r>
            <a:r>
              <a:rPr lang="ja-JP" altLang="en-US" sz="2400" dirty="0">
                <a:solidFill>
                  <a:schemeClr val="dk2"/>
                </a:solidFill>
                <a:latin typeface="UD デジタル 教科書体 N" panose="02020400000000000000" pitchFamily="17" charset="-128"/>
                <a:ea typeface="UD デジタル 教科書体 N" panose="02020400000000000000" pitchFamily="17" charset="-128"/>
              </a:rPr>
              <a:t> </a:t>
            </a:r>
            <a:r>
              <a:rPr lang="ja-JP" sz="24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移住者　…</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600"/>
              <a:buFont typeface="Arial"/>
              <a:buNone/>
            </a:pPr>
            <a:r>
              <a:rPr lang="ja-JP"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（戦力）　（労働力）　（財政）　（人口）　（市場の活性化）（地方の活性化）</a:t>
            </a:r>
            <a:endParaRPr sz="20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ts val="1600"/>
              <a:buFont typeface="Arial"/>
              <a:buNone/>
            </a:pP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→民間の実践の一部は、「期待される主体形成」への抵抗として取り組まれてきた</a:t>
            </a: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188" name="Google Shape;188;p8"/>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7</a:t>
            </a:fld>
            <a:endParaRPr/>
          </a:p>
        </p:txBody>
      </p:sp>
      <p:sp>
        <p:nvSpPr>
          <p:cNvPr id="189" name="Google Shape;189;p8"/>
          <p:cNvSpPr txBox="1"/>
          <p:nvPr/>
        </p:nvSpPr>
        <p:spPr>
          <a:xfrm>
            <a:off x="1129551" y="4917344"/>
            <a:ext cx="10625400" cy="156962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a:t>
            </a:r>
            <a:r>
              <a:rPr lang="ja-JP" altLang="en-US" sz="1600" dirty="0">
                <a:solidFill>
                  <a:schemeClr val="dk1"/>
                </a:solidFill>
                <a:latin typeface="UD デジタル 教科書体 N" panose="02020400000000000000" pitchFamily="17" charset="-128"/>
                <a:ea typeface="UD デジタル 教科書体 N" panose="02020400000000000000" pitchFamily="17" charset="-128"/>
              </a:rPr>
              <a:t>（略）</a:t>
            </a: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きみんちが制度を利用することで、いずれは社会全体の利益になるんだしね」</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「利益？」</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「ああ、簡単な計算じゃないか。きみが将来、生活保護を受け続けるのと、しっかり勉強して社会に貢献できるようになるのと、どっちがプラスになると思う？</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　きみは施しを受けているんじゃない。社会から、投資をされているんだよ」</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a:buSzPts val="1600"/>
            </a:pP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（安田夏菜</a:t>
            </a:r>
            <a:r>
              <a:rPr lang="en-US" altLang="ja-JP" sz="1600" dirty="0">
                <a:solidFill>
                  <a:schemeClr val="dk1"/>
                </a:solidFill>
                <a:latin typeface="UD デジタル 教科書体 N" panose="02020400000000000000" pitchFamily="17" charset="-128"/>
                <a:ea typeface="UD デジタル 教科書体 N" panose="02020400000000000000" pitchFamily="17" charset="-128"/>
              </a:rPr>
              <a:t>『</a:t>
            </a:r>
            <a:r>
              <a:rPr lang="ja-JP" altLang="en-US" sz="1600" dirty="0">
                <a:solidFill>
                  <a:schemeClr val="dk1"/>
                </a:solidFill>
                <a:latin typeface="UD デジタル 教科書体 N" panose="02020400000000000000" pitchFamily="17" charset="-128"/>
                <a:ea typeface="UD デジタル 教科書体 N" panose="02020400000000000000" pitchFamily="17" charset="-128"/>
              </a:rPr>
              <a:t>むこう岸</a:t>
            </a:r>
            <a:r>
              <a:rPr lang="en-US" altLang="ja-JP" sz="1600" dirty="0">
                <a:solidFill>
                  <a:schemeClr val="dk1"/>
                </a:solidFill>
                <a:latin typeface="UD デジタル 教科書体 N" panose="02020400000000000000" pitchFamily="17" charset="-128"/>
                <a:ea typeface="UD デジタル 教科書体 N" panose="02020400000000000000" pitchFamily="17" charset="-128"/>
              </a:rPr>
              <a:t>』</a:t>
            </a:r>
            <a:r>
              <a:rPr lang="ja-JP" sz="1600" b="0" i="0" u="none" strike="noStrike" cap="none" dirty="0">
                <a:solidFill>
                  <a:schemeClr val="dk1"/>
                </a:solidFill>
                <a:latin typeface="UD デジタル 教科書体 N" panose="02020400000000000000" pitchFamily="17" charset="-128"/>
                <a:ea typeface="UD デジタル 教科書体 N" panose="02020400000000000000" pitchFamily="17" charset="-128"/>
                <a:sym typeface="Arial"/>
              </a:rPr>
              <a:t>2018：229）　　　　　　　　　　　　　　　　　　　</a:t>
            </a:r>
            <a:r>
              <a:rPr lang="ja-JP" sz="1600" b="0" i="0" u="none" strike="noStrike" cap="none" dirty="0">
                <a:solidFill>
                  <a:srgbClr val="FF0000"/>
                </a:solidFill>
                <a:latin typeface="UD デジタル 教科書体 N" panose="02020400000000000000" pitchFamily="17" charset="-128"/>
                <a:ea typeface="UD デジタル 教科書体 N" panose="02020400000000000000" pitchFamily="17" charset="-128"/>
                <a:sym typeface="Arial"/>
              </a:rPr>
              <a:t>これをどう受け止めるか？</a:t>
            </a:r>
            <a:endParaRPr sz="1400" b="0" i="0" u="none" strike="noStrike" cap="none" dirty="0">
              <a:solidFill>
                <a:srgbClr val="FF0000"/>
              </a:solidFill>
              <a:latin typeface="UD デジタル 教科書体 N" panose="02020400000000000000" pitchFamily="17" charset="-128"/>
              <a:ea typeface="UD デジタル 教科書体 N" panose="02020400000000000000" pitchFamily="17" charset="-128"/>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95" name="Google Shape;195;p9"/>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196" name="Google Shape;196;p9"/>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a:bodyPr>
          <a:lstStyle/>
          <a:p>
            <a:pPr lvl="0">
              <a:buSzPts val="4400"/>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大まかな政策の流れ</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197" name="Google Shape;197;p9"/>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98" name="Google Shape;198;p9"/>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199" name="Google Shape;199;p9"/>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00" name="Google Shape;200;p9"/>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01" name="Google Shape;201;p9"/>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02" name="Google Shape;202;p9"/>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03" name="Google Shape;203;p9"/>
          <p:cNvSpPr txBox="1"/>
          <p:nvPr/>
        </p:nvSpPr>
        <p:spPr>
          <a:xfrm>
            <a:off x="524719" y="2273668"/>
            <a:ext cx="10603269" cy="4519330"/>
          </a:xfrm>
          <a:prstGeom prst="rect">
            <a:avLst/>
          </a:prstGeom>
          <a:noFill/>
          <a:ln>
            <a:noFill/>
          </a:ln>
        </p:spPr>
        <p:txBody>
          <a:bodyPr spcFirstLastPara="1" wrap="square" lIns="109725" tIns="109725" rIns="109725" bIns="91425" anchor="ctr" anchorCtr="0">
            <a:normAutofit fontScale="92500" lnSpcReduction="20000"/>
          </a:bodyPr>
          <a:lstStyle/>
          <a:p>
            <a:pPr marR="0" lvl="0" algn="l" rtl="0">
              <a:lnSpc>
                <a:spcPct val="120000"/>
              </a:lnSpc>
              <a:spcBef>
                <a:spcPts val="0"/>
              </a:spcBef>
              <a:spcAft>
                <a:spcPts val="0"/>
              </a:spcAft>
              <a:buClr>
                <a:schemeClr val="dk2"/>
              </a:buClr>
              <a:buSzPct val="80000"/>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1970年　勤労青少年福祉法</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→2015年「青少年の雇用の促進等に関する法律」：若者サポートステーションの根拠法に</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R="0" lvl="0" algn="l" rtl="0">
              <a:lnSpc>
                <a:spcPct val="120000"/>
              </a:lnSpc>
              <a:spcBef>
                <a:spcPts val="1000"/>
              </a:spcBef>
              <a:spcAft>
                <a:spcPts val="0"/>
              </a:spcAft>
              <a:buClr>
                <a:schemeClr val="dk2"/>
              </a:buClr>
              <a:buSzPct val="80000"/>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2003年　「若者自立・挑戦プラン」〈文部科学省、厚生労働省、経済産業省及び内閣府〉</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en-US" alt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ニート・フリーターへの注目、</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ひきこもり</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のニート支援への回収</a:t>
            </a:r>
            <a:endParaRPr lang="en-US" alt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2006年　地域若者サポートステーション〈厚生労働省〉</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…出発当初は若者支援の一括窓口</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R="0" lvl="0" algn="l" rtl="0">
              <a:lnSpc>
                <a:spcPct val="120000"/>
              </a:lnSpc>
              <a:spcBef>
                <a:spcPts val="1000"/>
              </a:spcBef>
              <a:spcAft>
                <a:spcPts val="0"/>
              </a:spcAft>
              <a:buClr>
                <a:schemeClr val="dk2"/>
              </a:buClr>
              <a:buSzPct val="80000"/>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2009年　ひきこもり対策推進事業〈厚生労働省〉</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…ひきこもり地域支援センター</a:t>
            </a:r>
            <a:r>
              <a:rPr lang="ja-JP" altLang="en-US" sz="1800" dirty="0">
                <a:solidFill>
                  <a:schemeClr val="dk2"/>
                </a:solidFill>
                <a:latin typeface="UD デジタル 教科書体 N" panose="02020400000000000000" pitchFamily="17" charset="-128"/>
                <a:ea typeface="UD デジタル 教科書体 N" panose="02020400000000000000" pitchFamily="17" charset="-128"/>
              </a:rPr>
              <a:t>が各県に設置されていく</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R="0" lvl="0" algn="l" rtl="0">
              <a:lnSpc>
                <a:spcPct val="120000"/>
              </a:lnSpc>
              <a:spcBef>
                <a:spcPts val="1000"/>
              </a:spcBef>
              <a:spcAft>
                <a:spcPts val="0"/>
              </a:spcAft>
              <a:buClr>
                <a:schemeClr val="dk2"/>
              </a:buClr>
              <a:buSzPct val="80000"/>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2010年　子ども・若者育成支援推進法〈内閣府〉</a:t>
            </a:r>
            <a:endParaRPr sz="14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20000"/>
              </a:lnSpc>
              <a:spcBef>
                <a:spcPts val="1000"/>
              </a:spcBef>
              <a:spcAft>
                <a:spcPts val="0"/>
              </a:spcAft>
              <a:buClr>
                <a:schemeClr val="dk2"/>
              </a:buClr>
              <a:buSzPct val="8000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…子ども・若者総合相談センター、子ども・若者地域支援協議会</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R="0" lvl="0" algn="l" rtl="0">
              <a:lnSpc>
                <a:spcPct val="120000"/>
              </a:lnSpc>
              <a:spcBef>
                <a:spcPts val="1000"/>
              </a:spcBef>
              <a:spcAft>
                <a:spcPts val="0"/>
              </a:spcAft>
              <a:buClr>
                <a:schemeClr val="dk2"/>
              </a:buClr>
              <a:buSzPct val="80000"/>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2023年　こども基本法・こども家庭庁〈こども家庭庁〉</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228600" marR="0" lvl="0" indent="-144018" algn="l" rtl="0">
              <a:lnSpc>
                <a:spcPct val="120000"/>
              </a:lnSpc>
              <a:spcBef>
                <a:spcPts val="1000"/>
              </a:spcBef>
              <a:spcAft>
                <a:spcPts val="0"/>
              </a:spcAft>
              <a:buClr>
                <a:schemeClr val="dk2"/>
              </a:buClr>
              <a:buSzPct val="80000"/>
              <a:buFont typeface="Noto Sans Symbols"/>
              <a:buNone/>
            </a:pP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04" name="Google Shape;204;p9"/>
          <p:cNvSpPr txBox="1">
            <a:spLocks noGrp="1"/>
          </p:cNvSpPr>
          <p:nvPr>
            <p:ph type="sldNum" idx="12"/>
          </p:nvPr>
        </p:nvSpPr>
        <p:spPr>
          <a:xfrm>
            <a:off x="11724397" y="6499179"/>
            <a:ext cx="467603" cy="358821"/>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8</a:t>
            </a:fld>
            <a:endParaRPr dirty="0"/>
          </a:p>
        </p:txBody>
      </p:sp>
      <p:grpSp>
        <p:nvGrpSpPr>
          <p:cNvPr id="2" name="グループ化 1">
            <a:extLst>
              <a:ext uri="{FF2B5EF4-FFF2-40B4-BE49-F238E27FC236}">
                <a16:creationId xmlns:a16="http://schemas.microsoft.com/office/drawing/2014/main" id="{79395444-1DAA-5888-F1B6-612E07979561}"/>
              </a:ext>
            </a:extLst>
          </p:cNvPr>
          <p:cNvGrpSpPr/>
          <p:nvPr/>
        </p:nvGrpSpPr>
        <p:grpSpPr>
          <a:xfrm>
            <a:off x="8539574" y="5515251"/>
            <a:ext cx="3652426" cy="1310248"/>
            <a:chOff x="8238058" y="5482148"/>
            <a:chExt cx="3835306" cy="1371209"/>
          </a:xfrm>
        </p:grpSpPr>
        <p:sp>
          <p:nvSpPr>
            <p:cNvPr id="205" name="Google Shape;205;p9"/>
            <p:cNvSpPr txBox="1"/>
            <p:nvPr/>
          </p:nvSpPr>
          <p:spPr>
            <a:xfrm>
              <a:off x="8238058" y="5482148"/>
              <a:ext cx="3835306" cy="3703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＊2015年　生活困窮者自立支援法</a:t>
              </a:r>
              <a:endParaRPr sz="1700" b="0" i="0" u="none" strike="noStrike" cap="none" dirty="0">
                <a:solidFill>
                  <a:srgbClr val="000000"/>
                </a:solidFill>
                <a:latin typeface="UD デジタル 教科書体 N" panose="02020400000000000000" pitchFamily="17" charset="-128"/>
                <a:ea typeface="UD デジタル 教科書体 N" panose="02020400000000000000" pitchFamily="17" charset="-128"/>
                <a:sym typeface="Arial"/>
              </a:endParaRPr>
            </a:p>
          </p:txBody>
        </p:sp>
        <p:sp>
          <p:nvSpPr>
            <p:cNvPr id="206" name="Google Shape;206;p9"/>
            <p:cNvSpPr txBox="1"/>
            <p:nvPr/>
          </p:nvSpPr>
          <p:spPr>
            <a:xfrm>
              <a:off x="8238058" y="6207026"/>
              <a:ext cx="38353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＊2024年　女性支援新法</a:t>
              </a:r>
              <a:endParaRPr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　　　　</a:t>
              </a:r>
              <a:r>
                <a:rPr lang="ja-JP" altLang="en-US"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　</a:t>
              </a:r>
              <a:r>
                <a:rPr lang="ja-JP"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孤独・孤立対策推進法</a:t>
              </a:r>
              <a:endParaRPr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endParaRPr>
            </a:p>
          </p:txBody>
        </p:sp>
        <p:sp>
          <p:nvSpPr>
            <p:cNvPr id="207" name="Google Shape;207;p9"/>
            <p:cNvSpPr txBox="1"/>
            <p:nvPr/>
          </p:nvSpPr>
          <p:spPr>
            <a:xfrm>
              <a:off x="8238058" y="5844587"/>
              <a:ext cx="38353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rPr>
                <a:t>＊2022年　改正児童福祉法</a:t>
              </a:r>
              <a:endParaRPr sz="1700" b="0" i="0" u="none" strike="noStrike" cap="none" dirty="0">
                <a:solidFill>
                  <a:srgbClr val="526D98"/>
                </a:solidFill>
                <a:latin typeface="UD デジタル 教科書体 N" panose="02020400000000000000" pitchFamily="17" charset="-128"/>
                <a:ea typeface="UD デジタル 教科書体 N" panose="02020400000000000000" pitchFamily="17" charset="-128"/>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sp>
        <p:nvSpPr>
          <p:cNvPr id="212" name="Google Shape;212;p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13" name="Google Shape;213;p11"/>
          <p:cNvSpPr/>
          <p:nvPr/>
        </p:nvSpPr>
        <p:spPr>
          <a:xfrm>
            <a:off x="0" y="653"/>
            <a:ext cx="12192000" cy="2008900"/>
          </a:xfrm>
          <a:prstGeom prst="rect">
            <a:avLst/>
          </a:prstGeom>
          <a:solidFill>
            <a:srgbClr val="F3E9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sp>
        <p:nvSpPr>
          <p:cNvPr id="214" name="Google Shape;214;p11"/>
          <p:cNvSpPr txBox="1">
            <a:spLocks noGrp="1"/>
          </p:cNvSpPr>
          <p:nvPr>
            <p:ph type="title"/>
          </p:nvPr>
        </p:nvSpPr>
        <p:spPr>
          <a:xfrm>
            <a:off x="1129552" y="584791"/>
            <a:ext cx="9932896" cy="1148665"/>
          </a:xfrm>
          <a:prstGeom prst="rect">
            <a:avLst/>
          </a:prstGeom>
          <a:noFill/>
          <a:ln>
            <a:noFill/>
          </a:ln>
        </p:spPr>
        <p:txBody>
          <a:bodyPr spcFirstLastPara="1" wrap="square" lIns="109725" tIns="109725" rIns="109725" bIns="91425" anchor="ctr" anchorCtr="0">
            <a:normAutofit fontScale="90000"/>
          </a:bodyPr>
          <a:lstStyle/>
          <a:p>
            <a:pPr lvl="0">
              <a:buSzPct val="100000"/>
            </a:pPr>
            <a:r>
              <a:rPr lang="ja-JP" dirty="0">
                <a:latin typeface="UD デジタル 教科書体 N" panose="02020400000000000000" pitchFamily="17" charset="-128"/>
                <a:ea typeface="UD デジタル 教科書体 N" panose="02020400000000000000" pitchFamily="17" charset="-128"/>
                <a:cs typeface="Arial"/>
                <a:sym typeface="Arial"/>
              </a:rPr>
              <a:t>２</a:t>
            </a:r>
            <a:r>
              <a:rPr lang="en-US" altLang="ja-JP" dirty="0">
                <a:latin typeface="UD デジタル 教科書体 N" panose="02020400000000000000" pitchFamily="17" charset="-128"/>
                <a:ea typeface="UD デジタル 教科書体 N" panose="02020400000000000000" pitchFamily="17" charset="-128"/>
                <a:cs typeface="Arial"/>
                <a:sym typeface="Arial"/>
              </a:rPr>
              <a:t>. </a:t>
            </a:r>
            <a:r>
              <a:rPr lang="ja-JP" dirty="0">
                <a:latin typeface="UD デジタル 教科書体 N" panose="02020400000000000000" pitchFamily="17" charset="-128"/>
                <a:ea typeface="UD デジタル 教科書体 N" panose="02020400000000000000" pitchFamily="17" charset="-128"/>
                <a:cs typeface="Arial"/>
                <a:sym typeface="Arial"/>
              </a:rPr>
              <a:t>2000年代という境目　政策化の起点</a:t>
            </a:r>
            <a:endParaRPr dirty="0">
              <a:latin typeface="UD デジタル 教科書体 N" panose="02020400000000000000" pitchFamily="17" charset="-128"/>
              <a:ea typeface="UD デジタル 教科書体 N" panose="02020400000000000000" pitchFamily="17" charset="-128"/>
              <a:cs typeface="Arial"/>
              <a:sym typeface="Arial"/>
            </a:endParaRPr>
          </a:p>
        </p:txBody>
      </p:sp>
      <p:cxnSp>
        <p:nvCxnSpPr>
          <p:cNvPr id="215" name="Google Shape;215;p11"/>
          <p:cNvCxnSpPr/>
          <p:nvPr/>
        </p:nvCxnSpPr>
        <p:spPr>
          <a:xfrm flipH="1">
            <a:off x="0" y="0"/>
            <a:ext cx="3119718" cy="68580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16" name="Google Shape;216;p11"/>
          <p:cNvCxnSpPr/>
          <p:nvPr/>
        </p:nvCxnSpPr>
        <p:spPr>
          <a:xfrm flipH="1">
            <a:off x="549745" y="0"/>
            <a:ext cx="340591"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17" name="Google Shape;217;p11"/>
          <p:cNvCxnSpPr/>
          <p:nvPr/>
        </p:nvCxnSpPr>
        <p:spPr>
          <a:xfrm rot="10800000">
            <a:off x="0" y="1313983"/>
            <a:ext cx="1769035" cy="695570"/>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18" name="Google Shape;218;p11"/>
          <p:cNvCxnSpPr/>
          <p:nvPr/>
        </p:nvCxnSpPr>
        <p:spPr>
          <a:xfrm flipH="1">
            <a:off x="7331150" y="1185530"/>
            <a:ext cx="4860850" cy="824023"/>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19" name="Google Shape;219;p11"/>
          <p:cNvCxnSpPr/>
          <p:nvPr/>
        </p:nvCxnSpPr>
        <p:spPr>
          <a:xfrm rot="10800000">
            <a:off x="8968704" y="14436"/>
            <a:ext cx="2147217" cy="1995117"/>
          </a:xfrm>
          <a:prstGeom prst="straightConnector1">
            <a:avLst/>
          </a:prstGeom>
          <a:noFill/>
          <a:ln w="12700" cap="flat" cmpd="sng">
            <a:solidFill>
              <a:schemeClr val="accent2">
                <a:alpha val="70196"/>
              </a:schemeClr>
            </a:solidFill>
            <a:prstDash val="solid"/>
            <a:miter lim="800000"/>
            <a:headEnd type="none" w="sm" len="sm"/>
            <a:tailEnd type="none" w="sm" len="sm"/>
          </a:ln>
        </p:spPr>
      </p:cxnSp>
      <p:cxnSp>
        <p:nvCxnSpPr>
          <p:cNvPr id="220" name="Google Shape;220;p11"/>
          <p:cNvCxnSpPr/>
          <p:nvPr/>
        </p:nvCxnSpPr>
        <p:spPr>
          <a:xfrm flipH="1">
            <a:off x="11594353" y="0"/>
            <a:ext cx="239059" cy="2009553"/>
          </a:xfrm>
          <a:prstGeom prst="straightConnector1">
            <a:avLst/>
          </a:prstGeom>
          <a:noFill/>
          <a:ln w="12700" cap="flat" cmpd="sng">
            <a:solidFill>
              <a:schemeClr val="accent2">
                <a:alpha val="70196"/>
              </a:schemeClr>
            </a:solidFill>
            <a:prstDash val="solid"/>
            <a:miter lim="800000"/>
            <a:headEnd type="none" w="sm" len="sm"/>
            <a:tailEnd type="none" w="sm" len="sm"/>
          </a:ln>
        </p:spPr>
      </p:cxnSp>
      <p:sp>
        <p:nvSpPr>
          <p:cNvPr id="221" name="Google Shape;221;p11"/>
          <p:cNvSpPr txBox="1"/>
          <p:nvPr/>
        </p:nvSpPr>
        <p:spPr>
          <a:xfrm>
            <a:off x="1129552" y="2099998"/>
            <a:ext cx="10812733" cy="4519330"/>
          </a:xfrm>
          <a:prstGeom prst="rect">
            <a:avLst/>
          </a:prstGeom>
          <a:noFill/>
          <a:ln>
            <a:noFill/>
          </a:ln>
        </p:spPr>
        <p:txBody>
          <a:bodyPr spcFirstLastPara="1" wrap="square" lIns="109725" tIns="109725" rIns="109725" bIns="91425" anchor="ctr" anchorCtr="0">
            <a:noAutofit/>
          </a:bodyPr>
          <a:lstStyle/>
          <a:p>
            <a:pPr marL="457200" marR="0" lvl="0" indent="-381000" algn="l" rtl="0">
              <a:lnSpc>
                <a:spcPct val="100000"/>
              </a:lnSpc>
              <a:spcBef>
                <a:spcPts val="0"/>
              </a:spcBef>
              <a:spcAft>
                <a:spcPts val="0"/>
              </a:spcAft>
              <a:buClr>
                <a:schemeClr val="dk2"/>
              </a:buClr>
              <a:buSzPts val="2400"/>
              <a:buFont typeface="Arial"/>
              <a:buChar char="❏"/>
            </a:pP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健全育成・余暇支援</a:t>
            </a: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・1950年代における「青年の家」や「勤労青少年ホーム」</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altLang="en-US"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勤労</a:t>
            </a:r>
            <a:r>
              <a:rPr lang="ja-JP" sz="1800" b="0" i="0" u="none" strike="noStrike" cap="none">
                <a:solidFill>
                  <a:schemeClr val="dk2"/>
                </a:solidFill>
                <a:latin typeface="UD デジタル 教科書体 N" panose="02020400000000000000" pitchFamily="17" charset="-128"/>
                <a:ea typeface="UD デジタル 教科書体 N" panose="02020400000000000000" pitchFamily="17" charset="-128"/>
                <a:sym typeface="Arial"/>
              </a:rPr>
              <a:t>青少年福祉法</a:t>
            </a:r>
            <a:endParaRPr lang="en-US" alt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altLang="en-US" sz="1800" dirty="0">
                <a:solidFill>
                  <a:schemeClr val="dk2"/>
                </a:solidFill>
                <a:latin typeface="UD デジタル 教科書体 N" panose="02020400000000000000" pitchFamily="17" charset="-128"/>
                <a:ea typeface="UD デジタル 教科書体 N" panose="02020400000000000000" pitchFamily="17" charset="-128"/>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（2015年には「勤労青少年福祉法」が「若者雇用促進法」に改正され、法制化された）</a:t>
            </a:r>
            <a:r>
              <a:rPr lang="ja-JP" sz="16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a:t>
            </a:r>
            <a:endParaRPr sz="16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・三つの源流：</a:t>
            </a:r>
            <a:endParaRPr lang="en-US" alt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r>
              <a:rPr lang="ja-JP" altLang="en-US" sz="1800" dirty="0">
                <a:solidFill>
                  <a:schemeClr val="dk2"/>
                </a:solidFill>
                <a:latin typeface="UD デジタル 教科書体 N" panose="02020400000000000000" pitchFamily="17" charset="-128"/>
                <a:ea typeface="UD デジタル 教科書体 N" panose="02020400000000000000" pitchFamily="17" charset="-128"/>
              </a:rPr>
              <a:t>　　</a:t>
            </a: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青少年教育（少年自然の家など）、非行対策、勤労青少年支援（生田 2020）</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rgbClr val="000000"/>
              </a:buClr>
              <a:buSzPts val="2000"/>
              <a:buFont typeface="Arial"/>
              <a:buNone/>
            </a:pPr>
            <a:endParaRPr sz="18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457200" marR="0" lvl="0" indent="-381000" algn="l" rtl="0">
              <a:lnSpc>
                <a:spcPct val="100000"/>
              </a:lnSpc>
              <a:spcBef>
                <a:spcPts val="0"/>
              </a:spcBef>
              <a:spcAft>
                <a:spcPts val="0"/>
              </a:spcAft>
              <a:buClr>
                <a:schemeClr val="dk2"/>
              </a:buClr>
              <a:buSzPts val="2400"/>
              <a:buFont typeface="Arial"/>
              <a:buChar char="❏"/>
            </a:pP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日本の若者支援政策の起点</a:t>
            </a:r>
            <a:r>
              <a:rPr lang="en-US" alt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 </a:t>
            </a:r>
            <a:r>
              <a:rPr lang="ja-JP"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2003年の「若者自立・挑戦プラン」</a:t>
            </a:r>
            <a:endParaRPr sz="2000" b="1"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　→　</a:t>
            </a:r>
            <a:r>
              <a:rPr lang="ja-JP" sz="18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就労支援政策という特徴</a:t>
            </a:r>
            <a:endParaRPr sz="1800" b="0" i="0" u="sng"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・1990年代に「学校から仕事」への移行が揺らぐ　→「ニート・フリーター」論</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・若者自身の「就労意欲」や「就業能力」の向上に焦点化した支援策</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a:p>
            <a:pPr marL="0" marR="0" lvl="0" indent="0" algn="l" rtl="0">
              <a:lnSpc>
                <a:spcPct val="100000"/>
              </a:lnSpc>
              <a:spcBef>
                <a:spcPts val="1000"/>
              </a:spcBef>
              <a:spcAft>
                <a:spcPts val="0"/>
              </a:spcAft>
              <a:buClr>
                <a:schemeClr val="dk2"/>
              </a:buClr>
              <a:buSzPts val="1920"/>
              <a:buFont typeface="Arial"/>
              <a:buNone/>
            </a:pPr>
            <a:r>
              <a:rPr lang="ja-JP"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rPr>
              <a:t>・「地域若者サポートステーション」（2006年度から）が若者支援政策の核に</a:t>
            </a:r>
            <a:endParaRPr sz="1800" b="0" i="0" u="none" strike="noStrike" cap="none" dirty="0">
              <a:solidFill>
                <a:schemeClr val="dk2"/>
              </a:solidFill>
              <a:latin typeface="UD デジタル 教科書体 N" panose="02020400000000000000" pitchFamily="17" charset="-128"/>
              <a:ea typeface="UD デジタル 教科書体 N" panose="02020400000000000000" pitchFamily="17" charset="-128"/>
              <a:sym typeface="Arial"/>
            </a:endParaRPr>
          </a:p>
        </p:txBody>
      </p:sp>
      <p:sp>
        <p:nvSpPr>
          <p:cNvPr id="222" name="Google Shape;222;p11"/>
          <p:cNvSpPr txBox="1">
            <a:spLocks noGrp="1"/>
          </p:cNvSpPr>
          <p:nvPr>
            <p:ph type="sldNum" idx="12"/>
          </p:nvPr>
        </p:nvSpPr>
        <p:spPr>
          <a:xfrm>
            <a:off x="11602477" y="6398878"/>
            <a:ext cx="470887" cy="365125"/>
          </a:xfrm>
          <a:prstGeom prst="rect">
            <a:avLst/>
          </a:prstGeom>
          <a:noFill/>
          <a:ln>
            <a:noFill/>
          </a:ln>
        </p:spPr>
        <p:txBody>
          <a:bodyPr spcFirstLastPara="1" wrap="square" lIns="109725" tIns="109725" rIns="109725" bIns="91425" anchor="ctr" anchorCtr="0">
            <a:noAutofit/>
          </a:bodyPr>
          <a:lstStyle/>
          <a:p>
            <a:pPr marL="0" lvl="0" indent="0" algn="r" rtl="0">
              <a:lnSpc>
                <a:spcPct val="100000"/>
              </a:lnSpc>
              <a:spcBef>
                <a:spcPts val="0"/>
              </a:spcBef>
              <a:spcAft>
                <a:spcPts val="0"/>
              </a:spcAft>
              <a:buSzPts val="1100"/>
              <a:buNone/>
            </a:pPr>
            <a:fld id="{00000000-1234-1234-1234-123412341234}" type="slidenum">
              <a:rPr lang="en-US" altLang="ja-JP"/>
              <a:t>9</a:t>
            </a:fld>
            <a:endParaRPr/>
          </a:p>
        </p:txBody>
      </p:sp>
    </p:spTree>
  </p:cSld>
  <p:clrMapOvr>
    <a:masterClrMapping/>
  </p:clrMapOvr>
</p:sld>
</file>

<file path=ppt/theme/theme1.xml><?xml version="1.0" encoding="utf-8"?>
<a:theme xmlns:a="http://schemas.openxmlformats.org/drawingml/2006/main" name="AngleLinesVTI">
  <a:themeElements>
    <a:clrScheme name="AnalogousFromLightSeedLeftStep">
      <a:dk1>
        <a:srgbClr val="000000"/>
      </a:dk1>
      <a:lt1>
        <a:srgbClr val="FFFFFF"/>
      </a:lt1>
      <a:dk2>
        <a:srgbClr val="252441"/>
      </a:dk2>
      <a:lt2>
        <a:srgbClr val="E2E8E6"/>
      </a:lt2>
      <a:accent1>
        <a:srgbClr val="C696A5"/>
      </a:accent1>
      <a:accent2>
        <a:srgbClr val="BA7FA9"/>
      </a:accent2>
      <a:accent3>
        <a:srgbClr val="C096C6"/>
      </a:accent3>
      <a:accent4>
        <a:srgbClr val="997FBA"/>
      </a:accent4>
      <a:accent5>
        <a:srgbClr val="9896C6"/>
      </a:accent5>
      <a:accent6>
        <a:srgbClr val="7F96BA"/>
      </a:accent6>
      <a:hlink>
        <a:srgbClr val="568F7E"/>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2258</Words>
  <Application>Microsoft Office PowerPoint</Application>
  <PresentationFormat>ワイド画面</PresentationFormat>
  <Paragraphs>176</Paragraphs>
  <Slides>16</Slides>
  <Notes>16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Noto Sans Symbols</vt:lpstr>
      <vt:lpstr>UD デジタル 教科書体 N</vt:lpstr>
      <vt:lpstr>Meiryo</vt:lpstr>
      <vt:lpstr>Arial</vt:lpstr>
      <vt:lpstr>Tahoma</vt:lpstr>
      <vt:lpstr>AngleLinesVTI</vt:lpstr>
      <vt:lpstr>「若者支援」と「支援論」 の変遷</vt:lpstr>
      <vt:lpstr>基調鼎談　趣旨</vt:lpstr>
      <vt:lpstr>今日の内容　（25分）</vt:lpstr>
      <vt:lpstr>１. 自己紹介</vt:lpstr>
      <vt:lpstr>２. そもそも「若者支援」とは何か</vt:lpstr>
      <vt:lpstr>２.「若者」という言葉</vt:lpstr>
      <vt:lpstr>２. 道具化される若者</vt:lpstr>
      <vt:lpstr>２. 大まかな政策の流れ</vt:lpstr>
      <vt:lpstr>２. 2000年代という境目　政策化の起点</vt:lpstr>
      <vt:lpstr>２. 2010年代　総合的な…？</vt:lpstr>
      <vt:lpstr>２. 「若者支援論」の変遷…岡部なりに整理</vt:lpstr>
      <vt:lpstr>２. 「若者支援論」の変遷…岡部なりに整理</vt:lpstr>
      <vt:lpstr>２. 「若者支援論」の変遷とテーマ</vt:lpstr>
      <vt:lpstr>３. 研究を踏まえて考える現状の課題 </vt:lpstr>
      <vt:lpstr>４. 「若者支援」はどうあるべきか？</vt:lpstr>
      <vt:lpstr>文献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okabe</dc:creator>
  <cp:lastModifiedBy>事務局</cp:lastModifiedBy>
  <cp:revision>161</cp:revision>
  <cp:lastPrinted>2026-06-02T06:38:53Z</cp:lastPrinted>
  <dcterms:created xsi:type="dcterms:W3CDTF">2024-05-17T08:26:32Z</dcterms:created>
  <dcterms:modified xsi:type="dcterms:W3CDTF">2026-06-23T08:03:34Z</dcterms:modified>
</cp:coreProperties>
</file>