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61" r:id="rId3"/>
    <p:sldId id="262" r:id="rId4"/>
    <p:sldId id="260" r:id="rId5"/>
  </p:sldIdLst>
  <p:sldSz cx="12192000" cy="6858000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hmwnJeajoJmDef7Vmma1+fha2Oo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40F78D9-676E-5848-1EE5-8EB3DBAE0112}" name="事務局" initials="事務局" userId="事務局" providerId="None"/>
  <p188:author id="{F9ECB9DC-0796-A7AD-319E-E26959F7CE14}" name="岡部 茜" initials="岡部" userId="S::a-okabe@bukkyo-u.ac.jp::56e98e2d-0401-4393-b1c1-66ab8a9faf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24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5"/>
    <p:restoredTop sz="94658"/>
  </p:normalViewPr>
  <p:slideViewPr>
    <p:cSldViewPr snapToGrid="0">
      <p:cViewPr varScale="1">
        <p:scale>
          <a:sx n="59" d="100"/>
          <a:sy n="59" d="100"/>
        </p:scale>
        <p:origin x="9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customschemas.google.com/relationships/presentationmetadata" Target="meta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5373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30CB3CF8-6E83-206A-A048-B5B256EDD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>
            <a:extLst>
              <a:ext uri="{FF2B5EF4-FFF2-40B4-BE49-F238E27FC236}">
                <a16:creationId xmlns:a16="http://schemas.microsoft.com/office/drawing/2014/main" id="{8C19F757-C9FD-B18F-0112-00B5D09CFF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4:notes">
            <a:extLst>
              <a:ext uri="{FF2B5EF4-FFF2-40B4-BE49-F238E27FC236}">
                <a16:creationId xmlns:a16="http://schemas.microsoft.com/office/drawing/2014/main" id="{86C88A80-67BA-F2D8-B726-B1058FD7F0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793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CAC33FD5-7C17-32D8-3BE8-38DCD3673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>
            <a:extLst>
              <a:ext uri="{FF2B5EF4-FFF2-40B4-BE49-F238E27FC236}">
                <a16:creationId xmlns:a16="http://schemas.microsoft.com/office/drawing/2014/main" id="{6B4CB376-8133-2482-2137-AF8B1F6BDD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4:notes">
            <a:extLst>
              <a:ext uri="{FF2B5EF4-FFF2-40B4-BE49-F238E27FC236}">
                <a16:creationId xmlns:a16="http://schemas.microsoft.com/office/drawing/2014/main" id="{AD6FF8E6-D5DA-A664-BA14-EA2D3F1AD3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971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262C0809-7ACE-48EC-A9E6-396FD116F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>
            <a:extLst>
              <a:ext uri="{FF2B5EF4-FFF2-40B4-BE49-F238E27FC236}">
                <a16:creationId xmlns:a16="http://schemas.microsoft.com/office/drawing/2014/main" id="{B8871DEA-4817-E341-F979-8F3698D2ED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4:notes">
            <a:extLst>
              <a:ext uri="{FF2B5EF4-FFF2-40B4-BE49-F238E27FC236}">
                <a16:creationId xmlns:a16="http://schemas.microsoft.com/office/drawing/2014/main" id="{39C339B9-A336-7CAA-D917-C89055EADB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035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35052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/>
            </a:lvl2pPr>
            <a:lvl3pPr marL="1371600" lvl="2" indent="-32004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Char char="•"/>
              <a:defRPr/>
            </a:lvl4pPr>
            <a:lvl5pPr marL="2286000" lvl="4" indent="-30988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7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7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7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Meiryo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92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4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838200" y="1924493"/>
            <a:ext cx="5181600" cy="425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6172200" y="1924493"/>
            <a:ext cx="5181600" cy="425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 cap="none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2"/>
          </p:nvPr>
        </p:nvSpPr>
        <p:spPr>
          <a:xfrm>
            <a:off x="839788" y="2558237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body" idx="3"/>
          </p:nvPr>
        </p:nvSpPr>
        <p:spPr>
          <a:xfrm>
            <a:off x="6172200" y="1734325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 cap="none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body" idx="4"/>
          </p:nvPr>
        </p:nvSpPr>
        <p:spPr>
          <a:xfrm>
            <a:off x="6172200" y="2558237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2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Meiry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39116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560"/>
              <a:buChar char="•"/>
              <a:defRPr sz="3200"/>
            </a:lvl1pPr>
            <a:lvl2pPr marL="914400" lvl="1" indent="-3708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40"/>
              <a:buChar char="•"/>
              <a:defRPr sz="2800"/>
            </a:lvl2pPr>
            <a:lvl3pPr marL="1371600" lvl="2" indent="-35052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Char char="•"/>
              <a:defRPr sz="2400"/>
            </a:lvl3pPr>
            <a:lvl4pPr marL="1828800" lvl="3" indent="-3302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2000"/>
            </a:lvl4pPr>
            <a:lvl5pPr marL="2286000" lvl="4" indent="-3302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2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6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Meiry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2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6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6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body" idx="1"/>
          </p:nvPr>
        </p:nvSpPr>
        <p:spPr>
          <a:xfrm rot="5400000">
            <a:off x="4083788" y="-931234"/>
            <a:ext cx="4024424" cy="99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6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6"/>
          <p:cNvCxnSpPr/>
          <p:nvPr/>
        </p:nvCxnSpPr>
        <p:spPr>
          <a:xfrm flipH="1">
            <a:off x="0" y="0"/>
            <a:ext cx="3119718" cy="6858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11;p16"/>
          <p:cNvCxnSpPr/>
          <p:nvPr/>
        </p:nvCxnSpPr>
        <p:spPr>
          <a:xfrm flipH="1">
            <a:off x="0" y="0"/>
            <a:ext cx="903768" cy="6543675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12;p16"/>
          <p:cNvCxnSpPr/>
          <p:nvPr/>
        </p:nvCxnSpPr>
        <p:spPr>
          <a:xfrm rot="10800000">
            <a:off x="-42863" y="5791200"/>
            <a:ext cx="6286501" cy="1066801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13;p16"/>
          <p:cNvCxnSpPr/>
          <p:nvPr/>
        </p:nvCxnSpPr>
        <p:spPr>
          <a:xfrm flipH="1">
            <a:off x="8462964" y="5848350"/>
            <a:ext cx="3729036" cy="100965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Google Shape;14;p16"/>
          <p:cNvCxnSpPr/>
          <p:nvPr/>
        </p:nvCxnSpPr>
        <p:spPr>
          <a:xfrm flipH="1">
            <a:off x="11543158" y="1647825"/>
            <a:ext cx="648842" cy="5210175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" name="Google Shape;15;p16"/>
          <p:cNvCxnSpPr/>
          <p:nvPr/>
        </p:nvCxnSpPr>
        <p:spPr>
          <a:xfrm rot="10800000">
            <a:off x="10781554" y="0"/>
            <a:ext cx="1410446" cy="425834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" name="Google Shape;16;p16"/>
          <p:cNvCxnSpPr/>
          <p:nvPr/>
        </p:nvCxnSpPr>
        <p:spPr>
          <a:xfrm rot="10800000">
            <a:off x="6529388" y="-4763"/>
            <a:ext cx="5662612" cy="931975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17;p16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R="0" lvl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Meiryo"/>
              <a:buNone/>
              <a:defRPr sz="4400" b="1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1371600" marR="0" lvl="2" indent="-32004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2286000" marR="0" lvl="4" indent="-30988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/>
          <p:nvPr/>
        </p:nvSpPr>
        <p:spPr>
          <a:xfrm>
            <a:off x="0" y="14435"/>
            <a:ext cx="12192000" cy="2088704"/>
          </a:xfrm>
          <a:prstGeom prst="rect">
            <a:avLst/>
          </a:prstGeom>
          <a:solidFill>
            <a:srgbClr val="E4E9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1" name="Google Shape;131;p4"/>
          <p:cNvSpPr txBox="1">
            <a:spLocks noGrp="1"/>
          </p:cNvSpPr>
          <p:nvPr>
            <p:ph type="title"/>
          </p:nvPr>
        </p:nvSpPr>
        <p:spPr>
          <a:xfrm>
            <a:off x="1129552" y="584791"/>
            <a:ext cx="9932896" cy="1148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rm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ja-JP" altLang="en-US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お二人のご報告を聞いて</a:t>
            </a:r>
            <a:endParaRPr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</p:txBody>
      </p:sp>
      <p:cxnSp>
        <p:nvCxnSpPr>
          <p:cNvPr id="132" name="Google Shape;132;p4"/>
          <p:cNvCxnSpPr/>
          <p:nvPr/>
        </p:nvCxnSpPr>
        <p:spPr>
          <a:xfrm flipH="1">
            <a:off x="0" y="0"/>
            <a:ext cx="3119718" cy="6858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3" name="Google Shape;133;p4"/>
          <p:cNvCxnSpPr/>
          <p:nvPr/>
        </p:nvCxnSpPr>
        <p:spPr>
          <a:xfrm flipH="1">
            <a:off x="549745" y="0"/>
            <a:ext cx="340591" cy="200955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4" name="Google Shape;134;p4"/>
          <p:cNvCxnSpPr/>
          <p:nvPr/>
        </p:nvCxnSpPr>
        <p:spPr>
          <a:xfrm rot="10800000">
            <a:off x="0" y="1313983"/>
            <a:ext cx="1769035" cy="69557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5" name="Google Shape;135;p4"/>
          <p:cNvCxnSpPr/>
          <p:nvPr/>
        </p:nvCxnSpPr>
        <p:spPr>
          <a:xfrm flipH="1">
            <a:off x="7331150" y="1185530"/>
            <a:ext cx="4860850" cy="82402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6" name="Google Shape;136;p4"/>
          <p:cNvCxnSpPr/>
          <p:nvPr/>
        </p:nvCxnSpPr>
        <p:spPr>
          <a:xfrm rot="10800000">
            <a:off x="8968704" y="14436"/>
            <a:ext cx="2147217" cy="1995117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7" name="Google Shape;137;p4"/>
          <p:cNvCxnSpPr/>
          <p:nvPr/>
        </p:nvCxnSpPr>
        <p:spPr>
          <a:xfrm flipH="1">
            <a:off x="11594353" y="0"/>
            <a:ext cx="239059" cy="200955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8" name="Google Shape;138;p4"/>
          <p:cNvSpPr txBox="1">
            <a:spLocks noGrp="1"/>
          </p:cNvSpPr>
          <p:nvPr>
            <p:ph type="body" idx="1"/>
          </p:nvPr>
        </p:nvSpPr>
        <p:spPr>
          <a:xfrm>
            <a:off x="720040" y="2117574"/>
            <a:ext cx="11468986" cy="466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rmAutofit/>
          </a:bodyPr>
          <a:lstStyle/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今井さん）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361188" indent="-342900">
              <a:lnSpc>
                <a:spcPct val="120000"/>
              </a:lnSpc>
              <a:spcBef>
                <a:spcPts val="0"/>
              </a:spcBef>
              <a:buSzPct val="80000"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ユースセンターの意義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　</a:t>
            </a:r>
            <a:r>
              <a:rPr lang="en-US" altLang="ja-JP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…</a:t>
            </a:r>
            <a:r>
              <a:rPr lang="ja-JP" altLang="en-US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相談の起点として、連携</a:t>
            </a:r>
            <a:endParaRPr lang="en-US" altLang="ja-JP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361188" indent="-342900">
              <a:lnSpc>
                <a:spcPct val="120000"/>
              </a:lnSpc>
              <a:spcBef>
                <a:spcPts val="0"/>
              </a:spcBef>
              <a:buSzPct val="80000"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繁華街全体を若者を孤立させない場に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→第三者が考える「安全」と、若者にとっての「安全」の差異</a:t>
            </a:r>
            <a:endParaRPr lang="en-US" altLang="ja-JP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→避難場所（アジール）としてだけでなく、都市空間を「より安全」に</a:t>
            </a:r>
            <a:endParaRPr lang="en-US" altLang="ja-JP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</p:txBody>
      </p:sp>
      <p:sp>
        <p:nvSpPr>
          <p:cNvPr id="139" name="Google Shape;139;p4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 altLang="ja-JP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BF036AA2-5705-FCBA-6294-6C31B759E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>
            <a:extLst>
              <a:ext uri="{FF2B5EF4-FFF2-40B4-BE49-F238E27FC236}">
                <a16:creationId xmlns:a16="http://schemas.microsoft.com/office/drawing/2014/main" id="{C9F88B9B-6F77-F0F3-9D8F-C7E283EED991}"/>
              </a:ext>
            </a:extLst>
          </p:cNvPr>
          <p:cNvSpPr/>
          <p:nvPr/>
        </p:nvSpPr>
        <p:spPr>
          <a:xfrm>
            <a:off x="0" y="14435"/>
            <a:ext cx="12192000" cy="2088704"/>
          </a:xfrm>
          <a:prstGeom prst="rect">
            <a:avLst/>
          </a:prstGeom>
          <a:solidFill>
            <a:srgbClr val="E4E9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1" name="Google Shape;131;p4">
            <a:extLst>
              <a:ext uri="{FF2B5EF4-FFF2-40B4-BE49-F238E27FC236}">
                <a16:creationId xmlns:a16="http://schemas.microsoft.com/office/drawing/2014/main" id="{B862FD55-C3E0-CCAD-F583-213D411F67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29552" y="584791"/>
            <a:ext cx="9932896" cy="1148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rm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ja-JP" altLang="en-US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お二人のご報告を聞いて</a:t>
            </a:r>
            <a:endParaRPr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</p:txBody>
      </p:sp>
      <p:cxnSp>
        <p:nvCxnSpPr>
          <p:cNvPr id="132" name="Google Shape;132;p4">
            <a:extLst>
              <a:ext uri="{FF2B5EF4-FFF2-40B4-BE49-F238E27FC236}">
                <a16:creationId xmlns:a16="http://schemas.microsoft.com/office/drawing/2014/main" id="{E9E2F845-A599-512A-5ADB-29A5CFE54F30}"/>
              </a:ext>
            </a:extLst>
          </p:cNvPr>
          <p:cNvCxnSpPr/>
          <p:nvPr/>
        </p:nvCxnSpPr>
        <p:spPr>
          <a:xfrm flipH="1">
            <a:off x="0" y="0"/>
            <a:ext cx="3119718" cy="6858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3" name="Google Shape;133;p4">
            <a:extLst>
              <a:ext uri="{FF2B5EF4-FFF2-40B4-BE49-F238E27FC236}">
                <a16:creationId xmlns:a16="http://schemas.microsoft.com/office/drawing/2014/main" id="{7343D757-7B8F-F73E-D7FC-CAB3CFCBBA88}"/>
              </a:ext>
            </a:extLst>
          </p:cNvPr>
          <p:cNvCxnSpPr/>
          <p:nvPr/>
        </p:nvCxnSpPr>
        <p:spPr>
          <a:xfrm flipH="1">
            <a:off x="549745" y="0"/>
            <a:ext cx="340591" cy="200955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4" name="Google Shape;134;p4">
            <a:extLst>
              <a:ext uri="{FF2B5EF4-FFF2-40B4-BE49-F238E27FC236}">
                <a16:creationId xmlns:a16="http://schemas.microsoft.com/office/drawing/2014/main" id="{9D48B3DD-761A-73C5-A63E-B0968D5D9AD6}"/>
              </a:ext>
            </a:extLst>
          </p:cNvPr>
          <p:cNvCxnSpPr/>
          <p:nvPr/>
        </p:nvCxnSpPr>
        <p:spPr>
          <a:xfrm rot="10800000">
            <a:off x="0" y="1313983"/>
            <a:ext cx="1769035" cy="69557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5" name="Google Shape;135;p4">
            <a:extLst>
              <a:ext uri="{FF2B5EF4-FFF2-40B4-BE49-F238E27FC236}">
                <a16:creationId xmlns:a16="http://schemas.microsoft.com/office/drawing/2014/main" id="{276CB3F3-8D0B-097F-C6A5-85141247C3AD}"/>
              </a:ext>
            </a:extLst>
          </p:cNvPr>
          <p:cNvCxnSpPr/>
          <p:nvPr/>
        </p:nvCxnSpPr>
        <p:spPr>
          <a:xfrm flipH="1">
            <a:off x="7331150" y="1185530"/>
            <a:ext cx="4860850" cy="82402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6" name="Google Shape;136;p4">
            <a:extLst>
              <a:ext uri="{FF2B5EF4-FFF2-40B4-BE49-F238E27FC236}">
                <a16:creationId xmlns:a16="http://schemas.microsoft.com/office/drawing/2014/main" id="{191B17AD-CBDF-0FF9-B5D9-8524D79196B1}"/>
              </a:ext>
            </a:extLst>
          </p:cNvPr>
          <p:cNvCxnSpPr/>
          <p:nvPr/>
        </p:nvCxnSpPr>
        <p:spPr>
          <a:xfrm rot="10800000">
            <a:off x="8968704" y="14436"/>
            <a:ext cx="2147217" cy="1995117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7" name="Google Shape;137;p4">
            <a:extLst>
              <a:ext uri="{FF2B5EF4-FFF2-40B4-BE49-F238E27FC236}">
                <a16:creationId xmlns:a16="http://schemas.microsoft.com/office/drawing/2014/main" id="{C5AB5370-5E04-FFC5-5964-57CB85A8DF14}"/>
              </a:ext>
            </a:extLst>
          </p:cNvPr>
          <p:cNvCxnSpPr/>
          <p:nvPr/>
        </p:nvCxnSpPr>
        <p:spPr>
          <a:xfrm flipH="1">
            <a:off x="11594353" y="0"/>
            <a:ext cx="239059" cy="200955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8" name="Google Shape;138;p4">
            <a:extLst>
              <a:ext uri="{FF2B5EF4-FFF2-40B4-BE49-F238E27FC236}">
                <a16:creationId xmlns:a16="http://schemas.microsoft.com/office/drawing/2014/main" id="{1E0B8974-08D2-D14B-50E6-B40B7E24C5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040" y="2117574"/>
            <a:ext cx="11468986" cy="466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rmAutofit/>
          </a:bodyPr>
          <a:lstStyle/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岩本さん）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361188" indent="-342900">
              <a:lnSpc>
                <a:spcPct val="120000"/>
              </a:lnSpc>
              <a:spcBef>
                <a:spcPts val="0"/>
              </a:spcBef>
              <a:buSzPct val="80000"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生活保護を受けたい若者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　</a:t>
            </a:r>
            <a:r>
              <a:rPr lang="en-US" altLang="ja-JP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…</a:t>
            </a: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若者の貧困と、若者の生活保護利用の容易化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　（実践・運動の成果として）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361188" indent="-342900">
              <a:lnSpc>
                <a:spcPct val="120000"/>
              </a:lnSpc>
              <a:spcBef>
                <a:spcPts val="0"/>
              </a:spcBef>
              <a:buSzPct val="80000"/>
            </a:pPr>
            <a:r>
              <a:rPr lang="ja-JP" altLang="en-US" sz="280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労働市場・環境の問題　（継続する二極化）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</p:txBody>
      </p:sp>
      <p:sp>
        <p:nvSpPr>
          <p:cNvPr id="139" name="Google Shape;139;p4">
            <a:extLst>
              <a:ext uri="{FF2B5EF4-FFF2-40B4-BE49-F238E27FC236}">
                <a16:creationId xmlns:a16="http://schemas.microsoft.com/office/drawing/2014/main" id="{4C86D31D-1092-F40B-762A-60C97AAB10F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 altLang="ja-JP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0030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E93B0F16-1D29-D115-2DF8-98E3E6F2D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>
            <a:extLst>
              <a:ext uri="{FF2B5EF4-FFF2-40B4-BE49-F238E27FC236}">
                <a16:creationId xmlns:a16="http://schemas.microsoft.com/office/drawing/2014/main" id="{162F9D67-8455-4C90-CB59-536605FDB76E}"/>
              </a:ext>
            </a:extLst>
          </p:cNvPr>
          <p:cNvSpPr/>
          <p:nvPr/>
        </p:nvSpPr>
        <p:spPr>
          <a:xfrm>
            <a:off x="0" y="14435"/>
            <a:ext cx="12192000" cy="2088704"/>
          </a:xfrm>
          <a:prstGeom prst="rect">
            <a:avLst/>
          </a:prstGeom>
          <a:solidFill>
            <a:srgbClr val="E4E9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1" name="Google Shape;131;p4">
            <a:extLst>
              <a:ext uri="{FF2B5EF4-FFF2-40B4-BE49-F238E27FC236}">
                <a16:creationId xmlns:a16="http://schemas.microsoft.com/office/drawing/2014/main" id="{97511451-E42C-D2DD-2FE7-686F80F5C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29552" y="584791"/>
            <a:ext cx="9932896" cy="1148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rm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ja-JP" altLang="en-US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お二人のご報告を聞いて</a:t>
            </a:r>
            <a:endParaRPr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</p:txBody>
      </p:sp>
      <p:cxnSp>
        <p:nvCxnSpPr>
          <p:cNvPr id="132" name="Google Shape;132;p4">
            <a:extLst>
              <a:ext uri="{FF2B5EF4-FFF2-40B4-BE49-F238E27FC236}">
                <a16:creationId xmlns:a16="http://schemas.microsoft.com/office/drawing/2014/main" id="{862814AE-3C23-3E78-F8A4-1AF5F04BB916}"/>
              </a:ext>
            </a:extLst>
          </p:cNvPr>
          <p:cNvCxnSpPr/>
          <p:nvPr/>
        </p:nvCxnSpPr>
        <p:spPr>
          <a:xfrm flipH="1">
            <a:off x="0" y="0"/>
            <a:ext cx="3119718" cy="6858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3" name="Google Shape;133;p4">
            <a:extLst>
              <a:ext uri="{FF2B5EF4-FFF2-40B4-BE49-F238E27FC236}">
                <a16:creationId xmlns:a16="http://schemas.microsoft.com/office/drawing/2014/main" id="{CF5C8FEA-AE95-17EE-B35E-294FE623349A}"/>
              </a:ext>
            </a:extLst>
          </p:cNvPr>
          <p:cNvCxnSpPr/>
          <p:nvPr/>
        </p:nvCxnSpPr>
        <p:spPr>
          <a:xfrm flipH="1">
            <a:off x="549745" y="0"/>
            <a:ext cx="340591" cy="200955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4" name="Google Shape;134;p4">
            <a:extLst>
              <a:ext uri="{FF2B5EF4-FFF2-40B4-BE49-F238E27FC236}">
                <a16:creationId xmlns:a16="http://schemas.microsoft.com/office/drawing/2014/main" id="{D31D753D-8EC0-A0D2-8BEB-2A652D7C63D9}"/>
              </a:ext>
            </a:extLst>
          </p:cNvPr>
          <p:cNvCxnSpPr/>
          <p:nvPr/>
        </p:nvCxnSpPr>
        <p:spPr>
          <a:xfrm rot="10800000">
            <a:off x="0" y="1313983"/>
            <a:ext cx="1769035" cy="69557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5" name="Google Shape;135;p4">
            <a:extLst>
              <a:ext uri="{FF2B5EF4-FFF2-40B4-BE49-F238E27FC236}">
                <a16:creationId xmlns:a16="http://schemas.microsoft.com/office/drawing/2014/main" id="{7258C7F5-2C14-9B19-A093-52AFC26FA6AF}"/>
              </a:ext>
            </a:extLst>
          </p:cNvPr>
          <p:cNvCxnSpPr/>
          <p:nvPr/>
        </p:nvCxnSpPr>
        <p:spPr>
          <a:xfrm flipH="1">
            <a:off x="7331150" y="1185530"/>
            <a:ext cx="4860850" cy="82402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6" name="Google Shape;136;p4">
            <a:extLst>
              <a:ext uri="{FF2B5EF4-FFF2-40B4-BE49-F238E27FC236}">
                <a16:creationId xmlns:a16="http://schemas.microsoft.com/office/drawing/2014/main" id="{68690227-816C-3894-F611-C21AA9818ECB}"/>
              </a:ext>
            </a:extLst>
          </p:cNvPr>
          <p:cNvCxnSpPr/>
          <p:nvPr/>
        </p:nvCxnSpPr>
        <p:spPr>
          <a:xfrm rot="10800000">
            <a:off x="8968704" y="14436"/>
            <a:ext cx="2147217" cy="1995117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7" name="Google Shape;137;p4">
            <a:extLst>
              <a:ext uri="{FF2B5EF4-FFF2-40B4-BE49-F238E27FC236}">
                <a16:creationId xmlns:a16="http://schemas.microsoft.com/office/drawing/2014/main" id="{661DF684-BF20-813B-5554-57815360BD05}"/>
              </a:ext>
            </a:extLst>
          </p:cNvPr>
          <p:cNvCxnSpPr/>
          <p:nvPr/>
        </p:nvCxnSpPr>
        <p:spPr>
          <a:xfrm flipH="1">
            <a:off x="11594353" y="0"/>
            <a:ext cx="239059" cy="200955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8" name="Google Shape;138;p4">
            <a:extLst>
              <a:ext uri="{FF2B5EF4-FFF2-40B4-BE49-F238E27FC236}">
                <a16:creationId xmlns:a16="http://schemas.microsoft.com/office/drawing/2014/main" id="{D844A44E-F4E8-3961-A24A-54737D596C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8588" y="1920577"/>
            <a:ext cx="12192000" cy="466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rmAutofit/>
          </a:bodyPr>
          <a:lstStyle/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お二人のお話から）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361188" indent="-342900">
              <a:lnSpc>
                <a:spcPct val="120000"/>
              </a:lnSpc>
              <a:spcBef>
                <a:spcPts val="0"/>
              </a:spcBef>
              <a:buSzPct val="80000"/>
            </a:pPr>
            <a:r>
              <a:rPr lang="ja-JP" altLang="en-US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若者にとっての「家族」の存在感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　　　　　</a:t>
            </a:r>
            <a:r>
              <a:rPr lang="en-US" altLang="ja-JP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…</a:t>
            </a:r>
            <a:r>
              <a:rPr lang="ja-JP" altLang="en-US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親世代の貧困：親世代が「ロスジェネ」世代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en-US" altLang="ja-JP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            …</a:t>
            </a:r>
            <a:r>
              <a:rPr lang="ja-JP" altLang="en-US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「企業福祉」・「家族福祉」で対処という前提の修正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361188" indent="-342900">
              <a:lnSpc>
                <a:spcPct val="120000"/>
              </a:lnSpc>
              <a:spcBef>
                <a:spcPts val="0"/>
              </a:spcBef>
              <a:buSzPct val="80000"/>
            </a:pPr>
            <a:r>
              <a:rPr lang="ja-JP" altLang="en-US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国家の前に、人々の営み（社会といってもいいか）がある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361188" indent="-342900">
              <a:lnSpc>
                <a:spcPct val="120000"/>
              </a:lnSpc>
              <a:spcBef>
                <a:spcPts val="0"/>
              </a:spcBef>
              <a:buSzPct val="80000"/>
            </a:pPr>
            <a:r>
              <a:rPr lang="ja-JP" altLang="en-US" sz="28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制度を機能させていくことの重要性（連携や制度利用支援を通して）</a:t>
            </a:r>
            <a:endParaRPr lang="en-US" altLang="ja-JP" sz="28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</p:txBody>
      </p:sp>
      <p:sp>
        <p:nvSpPr>
          <p:cNvPr id="139" name="Google Shape;139;p4">
            <a:extLst>
              <a:ext uri="{FF2B5EF4-FFF2-40B4-BE49-F238E27FC236}">
                <a16:creationId xmlns:a16="http://schemas.microsoft.com/office/drawing/2014/main" id="{7BC8A474-D3CE-8283-6132-44179B36D1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 altLang="ja-JP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704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4E6C9672-8DA4-85A8-0255-460712DD7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>
            <a:extLst>
              <a:ext uri="{FF2B5EF4-FFF2-40B4-BE49-F238E27FC236}">
                <a16:creationId xmlns:a16="http://schemas.microsoft.com/office/drawing/2014/main" id="{82C78875-0DF8-8474-9EF2-B95E30202555}"/>
              </a:ext>
            </a:extLst>
          </p:cNvPr>
          <p:cNvSpPr/>
          <p:nvPr/>
        </p:nvSpPr>
        <p:spPr>
          <a:xfrm>
            <a:off x="0" y="653"/>
            <a:ext cx="12192000" cy="2008900"/>
          </a:xfrm>
          <a:prstGeom prst="rect">
            <a:avLst/>
          </a:prstGeom>
          <a:solidFill>
            <a:srgbClr val="E4E9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1" name="Google Shape;131;p4">
            <a:extLst>
              <a:ext uri="{FF2B5EF4-FFF2-40B4-BE49-F238E27FC236}">
                <a16:creationId xmlns:a16="http://schemas.microsoft.com/office/drawing/2014/main" id="{5DD388F4-67EE-C050-9FD8-232598343B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29552" y="584791"/>
            <a:ext cx="9932896" cy="1148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rm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ja-JP" altLang="en-US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論点：</a:t>
            </a:r>
            <a:endParaRPr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</p:txBody>
      </p:sp>
      <p:cxnSp>
        <p:nvCxnSpPr>
          <p:cNvPr id="132" name="Google Shape;132;p4">
            <a:extLst>
              <a:ext uri="{FF2B5EF4-FFF2-40B4-BE49-F238E27FC236}">
                <a16:creationId xmlns:a16="http://schemas.microsoft.com/office/drawing/2014/main" id="{667C2708-C04A-0A7F-E1E2-3F1D036F0DCC}"/>
              </a:ext>
            </a:extLst>
          </p:cNvPr>
          <p:cNvCxnSpPr/>
          <p:nvPr/>
        </p:nvCxnSpPr>
        <p:spPr>
          <a:xfrm flipH="1">
            <a:off x="0" y="0"/>
            <a:ext cx="3119718" cy="6858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3" name="Google Shape;133;p4">
            <a:extLst>
              <a:ext uri="{FF2B5EF4-FFF2-40B4-BE49-F238E27FC236}">
                <a16:creationId xmlns:a16="http://schemas.microsoft.com/office/drawing/2014/main" id="{D06B55F2-BF30-B6CB-12E0-F3E8490A6F1F}"/>
              </a:ext>
            </a:extLst>
          </p:cNvPr>
          <p:cNvCxnSpPr/>
          <p:nvPr/>
        </p:nvCxnSpPr>
        <p:spPr>
          <a:xfrm flipH="1">
            <a:off x="549745" y="0"/>
            <a:ext cx="340591" cy="200955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4" name="Google Shape;134;p4">
            <a:extLst>
              <a:ext uri="{FF2B5EF4-FFF2-40B4-BE49-F238E27FC236}">
                <a16:creationId xmlns:a16="http://schemas.microsoft.com/office/drawing/2014/main" id="{F589564F-6F99-3082-50D8-596A0AFD8486}"/>
              </a:ext>
            </a:extLst>
          </p:cNvPr>
          <p:cNvCxnSpPr/>
          <p:nvPr/>
        </p:nvCxnSpPr>
        <p:spPr>
          <a:xfrm rot="10800000">
            <a:off x="0" y="1313983"/>
            <a:ext cx="1769035" cy="69557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5" name="Google Shape;135;p4">
            <a:extLst>
              <a:ext uri="{FF2B5EF4-FFF2-40B4-BE49-F238E27FC236}">
                <a16:creationId xmlns:a16="http://schemas.microsoft.com/office/drawing/2014/main" id="{7D0BBEB2-AC1B-B9B8-3FE5-DAD7CA49F7FD}"/>
              </a:ext>
            </a:extLst>
          </p:cNvPr>
          <p:cNvCxnSpPr/>
          <p:nvPr/>
        </p:nvCxnSpPr>
        <p:spPr>
          <a:xfrm flipH="1">
            <a:off x="7331150" y="1185530"/>
            <a:ext cx="4860850" cy="82402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6" name="Google Shape;136;p4">
            <a:extLst>
              <a:ext uri="{FF2B5EF4-FFF2-40B4-BE49-F238E27FC236}">
                <a16:creationId xmlns:a16="http://schemas.microsoft.com/office/drawing/2014/main" id="{55368167-CB70-2FE8-8B65-96E6D38EAFC9}"/>
              </a:ext>
            </a:extLst>
          </p:cNvPr>
          <p:cNvCxnSpPr/>
          <p:nvPr/>
        </p:nvCxnSpPr>
        <p:spPr>
          <a:xfrm rot="10800000">
            <a:off x="8968704" y="14436"/>
            <a:ext cx="2147217" cy="1995117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7" name="Google Shape;137;p4">
            <a:extLst>
              <a:ext uri="{FF2B5EF4-FFF2-40B4-BE49-F238E27FC236}">
                <a16:creationId xmlns:a16="http://schemas.microsoft.com/office/drawing/2014/main" id="{EE8DDD31-A01D-7E71-304E-40ECCE3DEB47}"/>
              </a:ext>
            </a:extLst>
          </p:cNvPr>
          <p:cNvCxnSpPr/>
          <p:nvPr/>
        </p:nvCxnSpPr>
        <p:spPr>
          <a:xfrm flipH="1">
            <a:off x="11594353" y="0"/>
            <a:ext cx="239059" cy="2009553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70196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8" name="Google Shape;138;p4">
            <a:extLst>
              <a:ext uri="{FF2B5EF4-FFF2-40B4-BE49-F238E27FC236}">
                <a16:creationId xmlns:a16="http://schemas.microsoft.com/office/drawing/2014/main" id="{271F583E-9BED-C4AE-0081-5B12FE7059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0371" y="2292829"/>
            <a:ext cx="11691257" cy="466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rmAutofit fontScale="92500" lnSpcReduction="10000"/>
          </a:bodyPr>
          <a:lstStyle/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34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②他分野との共通性と世代的固有性</a:t>
            </a:r>
            <a:endParaRPr lang="ja-JP" altLang="en-US" sz="2600" b="1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ー個別的なテーマとしての「若者」　その特徴</a:t>
            </a:r>
            <a:endParaRPr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　　　</a:t>
            </a:r>
            <a:r>
              <a:rPr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…</a:t>
            </a: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家族との関係　</a:t>
            </a:r>
            <a:endParaRPr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endParaRPr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34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①若者が求めているもの</a:t>
            </a: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「相談窓口」のできること／できないこと（</a:t>
            </a:r>
            <a:r>
              <a:rPr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Q</a:t>
            </a: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）</a:t>
            </a:r>
            <a:endParaRPr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「自立支援」や「闇バイト」など</a:t>
            </a:r>
            <a:endParaRPr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　孤立を産まない取り組み（</a:t>
            </a:r>
            <a:r>
              <a:rPr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Q</a:t>
            </a: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）　支援の具体的な着地点（</a:t>
            </a:r>
            <a:r>
              <a:rPr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Q</a:t>
            </a: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）</a:t>
            </a:r>
            <a:endParaRPr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　　支援側の考えと、本人の求めることが違っている場合、何を大切にするか（</a:t>
            </a:r>
            <a:r>
              <a:rPr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Q</a:t>
            </a: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）</a:t>
            </a:r>
            <a:endParaRPr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  <a:p>
            <a:pPr marL="18288" indent="0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    </a:t>
            </a: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日常的に一人ひとりができること（</a:t>
            </a:r>
            <a:r>
              <a:rPr lang="en-US" altLang="ja-JP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Q</a:t>
            </a:r>
            <a:r>
              <a:rPr lang="ja-JP" altLang="en-US" sz="26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Arial"/>
                <a:sym typeface="Arial"/>
              </a:rPr>
              <a:t>）</a:t>
            </a:r>
            <a:endParaRPr lang="en-US" altLang="ja-JP" sz="26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Arial"/>
              <a:sym typeface="Arial"/>
            </a:endParaRPr>
          </a:p>
        </p:txBody>
      </p:sp>
      <p:sp>
        <p:nvSpPr>
          <p:cNvPr id="139" name="Google Shape;139;p4">
            <a:extLst>
              <a:ext uri="{FF2B5EF4-FFF2-40B4-BE49-F238E27FC236}">
                <a16:creationId xmlns:a16="http://schemas.microsoft.com/office/drawing/2014/main" id="{BAEF1F1E-7A47-BCF4-EB35-F2411AE46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 altLang="ja-JP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4086787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LightSeedLeftStep">
      <a:dk1>
        <a:srgbClr val="000000"/>
      </a:dk1>
      <a:lt1>
        <a:srgbClr val="FFFFFF"/>
      </a:lt1>
      <a:dk2>
        <a:srgbClr val="252441"/>
      </a:dk2>
      <a:lt2>
        <a:srgbClr val="E2E8E6"/>
      </a:lt2>
      <a:accent1>
        <a:srgbClr val="C696A5"/>
      </a:accent1>
      <a:accent2>
        <a:srgbClr val="BA7FA9"/>
      </a:accent2>
      <a:accent3>
        <a:srgbClr val="C096C6"/>
      </a:accent3>
      <a:accent4>
        <a:srgbClr val="997FBA"/>
      </a:accent4>
      <a:accent5>
        <a:srgbClr val="9896C6"/>
      </a:accent5>
      <a:accent6>
        <a:srgbClr val="7F96BA"/>
      </a:accent6>
      <a:hlink>
        <a:srgbClr val="568F7E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320</Words>
  <Application>Microsoft Office PowerPoint</Application>
  <PresentationFormat>ワイド画面</PresentationFormat>
  <Paragraphs>35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UD デジタル 教科書体 N</vt:lpstr>
      <vt:lpstr>Meiryo</vt:lpstr>
      <vt:lpstr>Arial</vt:lpstr>
      <vt:lpstr>AngleLinesVTI</vt:lpstr>
      <vt:lpstr>お二人のご報告を聞いて</vt:lpstr>
      <vt:lpstr>お二人のご報告を聞いて</vt:lpstr>
      <vt:lpstr>お二人のご報告を聞いて</vt:lpstr>
      <vt:lpstr>論点：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okabe</dc:creator>
  <cp:lastModifiedBy>事務局</cp:lastModifiedBy>
  <cp:revision>169</cp:revision>
  <cp:lastPrinted>2026-07-04T00:13:13Z</cp:lastPrinted>
  <dcterms:created xsi:type="dcterms:W3CDTF">2024-05-17T08:26:32Z</dcterms:created>
  <dcterms:modified xsi:type="dcterms:W3CDTF">2026-07-29T05:14:49Z</dcterms:modified>
</cp:coreProperties>
</file>