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096"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2D67D07-91C4-4282-BCDC-98A64CDDB5EA}" type="datetimeFigureOut">
              <a:rPr kumimoji="1" lang="ja-JP" altLang="en-US" smtClean="0"/>
              <a:t>2022/6/7</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11F5C08-704F-4490-9C10-F78D2A2B75AB}" type="slidenum">
              <a:rPr kumimoji="1" lang="ja-JP" altLang="en-US" smtClean="0"/>
              <a:t>‹#›</a:t>
            </a:fld>
            <a:endParaRPr kumimoji="1" lang="ja-JP" altLang="en-US"/>
          </a:p>
        </p:txBody>
      </p:sp>
    </p:spTree>
    <p:extLst>
      <p:ext uri="{BB962C8B-B14F-4D97-AF65-F5344CB8AC3E}">
        <p14:creationId xmlns:p14="http://schemas.microsoft.com/office/powerpoint/2010/main" val="33719259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a:xfrm>
            <a:off x="2209800" y="603250"/>
            <a:ext cx="5332413" cy="3000375"/>
          </a:xfrm>
          <a:ln/>
        </p:spPr>
      </p:sp>
      <p:sp>
        <p:nvSpPr>
          <p:cNvPr id="54275" name="ノート プレースホルダ 2"/>
          <p:cNvSpPr>
            <a:spLocks noGrp="1"/>
          </p:cNvSpPr>
          <p:nvPr>
            <p:ph type="body" idx="1"/>
          </p:nvPr>
        </p:nvSpPr>
        <p:spPr>
          <a:noFill/>
          <a:ln/>
        </p:spPr>
        <p:txBody>
          <a:bodyPr/>
          <a:lstStyle/>
          <a:p>
            <a:endParaRPr lang="ja-JP" altLang="en-US">
              <a:latin typeface="Arial" pitchFamily="34" charset="0"/>
            </a:endParaRPr>
          </a:p>
        </p:txBody>
      </p:sp>
      <p:sp>
        <p:nvSpPr>
          <p:cNvPr id="54276" name="スライド番号プレースホルダ 3"/>
          <p:cNvSpPr>
            <a:spLocks noGrp="1"/>
          </p:cNvSpPr>
          <p:nvPr>
            <p:ph type="sldNum" sz="quarter" idx="5"/>
          </p:nvPr>
        </p:nvSpPr>
        <p:spPr>
          <a:noFill/>
        </p:spPr>
        <p:txBody>
          <a:bodyPr/>
          <a:lstStyle/>
          <a:p>
            <a:fld id="{D2C8C998-A12D-4395-8149-28E2E30BED24}" type="slidenum">
              <a:rPr lang="en-US" altLang="ja-JP" smtClean="0">
                <a:solidFill>
                  <a:srgbClr val="000000"/>
                </a:solidFill>
                <a:latin typeface="Arial" pitchFamily="34" charset="0"/>
              </a:rPr>
              <a:pPr/>
              <a:t>1</a:t>
            </a:fld>
            <a:endParaRPr lang="en-US" altLang="ja-JP">
              <a:solidFill>
                <a:srgbClr val="000000"/>
              </a:solidFill>
              <a:latin typeface="Arial" pitchFamily="34" charset="0"/>
            </a:endParaRPr>
          </a:p>
        </p:txBody>
      </p:sp>
    </p:spTree>
    <p:extLst>
      <p:ext uri="{BB962C8B-B14F-4D97-AF65-F5344CB8AC3E}">
        <p14:creationId xmlns:p14="http://schemas.microsoft.com/office/powerpoint/2010/main" val="3510039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C5C0E0-0DE8-3189-4D00-C165123E268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21A27EE-BC8C-39BD-024F-F65659490D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D4F6320-EEFC-C886-4775-CB1F8A239B6B}"/>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5" name="フッター プレースホルダー 4">
            <a:extLst>
              <a:ext uri="{FF2B5EF4-FFF2-40B4-BE49-F238E27FC236}">
                <a16:creationId xmlns:a16="http://schemas.microsoft.com/office/drawing/2014/main" id="{DE989F14-22D7-A573-C7E8-4AB6C4AE42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24A2EB-830E-2228-C4B0-800AF02F3D11}"/>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45112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22D01C-2CB0-EC04-687A-1E1D2D399C5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308AA62-4C4F-BBAD-6A95-893F404B1C5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78D354-C96F-C24A-A71A-B135628F0440}"/>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5" name="フッター プレースホルダー 4">
            <a:extLst>
              <a:ext uri="{FF2B5EF4-FFF2-40B4-BE49-F238E27FC236}">
                <a16:creationId xmlns:a16="http://schemas.microsoft.com/office/drawing/2014/main" id="{8A1A9934-D504-6A8B-E053-6B99748178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F242D6-ACF6-1CF7-201E-D0675FE60649}"/>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385435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BFC8368-5D35-4712-E2FD-3C0D70921D7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31FBECD-2CC3-91BF-73FD-728F0D9227F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2509DD6-5B30-4BE6-8429-534894AB99B7}"/>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5" name="フッター プレースホルダー 4">
            <a:extLst>
              <a:ext uri="{FF2B5EF4-FFF2-40B4-BE49-F238E27FC236}">
                <a16:creationId xmlns:a16="http://schemas.microsoft.com/office/drawing/2014/main" id="{1A8C2F85-9DA6-F4F2-8E27-1FABB756F2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B03EB1-B5FA-B030-B6CA-7DFEE716060A}"/>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184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129D9A-B482-CAE9-0F1A-84BF75A8FE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791F418-B741-4445-7F8D-3F2C8684A4C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A9B6F48-5E85-6A5A-ABCB-127F39A31F23}"/>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5" name="フッター プレースホルダー 4">
            <a:extLst>
              <a:ext uri="{FF2B5EF4-FFF2-40B4-BE49-F238E27FC236}">
                <a16:creationId xmlns:a16="http://schemas.microsoft.com/office/drawing/2014/main" id="{E4E13D8C-C189-CA68-68E6-5D067BA170C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F4274B6-9AAE-1428-4162-92A2C8CC1EB1}"/>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197197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A29262-B802-8864-D2DA-E2D8D319D9F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C409B1-203D-851A-5EC1-8F4EE353EC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2D40A14-9A8F-9450-82AF-4D79B049757A}"/>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5" name="フッター プレースホルダー 4">
            <a:extLst>
              <a:ext uri="{FF2B5EF4-FFF2-40B4-BE49-F238E27FC236}">
                <a16:creationId xmlns:a16="http://schemas.microsoft.com/office/drawing/2014/main" id="{44E00F1F-B88F-F900-6313-08E96EBD71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9E316B-DFDD-8F3D-7FC0-7A0703713AB9}"/>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1166172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6B7016-AB44-B7A0-66F3-FAE32D021DE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76B477-5DB4-F46B-6710-DF9D931CCE0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55AB4DF-6CDF-32B3-975F-FD72D81EFF6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7184813-F0EB-3FF9-98E4-EDC283ABE99A}"/>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6" name="フッター プレースホルダー 5">
            <a:extLst>
              <a:ext uri="{FF2B5EF4-FFF2-40B4-BE49-F238E27FC236}">
                <a16:creationId xmlns:a16="http://schemas.microsoft.com/office/drawing/2014/main" id="{A1A862D8-8909-F898-8774-BAF1ACF0098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28D54FA-CF8C-B497-E46B-606D001B2D1C}"/>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2376640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EA6BAB-5EC9-AD48-6F4C-BE0A764CF75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0F4C91-F7CD-D72D-E0F7-C19FCA300B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8639175-F57B-F245-8D8A-33DCAFF25FA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1012E65-898A-DCAA-5500-1D92B9BD98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3B22A2C-4EDF-EDF3-5EAE-881AE88BD48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04B688F-78B8-3D16-F04B-5132D589932C}"/>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8" name="フッター プレースホルダー 7">
            <a:extLst>
              <a:ext uri="{FF2B5EF4-FFF2-40B4-BE49-F238E27FC236}">
                <a16:creationId xmlns:a16="http://schemas.microsoft.com/office/drawing/2014/main" id="{895D8685-0532-E0E6-B3DF-340103C8FDC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D4905F6-991C-1770-E9B1-591E0BEE82C4}"/>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401009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424CEB-A684-C290-0BE7-AEC5940E046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105ECB1-113F-2910-9348-A9EFE393B79E}"/>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4" name="フッター プレースホルダー 3">
            <a:extLst>
              <a:ext uri="{FF2B5EF4-FFF2-40B4-BE49-F238E27FC236}">
                <a16:creationId xmlns:a16="http://schemas.microsoft.com/office/drawing/2014/main" id="{6E2E4500-F64B-B968-F5C8-8EF3708DF1A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07D158A-A19D-F9C0-0DB7-164E0E9D293C}"/>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217469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A703845-D0DD-A162-9B7B-6810FC709A7F}"/>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3" name="フッター プレースホルダー 2">
            <a:extLst>
              <a:ext uri="{FF2B5EF4-FFF2-40B4-BE49-F238E27FC236}">
                <a16:creationId xmlns:a16="http://schemas.microsoft.com/office/drawing/2014/main" id="{DB49232D-E11A-60C6-5D71-5AFF6933843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E914785-5A58-F498-FCF4-2229FC6296B9}"/>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115294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0A7A6E-8312-137E-895E-E4FA16404A4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4A96D0E-A30C-65E8-9539-B5D16F8C77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047FD7-489B-BC1D-1C58-EC725D1D29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86EF2A1-57F2-01CB-9DD2-0DD9ACF362D8}"/>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6" name="フッター プレースホルダー 5">
            <a:extLst>
              <a:ext uri="{FF2B5EF4-FFF2-40B4-BE49-F238E27FC236}">
                <a16:creationId xmlns:a16="http://schemas.microsoft.com/office/drawing/2014/main" id="{1CDFD54D-1703-8CB9-7C6E-23A6D8D8CA7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29F963-AE47-7054-5837-BAD105BB1749}"/>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3804546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CC372B-C043-4F9D-74FC-40C0B3C6380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00828A7-B748-0630-4DE3-DAE4CCA2C1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F36620E-41E1-B070-0BDD-F4F880816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A612EA9-6359-74AE-9F37-7774D00CAC66}"/>
              </a:ext>
            </a:extLst>
          </p:cNvPr>
          <p:cNvSpPr>
            <a:spLocks noGrp="1"/>
          </p:cNvSpPr>
          <p:nvPr>
            <p:ph type="dt" sz="half" idx="10"/>
          </p:nvPr>
        </p:nvSpPr>
        <p:spPr/>
        <p:txBody>
          <a:bodyPr/>
          <a:lstStyle/>
          <a:p>
            <a:fld id="{29B1813C-F379-4FE1-9F54-FB8DE594AFE6}" type="datetimeFigureOut">
              <a:rPr kumimoji="1" lang="ja-JP" altLang="en-US" smtClean="0"/>
              <a:t>2022/6/7</a:t>
            </a:fld>
            <a:endParaRPr kumimoji="1" lang="ja-JP" altLang="en-US"/>
          </a:p>
        </p:txBody>
      </p:sp>
      <p:sp>
        <p:nvSpPr>
          <p:cNvPr id="6" name="フッター プレースホルダー 5">
            <a:extLst>
              <a:ext uri="{FF2B5EF4-FFF2-40B4-BE49-F238E27FC236}">
                <a16:creationId xmlns:a16="http://schemas.microsoft.com/office/drawing/2014/main" id="{924F4C63-3B99-AC5A-1D01-CFC20509F8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361184-2C84-923A-0E62-BBF7888430E8}"/>
              </a:ext>
            </a:extLst>
          </p:cNvPr>
          <p:cNvSpPr>
            <a:spLocks noGrp="1"/>
          </p:cNvSpPr>
          <p:nvPr>
            <p:ph type="sldNum" sz="quarter" idx="12"/>
          </p:nvPr>
        </p:nvSpPr>
        <p:spPr/>
        <p:txBody>
          <a:body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429391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1446D23-E37C-6652-2ABB-9C0CC25FC0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65A14A-D838-BCB8-04F3-0C14E66793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ADC7FBF-90A0-9BB6-CDBF-B3E19D719C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1813C-F379-4FE1-9F54-FB8DE594AFE6}" type="datetimeFigureOut">
              <a:rPr kumimoji="1" lang="ja-JP" altLang="en-US" smtClean="0"/>
              <a:t>2022/6/7</a:t>
            </a:fld>
            <a:endParaRPr kumimoji="1" lang="ja-JP" altLang="en-US"/>
          </a:p>
        </p:txBody>
      </p:sp>
      <p:sp>
        <p:nvSpPr>
          <p:cNvPr id="5" name="フッター プレースホルダー 4">
            <a:extLst>
              <a:ext uri="{FF2B5EF4-FFF2-40B4-BE49-F238E27FC236}">
                <a16:creationId xmlns:a16="http://schemas.microsoft.com/office/drawing/2014/main" id="{55436AF9-ABB0-7354-0C01-8B66AA0874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FE27115-1735-47E4-E24C-FFA0959B88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6A8AB-F05A-4FF9-AE2E-B5A034131546}" type="slidenum">
              <a:rPr kumimoji="1" lang="ja-JP" altLang="en-US" smtClean="0"/>
              <a:t>‹#›</a:t>
            </a:fld>
            <a:endParaRPr kumimoji="1" lang="ja-JP" altLang="en-US"/>
          </a:p>
        </p:txBody>
      </p:sp>
    </p:spTree>
    <p:extLst>
      <p:ext uri="{BB962C8B-B14F-4D97-AF65-F5344CB8AC3E}">
        <p14:creationId xmlns:p14="http://schemas.microsoft.com/office/powerpoint/2010/main" val="3042439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4" name="直線コネクタ 83"/>
          <p:cNvCxnSpPr>
            <a:cxnSpLocks/>
          </p:cNvCxnSpPr>
          <p:nvPr/>
        </p:nvCxnSpPr>
        <p:spPr>
          <a:xfrm>
            <a:off x="3275986" y="2797532"/>
            <a:ext cx="7424495" cy="66496"/>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93" name="右矢印 92"/>
          <p:cNvSpPr/>
          <p:nvPr/>
        </p:nvSpPr>
        <p:spPr>
          <a:xfrm>
            <a:off x="3318901" y="748177"/>
            <a:ext cx="4427128" cy="1367771"/>
          </a:xfrm>
          <a:prstGeom prst="rightArrow">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400" b="1" dirty="0">
                <a:solidFill>
                  <a:srgbClr val="1F497D">
                    <a:lumMod val="75000"/>
                  </a:srgbClr>
                </a:solidFill>
              </a:rPr>
              <a:t>「ノーマライゼーション（</a:t>
            </a:r>
            <a:r>
              <a:rPr lang="en-US" altLang="ja-JP" sz="1400" b="1" dirty="0">
                <a:solidFill>
                  <a:srgbClr val="1F497D">
                    <a:lumMod val="75000"/>
                  </a:srgbClr>
                </a:solidFill>
              </a:rPr>
              <a:t>※</a:t>
            </a:r>
            <a:r>
              <a:rPr lang="ja-JP" altLang="en-US" sz="1400" b="1" dirty="0">
                <a:solidFill>
                  <a:srgbClr val="1F497D">
                    <a:lumMod val="75000"/>
                  </a:srgbClr>
                </a:solidFill>
              </a:rPr>
              <a:t>）」理念の浸透</a:t>
            </a:r>
            <a:endParaRPr lang="en-US" altLang="ja-JP" sz="1400" b="1" dirty="0">
              <a:solidFill>
                <a:srgbClr val="1F497D">
                  <a:lumMod val="75000"/>
                </a:srgbClr>
              </a:solidFill>
            </a:endParaRPr>
          </a:p>
          <a:p>
            <a:pPr algn="ctr" fontAlgn="base">
              <a:spcBef>
                <a:spcPct val="0"/>
              </a:spcBef>
              <a:spcAft>
                <a:spcPct val="0"/>
              </a:spcAft>
              <a:defRPr/>
            </a:pPr>
            <a:r>
              <a:rPr lang="en-US" altLang="ja-JP" sz="1400" dirty="0">
                <a:solidFill>
                  <a:srgbClr val="1F497D">
                    <a:lumMod val="75000"/>
                  </a:srgbClr>
                </a:solidFill>
              </a:rPr>
              <a:t>※</a:t>
            </a:r>
            <a:r>
              <a:rPr lang="ja-JP" altLang="en-US" sz="1400" dirty="0">
                <a:solidFill>
                  <a:srgbClr val="1F497D">
                    <a:lumMod val="75000"/>
                  </a:srgbClr>
                </a:solidFill>
              </a:rPr>
              <a:t>　障害者などが地域で普通の生活を営むことを当然とする福祉の基本的考え　</a:t>
            </a:r>
          </a:p>
        </p:txBody>
      </p:sp>
      <p:cxnSp>
        <p:nvCxnSpPr>
          <p:cNvPr id="59" name="直線コネクタ 58"/>
          <p:cNvCxnSpPr/>
          <p:nvPr/>
        </p:nvCxnSpPr>
        <p:spPr>
          <a:xfrm>
            <a:off x="1698624" y="3210560"/>
            <a:ext cx="9001857" cy="146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1200739" y="86081"/>
            <a:ext cx="9905411" cy="681421"/>
          </a:xfrm>
          <a:prstGeom prst="rect">
            <a:avLst/>
          </a:prstGeom>
          <a:solidFill>
            <a:schemeClr val="accent5">
              <a:lumMod val="40000"/>
              <a:lumOff val="6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2585" b="1" dirty="0" err="1">
                <a:solidFill>
                  <a:prstClr val="black"/>
                </a:solidFill>
              </a:rPr>
              <a:t>障がい</a:t>
            </a:r>
            <a:r>
              <a:rPr lang="ja-JP" altLang="en-US" sz="2585" b="1" dirty="0">
                <a:solidFill>
                  <a:prstClr val="black"/>
                </a:solidFill>
              </a:rPr>
              <a:t>福祉施策の歴史</a:t>
            </a:r>
            <a:r>
              <a:rPr lang="ja-JP" altLang="en-US" sz="2000" b="1" dirty="0">
                <a:solidFill>
                  <a:srgbClr val="FF0000"/>
                </a:solidFill>
              </a:rPr>
              <a:t>～鮮明な施策間格差～</a:t>
            </a:r>
          </a:p>
        </p:txBody>
      </p:sp>
      <p:sp>
        <p:nvSpPr>
          <p:cNvPr id="71" name="テキスト ボックス 70"/>
          <p:cNvSpPr txBox="1"/>
          <p:nvPr/>
        </p:nvSpPr>
        <p:spPr>
          <a:xfrm>
            <a:off x="6724609" y="3221117"/>
            <a:ext cx="1023616" cy="241476"/>
          </a:xfrm>
          <a:prstGeom prst="rect">
            <a:avLst/>
          </a:prstGeom>
          <a:noFill/>
        </p:spPr>
        <p:txBody>
          <a:bodyPr wrap="square">
            <a:spAutoFit/>
          </a:bodyPr>
          <a:lstStyle/>
          <a:p>
            <a:pPr algn="ctr" fontAlgn="base">
              <a:spcBef>
                <a:spcPct val="0"/>
              </a:spcBef>
              <a:spcAft>
                <a:spcPct val="0"/>
              </a:spcAft>
              <a:defRPr/>
            </a:pPr>
            <a:r>
              <a:rPr lang="en-US" altLang="ja-JP" sz="969" dirty="0">
                <a:solidFill>
                  <a:prstClr val="black"/>
                </a:solidFill>
                <a:latin typeface="ＭＳ Ｐゴシック"/>
              </a:rPr>
              <a:t>【</a:t>
            </a:r>
            <a:r>
              <a:rPr lang="en-US" altLang="ja-JP" sz="969" dirty="0" smtClean="0">
                <a:solidFill>
                  <a:prstClr val="black"/>
                </a:solidFill>
                <a:latin typeface="ＭＳ Ｐゴシック"/>
              </a:rPr>
              <a:t>H15(2003)】</a:t>
            </a:r>
            <a:endParaRPr lang="ja-JP" altLang="en-US" sz="969" dirty="0">
              <a:solidFill>
                <a:prstClr val="black"/>
              </a:solidFill>
              <a:latin typeface="ＭＳ Ｐゴシック"/>
            </a:endParaRPr>
          </a:p>
        </p:txBody>
      </p:sp>
      <p:sp>
        <p:nvSpPr>
          <p:cNvPr id="44" name="テキスト ボックス 43"/>
          <p:cNvSpPr txBox="1"/>
          <p:nvPr/>
        </p:nvSpPr>
        <p:spPr>
          <a:xfrm>
            <a:off x="3129533" y="1931713"/>
            <a:ext cx="986598" cy="241476"/>
          </a:xfrm>
          <a:prstGeom prst="rect">
            <a:avLst/>
          </a:prstGeom>
          <a:noFill/>
        </p:spPr>
        <p:txBody>
          <a:bodyPr wrap="square">
            <a:spAutoFit/>
          </a:bodyPr>
          <a:lstStyle/>
          <a:p>
            <a:pPr fontAlgn="base">
              <a:spcBef>
                <a:spcPct val="0"/>
              </a:spcBef>
              <a:spcAft>
                <a:spcPct val="0"/>
              </a:spcAft>
              <a:defRPr/>
            </a:pPr>
            <a:r>
              <a:rPr lang="en-US" altLang="ja-JP" sz="969" dirty="0">
                <a:solidFill>
                  <a:prstClr val="black"/>
                </a:solidFill>
                <a:latin typeface="ＭＳ Ｐゴシック"/>
              </a:rPr>
              <a:t>【S56(1981)】</a:t>
            </a:r>
            <a:endParaRPr lang="ja-JP" altLang="en-US" sz="969" dirty="0">
              <a:solidFill>
                <a:prstClr val="black"/>
              </a:solidFill>
              <a:latin typeface="ＭＳ Ｐゴシック"/>
            </a:endParaRPr>
          </a:p>
        </p:txBody>
      </p:sp>
      <p:sp>
        <p:nvSpPr>
          <p:cNvPr id="52" name="正方形/長方形 51"/>
          <p:cNvSpPr/>
          <p:nvPr/>
        </p:nvSpPr>
        <p:spPr>
          <a:xfrm>
            <a:off x="1330220" y="2516289"/>
            <a:ext cx="1729648" cy="605203"/>
          </a:xfrm>
          <a:prstGeom prst="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400" b="1" dirty="0">
                <a:solidFill>
                  <a:prstClr val="black"/>
                </a:solidFill>
              </a:rPr>
              <a:t>心身障害者対策　　基本法</a:t>
            </a:r>
            <a:endParaRPr lang="en-US" altLang="ja-JP" sz="1400" b="1" dirty="0">
              <a:solidFill>
                <a:prstClr val="black"/>
              </a:solidFill>
            </a:endParaRPr>
          </a:p>
          <a:p>
            <a:pPr algn="ctr" fontAlgn="base">
              <a:spcBef>
                <a:spcPct val="0"/>
              </a:spcBef>
              <a:spcAft>
                <a:spcPct val="0"/>
              </a:spcAft>
              <a:defRPr/>
            </a:pPr>
            <a:r>
              <a:rPr lang="ja-JP" altLang="en-US" sz="1015" b="1" dirty="0">
                <a:solidFill>
                  <a:prstClr val="black"/>
                </a:solidFill>
              </a:rPr>
              <a:t>（昭和</a:t>
            </a:r>
            <a:r>
              <a:rPr lang="en-US" altLang="ja-JP" sz="1015" b="1" dirty="0">
                <a:solidFill>
                  <a:prstClr val="black"/>
                </a:solidFill>
              </a:rPr>
              <a:t>45(1970)</a:t>
            </a:r>
            <a:r>
              <a:rPr lang="ja-JP" altLang="en-US" sz="1015" b="1" dirty="0">
                <a:solidFill>
                  <a:prstClr val="black"/>
                </a:solidFill>
              </a:rPr>
              <a:t>年制定</a:t>
            </a:r>
            <a:r>
              <a:rPr lang="ja-JP" altLang="en-US" sz="1015" dirty="0">
                <a:solidFill>
                  <a:prstClr val="black"/>
                </a:solidFill>
              </a:rPr>
              <a:t>）</a:t>
            </a:r>
          </a:p>
        </p:txBody>
      </p:sp>
      <p:cxnSp>
        <p:nvCxnSpPr>
          <p:cNvPr id="51" name="直線コネクタ 50"/>
          <p:cNvCxnSpPr>
            <a:cxnSpLocks/>
            <a:stCxn id="18" idx="3"/>
          </p:cNvCxnSpPr>
          <p:nvPr/>
        </p:nvCxnSpPr>
        <p:spPr>
          <a:xfrm>
            <a:off x="3039357" y="5624328"/>
            <a:ext cx="7361592" cy="1"/>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a:cxnSpLocks/>
          </p:cNvCxnSpPr>
          <p:nvPr/>
        </p:nvCxnSpPr>
        <p:spPr>
          <a:xfrm flipV="1">
            <a:off x="3459778" y="4683234"/>
            <a:ext cx="7233256" cy="63155"/>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1330220" y="3554369"/>
            <a:ext cx="1686834" cy="468347"/>
          </a:xfrm>
          <a:prstGeom prst="rect">
            <a:avLst/>
          </a:prstGeom>
          <a:solidFill>
            <a:srgbClr val="FFFF00"/>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200" b="1" dirty="0">
                <a:solidFill>
                  <a:prstClr val="black"/>
                </a:solidFill>
              </a:rPr>
              <a:t>身体障害者福祉法</a:t>
            </a:r>
            <a:endParaRPr lang="en-US" altLang="ja-JP" sz="1200" b="1" dirty="0">
              <a:solidFill>
                <a:prstClr val="black"/>
              </a:solidFill>
            </a:endParaRPr>
          </a:p>
          <a:p>
            <a:pPr algn="ctr" fontAlgn="base">
              <a:spcBef>
                <a:spcPct val="0"/>
              </a:spcBef>
              <a:spcAft>
                <a:spcPct val="0"/>
              </a:spcAft>
              <a:defRPr/>
            </a:pPr>
            <a:r>
              <a:rPr lang="ja-JP" altLang="en-US" sz="1200" b="1" dirty="0">
                <a:solidFill>
                  <a:prstClr val="black"/>
                </a:solidFill>
              </a:rPr>
              <a:t>昭和</a:t>
            </a:r>
            <a:r>
              <a:rPr lang="en-US" altLang="ja-JP" sz="1200" b="1" dirty="0">
                <a:solidFill>
                  <a:prstClr val="black"/>
                </a:solidFill>
              </a:rPr>
              <a:t>24(1949)</a:t>
            </a:r>
            <a:r>
              <a:rPr lang="ja-JP" altLang="en-US" sz="1200" b="1" dirty="0">
                <a:solidFill>
                  <a:prstClr val="black"/>
                </a:solidFill>
              </a:rPr>
              <a:t>年制定</a:t>
            </a:r>
          </a:p>
        </p:txBody>
      </p:sp>
      <p:sp>
        <p:nvSpPr>
          <p:cNvPr id="17" name="正方形/長方形 16"/>
          <p:cNvSpPr/>
          <p:nvPr/>
        </p:nvSpPr>
        <p:spPr>
          <a:xfrm>
            <a:off x="1352937" y="4431997"/>
            <a:ext cx="1686834" cy="50775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200" b="1" dirty="0">
                <a:solidFill>
                  <a:prstClr val="black"/>
                </a:solidFill>
              </a:rPr>
              <a:t>精神薄弱者福祉法</a:t>
            </a:r>
            <a:endParaRPr lang="en-US" altLang="ja-JP" sz="1200" b="1" dirty="0">
              <a:solidFill>
                <a:prstClr val="black"/>
              </a:solidFill>
            </a:endParaRPr>
          </a:p>
          <a:p>
            <a:pPr algn="ctr" fontAlgn="base">
              <a:spcBef>
                <a:spcPct val="0"/>
              </a:spcBef>
              <a:spcAft>
                <a:spcPct val="0"/>
              </a:spcAft>
              <a:defRPr/>
            </a:pPr>
            <a:r>
              <a:rPr lang="ja-JP" altLang="en-US" sz="1200" b="1" dirty="0">
                <a:solidFill>
                  <a:prstClr val="black"/>
                </a:solidFill>
              </a:rPr>
              <a:t>昭和</a:t>
            </a:r>
            <a:r>
              <a:rPr lang="en-US" altLang="ja-JP" sz="1200" b="1" dirty="0">
                <a:solidFill>
                  <a:prstClr val="black"/>
                </a:solidFill>
              </a:rPr>
              <a:t>35(1960)</a:t>
            </a:r>
            <a:r>
              <a:rPr lang="ja-JP" altLang="en-US" sz="1200" b="1" dirty="0">
                <a:solidFill>
                  <a:prstClr val="black"/>
                </a:solidFill>
              </a:rPr>
              <a:t>年制定</a:t>
            </a:r>
          </a:p>
        </p:txBody>
      </p:sp>
      <p:sp>
        <p:nvSpPr>
          <p:cNvPr id="18" name="正方形/長方形 17"/>
          <p:cNvSpPr/>
          <p:nvPr/>
        </p:nvSpPr>
        <p:spPr>
          <a:xfrm>
            <a:off x="1330220" y="5378841"/>
            <a:ext cx="1709137" cy="49097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292" b="1" dirty="0">
                <a:solidFill>
                  <a:schemeClr val="bg1"/>
                </a:solidFill>
              </a:rPr>
              <a:t>精神衛生法</a:t>
            </a:r>
          </a:p>
          <a:p>
            <a:pPr algn="ctr" fontAlgn="base">
              <a:spcBef>
                <a:spcPct val="0"/>
              </a:spcBef>
              <a:spcAft>
                <a:spcPct val="0"/>
              </a:spcAft>
              <a:defRPr/>
            </a:pPr>
            <a:r>
              <a:rPr lang="ja-JP" altLang="en-US" sz="1200" b="1" dirty="0">
                <a:solidFill>
                  <a:schemeClr val="bg1"/>
                </a:solidFill>
              </a:rPr>
              <a:t>昭和</a:t>
            </a:r>
            <a:r>
              <a:rPr lang="en-US" altLang="ja-JP" sz="1200" b="1" dirty="0">
                <a:solidFill>
                  <a:schemeClr val="bg1"/>
                </a:solidFill>
              </a:rPr>
              <a:t>25(1950)</a:t>
            </a:r>
            <a:r>
              <a:rPr lang="ja-JP" altLang="en-US" sz="1200" b="1" dirty="0">
                <a:solidFill>
                  <a:schemeClr val="bg1"/>
                </a:solidFill>
              </a:rPr>
              <a:t>年制定</a:t>
            </a:r>
          </a:p>
        </p:txBody>
      </p:sp>
      <p:cxnSp>
        <p:nvCxnSpPr>
          <p:cNvPr id="22" name="直線コネクタ 21"/>
          <p:cNvCxnSpPr/>
          <p:nvPr/>
        </p:nvCxnSpPr>
        <p:spPr>
          <a:xfrm flipV="1">
            <a:off x="3459778" y="3196004"/>
            <a:ext cx="1348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13" name="Text Box 23" descr="セーム皮"/>
          <p:cNvSpPr txBox="1">
            <a:spLocks noChangeArrowheads="1"/>
          </p:cNvSpPr>
          <p:nvPr/>
        </p:nvSpPr>
        <p:spPr bwMode="auto">
          <a:xfrm rot="-5400000">
            <a:off x="3308114" y="3087979"/>
            <a:ext cx="735623" cy="213135"/>
          </a:xfrm>
          <a:prstGeom prst="rect">
            <a:avLst/>
          </a:prstGeom>
          <a:noFill/>
          <a:ln w="9525">
            <a:noFill/>
            <a:miter lim="800000"/>
            <a:headEnd/>
            <a:tailEnd/>
          </a:ln>
        </p:spPr>
        <p:txBody>
          <a:bodyPr lIns="89200" tIns="0" rIns="89200" bIns="0">
            <a:spAutoFit/>
          </a:bodyPr>
          <a:lstStyle/>
          <a:p>
            <a:pPr algn="ctr" defTabSz="892442">
              <a:spcBef>
                <a:spcPct val="50000"/>
              </a:spcBef>
            </a:pPr>
            <a:r>
              <a:rPr lang="en-US" altLang="ja-JP" sz="1385" b="1">
                <a:solidFill>
                  <a:srgbClr val="000000"/>
                </a:solidFill>
                <a:latin typeface="JustUnitMarkG" pitchFamily="2" charset="2"/>
              </a:rPr>
              <a:t></a:t>
            </a:r>
          </a:p>
        </p:txBody>
      </p:sp>
      <p:sp>
        <p:nvSpPr>
          <p:cNvPr id="8214" name="Text Box 23" descr="セーム皮"/>
          <p:cNvSpPr txBox="1">
            <a:spLocks noChangeArrowheads="1"/>
          </p:cNvSpPr>
          <p:nvPr/>
        </p:nvSpPr>
        <p:spPr bwMode="auto">
          <a:xfrm rot="-5400000">
            <a:off x="3308839" y="4272742"/>
            <a:ext cx="734158" cy="213135"/>
          </a:xfrm>
          <a:prstGeom prst="rect">
            <a:avLst/>
          </a:prstGeom>
          <a:noFill/>
          <a:ln w="9525">
            <a:noFill/>
            <a:miter lim="800000"/>
            <a:headEnd/>
            <a:tailEnd/>
          </a:ln>
        </p:spPr>
        <p:txBody>
          <a:bodyPr lIns="89200" tIns="0" rIns="89200" bIns="0">
            <a:spAutoFit/>
          </a:bodyPr>
          <a:lstStyle/>
          <a:p>
            <a:pPr algn="ctr" defTabSz="892442">
              <a:spcBef>
                <a:spcPct val="50000"/>
              </a:spcBef>
            </a:pPr>
            <a:r>
              <a:rPr lang="en-US" altLang="ja-JP" sz="1385" b="1">
                <a:solidFill>
                  <a:srgbClr val="000000"/>
                </a:solidFill>
                <a:latin typeface="JustUnitMarkG" pitchFamily="2" charset="2"/>
              </a:rPr>
              <a:t></a:t>
            </a:r>
          </a:p>
        </p:txBody>
      </p:sp>
      <p:sp>
        <p:nvSpPr>
          <p:cNvPr id="8215" name="Text Box 23" descr="セーム皮"/>
          <p:cNvSpPr txBox="1">
            <a:spLocks noChangeArrowheads="1"/>
          </p:cNvSpPr>
          <p:nvPr/>
        </p:nvSpPr>
        <p:spPr bwMode="auto">
          <a:xfrm rot="-5400000">
            <a:off x="3365259" y="5431129"/>
            <a:ext cx="621323" cy="213135"/>
          </a:xfrm>
          <a:prstGeom prst="rect">
            <a:avLst/>
          </a:prstGeom>
          <a:noFill/>
          <a:ln w="9525">
            <a:noFill/>
            <a:miter lim="800000"/>
            <a:headEnd/>
            <a:tailEnd/>
          </a:ln>
        </p:spPr>
        <p:txBody>
          <a:bodyPr lIns="89200" tIns="0" rIns="89200" bIns="0">
            <a:spAutoFit/>
          </a:bodyPr>
          <a:lstStyle/>
          <a:p>
            <a:pPr algn="ctr" defTabSz="892442">
              <a:spcBef>
                <a:spcPct val="50000"/>
              </a:spcBef>
            </a:pPr>
            <a:r>
              <a:rPr lang="en-US" altLang="ja-JP" sz="1385" b="1">
                <a:solidFill>
                  <a:srgbClr val="000000"/>
                </a:solidFill>
                <a:latin typeface="JustUnitMarkG" pitchFamily="2" charset="2"/>
              </a:rPr>
              <a:t></a:t>
            </a:r>
          </a:p>
        </p:txBody>
      </p:sp>
      <p:cxnSp>
        <p:nvCxnSpPr>
          <p:cNvPr id="30" name="直線コネクタ 29"/>
          <p:cNvCxnSpPr/>
          <p:nvPr/>
        </p:nvCxnSpPr>
        <p:spPr>
          <a:xfrm flipV="1">
            <a:off x="3459778" y="4381500"/>
            <a:ext cx="1348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a:cxnSpLocks/>
            <a:stCxn id="16" idx="3"/>
          </p:cNvCxnSpPr>
          <p:nvPr/>
        </p:nvCxnSpPr>
        <p:spPr>
          <a:xfrm>
            <a:off x="3017054" y="3788543"/>
            <a:ext cx="7707876" cy="0"/>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8146008" y="3410361"/>
            <a:ext cx="510014" cy="2506174"/>
          </a:xfrm>
          <a:prstGeom prst="rect">
            <a:avLst/>
          </a:prstGeom>
          <a:solidFill>
            <a:srgbClr val="7030A0"/>
          </a:solidFill>
          <a:ln w="28575">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base">
              <a:spcBef>
                <a:spcPct val="0"/>
              </a:spcBef>
              <a:spcAft>
                <a:spcPct val="0"/>
              </a:spcAft>
              <a:defRPr/>
            </a:pPr>
            <a:r>
              <a:rPr lang="ja-JP" altLang="en-US" sz="1846" b="1" dirty="0">
                <a:solidFill>
                  <a:prstClr val="white"/>
                </a:solidFill>
              </a:rPr>
              <a:t>障害者自立支援法施行</a:t>
            </a:r>
          </a:p>
        </p:txBody>
      </p:sp>
      <p:sp>
        <p:nvSpPr>
          <p:cNvPr id="49" name="テキスト ボックス 48"/>
          <p:cNvSpPr txBox="1"/>
          <p:nvPr/>
        </p:nvSpPr>
        <p:spPr>
          <a:xfrm>
            <a:off x="7942088" y="3206599"/>
            <a:ext cx="1137972" cy="245435"/>
          </a:xfrm>
          <a:prstGeom prst="rect">
            <a:avLst/>
          </a:prstGeom>
          <a:noFill/>
        </p:spPr>
        <p:txBody>
          <a:bodyPr wrap="square">
            <a:spAutoFit/>
          </a:bodyPr>
          <a:lstStyle/>
          <a:p>
            <a:pPr algn="ctr" fontAlgn="base">
              <a:spcBef>
                <a:spcPct val="0"/>
              </a:spcBef>
              <a:spcAft>
                <a:spcPct val="0"/>
              </a:spcAft>
              <a:defRPr/>
            </a:pPr>
            <a:r>
              <a:rPr lang="en-US" altLang="ja-JP" sz="969" dirty="0" smtClean="0">
                <a:solidFill>
                  <a:prstClr val="black"/>
                </a:solidFill>
                <a:latin typeface="ＭＳ Ｐゴシック"/>
              </a:rPr>
              <a:t>【H18(2006】</a:t>
            </a:r>
            <a:endParaRPr lang="ja-JP" altLang="en-US" sz="969" dirty="0">
              <a:solidFill>
                <a:prstClr val="black"/>
              </a:solidFill>
              <a:latin typeface="ＭＳ Ｐゴシック"/>
            </a:endParaRPr>
          </a:p>
        </p:txBody>
      </p:sp>
      <p:sp>
        <p:nvSpPr>
          <p:cNvPr id="68" name="角丸四角形 67"/>
          <p:cNvSpPr/>
          <p:nvPr/>
        </p:nvSpPr>
        <p:spPr>
          <a:xfrm>
            <a:off x="9334612" y="3430548"/>
            <a:ext cx="462501" cy="2484523"/>
          </a:xfrm>
          <a:prstGeom prst="roundRect">
            <a:avLst/>
          </a:prstGeom>
          <a:solidFill>
            <a:srgbClr val="7030A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base">
              <a:spcBef>
                <a:spcPct val="0"/>
              </a:spcBef>
              <a:spcAft>
                <a:spcPct val="0"/>
              </a:spcAft>
              <a:defRPr/>
            </a:pPr>
            <a:r>
              <a:rPr lang="ja-JP" altLang="en-US" sz="1846" b="1" dirty="0">
                <a:solidFill>
                  <a:prstClr val="white"/>
                </a:solidFill>
              </a:rPr>
              <a:t>障害者総合支援施行</a:t>
            </a:r>
          </a:p>
        </p:txBody>
      </p:sp>
      <p:sp>
        <p:nvSpPr>
          <p:cNvPr id="70" name="正方形/長方形 69"/>
          <p:cNvSpPr/>
          <p:nvPr/>
        </p:nvSpPr>
        <p:spPr>
          <a:xfrm>
            <a:off x="7043250" y="3430549"/>
            <a:ext cx="484352" cy="2010859"/>
          </a:xfrm>
          <a:prstGeom prst="rect">
            <a:avLst/>
          </a:prstGeom>
          <a:solidFill>
            <a:schemeClr val="accent1">
              <a:lumMod val="50000"/>
            </a:schemeClr>
          </a:solidFill>
          <a:ln w="28575">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fontAlgn="base">
              <a:spcBef>
                <a:spcPct val="0"/>
              </a:spcBef>
              <a:spcAft>
                <a:spcPct val="0"/>
              </a:spcAft>
              <a:defRPr/>
            </a:pPr>
            <a:r>
              <a:rPr lang="ja-JP" altLang="en-US" sz="1846" b="1" dirty="0">
                <a:solidFill>
                  <a:prstClr val="white"/>
                </a:solidFill>
              </a:rPr>
              <a:t>支援費制度の施行</a:t>
            </a:r>
          </a:p>
        </p:txBody>
      </p:sp>
      <p:sp>
        <p:nvSpPr>
          <p:cNvPr id="74" name="円/楕円 73"/>
          <p:cNvSpPr/>
          <p:nvPr/>
        </p:nvSpPr>
        <p:spPr>
          <a:xfrm>
            <a:off x="3932126" y="5344352"/>
            <a:ext cx="1323211" cy="59605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ja-JP" altLang="en-US" sz="1400" b="1" dirty="0">
                <a:solidFill>
                  <a:schemeClr val="bg1"/>
                </a:solidFill>
              </a:rPr>
              <a:t>精神保健法</a:t>
            </a:r>
            <a:endParaRPr lang="ja-JP" altLang="en-US" sz="1200" b="1" dirty="0">
              <a:solidFill>
                <a:schemeClr val="bg1"/>
              </a:solidFill>
            </a:endParaRPr>
          </a:p>
        </p:txBody>
      </p:sp>
      <p:sp>
        <p:nvSpPr>
          <p:cNvPr id="75" name="テキスト ボックス 74"/>
          <p:cNvSpPr txBox="1"/>
          <p:nvPr/>
        </p:nvSpPr>
        <p:spPr>
          <a:xfrm>
            <a:off x="4092715" y="5139458"/>
            <a:ext cx="1002573" cy="241476"/>
          </a:xfrm>
          <a:prstGeom prst="rect">
            <a:avLst/>
          </a:prstGeom>
          <a:noFill/>
        </p:spPr>
        <p:txBody>
          <a:bodyPr wrap="square">
            <a:spAutoFit/>
          </a:bodyPr>
          <a:lstStyle/>
          <a:p>
            <a:pPr algn="ctr" fontAlgn="base">
              <a:spcBef>
                <a:spcPct val="0"/>
              </a:spcBef>
              <a:spcAft>
                <a:spcPct val="0"/>
              </a:spcAft>
              <a:defRPr/>
            </a:pPr>
            <a:r>
              <a:rPr lang="en-US" altLang="ja-JP" sz="969" dirty="0">
                <a:solidFill>
                  <a:prstClr val="black"/>
                </a:solidFill>
                <a:latin typeface="ＭＳ Ｐゴシック"/>
              </a:rPr>
              <a:t>【S62(1987)】</a:t>
            </a:r>
            <a:endParaRPr lang="ja-JP" altLang="en-US" sz="969" dirty="0">
              <a:solidFill>
                <a:prstClr val="black"/>
              </a:solidFill>
              <a:latin typeface="ＭＳ Ｐゴシック"/>
            </a:endParaRPr>
          </a:p>
        </p:txBody>
      </p:sp>
      <p:sp>
        <p:nvSpPr>
          <p:cNvPr id="76" name="円/楕円 75"/>
          <p:cNvSpPr/>
          <p:nvPr/>
        </p:nvSpPr>
        <p:spPr>
          <a:xfrm>
            <a:off x="5535936" y="4424305"/>
            <a:ext cx="1501993" cy="62851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ja-JP" altLang="en-US" sz="1400" b="1" dirty="0">
                <a:solidFill>
                  <a:prstClr val="black"/>
                </a:solidFill>
              </a:rPr>
              <a:t>知的障害者福祉法</a:t>
            </a:r>
            <a:endParaRPr lang="ja-JP" altLang="en-US" sz="1200" b="1" dirty="0">
              <a:solidFill>
                <a:prstClr val="black"/>
              </a:solidFill>
            </a:endParaRPr>
          </a:p>
        </p:txBody>
      </p:sp>
      <p:sp>
        <p:nvSpPr>
          <p:cNvPr id="77" name="テキスト ボックス 76"/>
          <p:cNvSpPr txBox="1"/>
          <p:nvPr/>
        </p:nvSpPr>
        <p:spPr>
          <a:xfrm>
            <a:off x="5761277" y="4139105"/>
            <a:ext cx="1008111" cy="241476"/>
          </a:xfrm>
          <a:prstGeom prst="rect">
            <a:avLst/>
          </a:prstGeom>
          <a:noFill/>
        </p:spPr>
        <p:txBody>
          <a:bodyPr wrap="square">
            <a:spAutoFit/>
          </a:bodyPr>
          <a:lstStyle/>
          <a:p>
            <a:pPr algn="ctr" fontAlgn="base">
              <a:spcBef>
                <a:spcPct val="0"/>
              </a:spcBef>
              <a:spcAft>
                <a:spcPct val="0"/>
              </a:spcAft>
              <a:defRPr/>
            </a:pPr>
            <a:r>
              <a:rPr lang="en-US" altLang="ja-JP" sz="969" dirty="0">
                <a:solidFill>
                  <a:prstClr val="black"/>
                </a:solidFill>
                <a:latin typeface="ＭＳ Ｐゴシック"/>
              </a:rPr>
              <a:t>【H10(1998)】</a:t>
            </a:r>
            <a:endParaRPr lang="ja-JP" altLang="en-US" sz="969" dirty="0">
              <a:solidFill>
                <a:prstClr val="black"/>
              </a:solidFill>
              <a:latin typeface="ＭＳ Ｐゴシック"/>
            </a:endParaRPr>
          </a:p>
        </p:txBody>
      </p:sp>
      <p:sp>
        <p:nvSpPr>
          <p:cNvPr id="78" name="円/楕円 77"/>
          <p:cNvSpPr/>
          <p:nvPr/>
        </p:nvSpPr>
        <p:spPr>
          <a:xfrm>
            <a:off x="5459259" y="5275961"/>
            <a:ext cx="1243103" cy="57239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ja-JP" altLang="en-US" sz="1400" b="1" dirty="0">
                <a:solidFill>
                  <a:schemeClr val="bg1"/>
                </a:solidFill>
              </a:rPr>
              <a:t>精神保健　福祉法</a:t>
            </a:r>
            <a:endParaRPr lang="ja-JP" altLang="en-US" sz="1200" b="1" dirty="0">
              <a:solidFill>
                <a:schemeClr val="bg1"/>
              </a:solidFill>
            </a:endParaRPr>
          </a:p>
        </p:txBody>
      </p:sp>
      <p:sp>
        <p:nvSpPr>
          <p:cNvPr id="89" name="テキスト ボックス 88"/>
          <p:cNvSpPr txBox="1"/>
          <p:nvPr/>
        </p:nvSpPr>
        <p:spPr>
          <a:xfrm>
            <a:off x="5604056" y="5072172"/>
            <a:ext cx="1003978" cy="253916"/>
          </a:xfrm>
          <a:prstGeom prst="rect">
            <a:avLst/>
          </a:prstGeom>
          <a:noFill/>
        </p:spPr>
        <p:txBody>
          <a:bodyPr wrap="square">
            <a:spAutoFit/>
          </a:bodyPr>
          <a:lstStyle/>
          <a:p>
            <a:pPr algn="ctr" fontAlgn="base">
              <a:spcBef>
                <a:spcPct val="0"/>
              </a:spcBef>
              <a:spcAft>
                <a:spcPct val="0"/>
              </a:spcAft>
              <a:defRPr/>
            </a:pPr>
            <a:r>
              <a:rPr lang="en-US" altLang="ja-JP" sz="1050" dirty="0">
                <a:solidFill>
                  <a:prstClr val="black"/>
                </a:solidFill>
                <a:latin typeface="ＭＳ Ｐゴシック" panose="020B0600070205080204" pitchFamily="50" charset="-128"/>
              </a:rPr>
              <a:t>【H7(1995)】</a:t>
            </a:r>
            <a:endParaRPr lang="ja-JP" altLang="en-US" sz="1050" dirty="0">
              <a:solidFill>
                <a:prstClr val="black"/>
              </a:solidFill>
              <a:latin typeface="ＭＳ Ｐゴシック" panose="020B0600070205080204" pitchFamily="50" charset="-128"/>
            </a:endParaRPr>
          </a:p>
        </p:txBody>
      </p:sp>
      <p:sp>
        <p:nvSpPr>
          <p:cNvPr id="60" name="円形吹き出し 59"/>
          <p:cNvSpPr/>
          <p:nvPr/>
        </p:nvSpPr>
        <p:spPr>
          <a:xfrm>
            <a:off x="5580796" y="3291864"/>
            <a:ext cx="1462454" cy="465992"/>
          </a:xfrm>
          <a:prstGeom prst="wedgeEllipseCallout">
            <a:avLst>
              <a:gd name="adj1" fmla="val 57053"/>
              <a:gd name="adj2" fmla="val 9234"/>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923" b="1" dirty="0">
                <a:solidFill>
                  <a:prstClr val="black"/>
                </a:solidFill>
              </a:rPr>
              <a:t>利用者が</a:t>
            </a:r>
            <a:endParaRPr lang="en-US" altLang="ja-JP" sz="923" b="1" dirty="0">
              <a:solidFill>
                <a:prstClr val="black"/>
              </a:solidFill>
            </a:endParaRPr>
          </a:p>
          <a:p>
            <a:pPr algn="ctr" fontAlgn="base">
              <a:spcBef>
                <a:spcPct val="0"/>
              </a:spcBef>
              <a:spcAft>
                <a:spcPct val="0"/>
              </a:spcAft>
              <a:defRPr/>
            </a:pPr>
            <a:r>
              <a:rPr lang="ja-JP" altLang="en-US" sz="923" b="1" dirty="0">
                <a:solidFill>
                  <a:prstClr val="black"/>
                </a:solidFill>
              </a:rPr>
              <a:t>サービスを選択できる仕組み</a:t>
            </a:r>
            <a:endParaRPr lang="ja-JP" altLang="en-US" sz="923" dirty="0">
              <a:solidFill>
                <a:prstClr val="black"/>
              </a:solidFill>
            </a:endParaRPr>
          </a:p>
        </p:txBody>
      </p:sp>
      <p:sp>
        <p:nvSpPr>
          <p:cNvPr id="61" name="円形吹き出し 60"/>
          <p:cNvSpPr/>
          <p:nvPr/>
        </p:nvSpPr>
        <p:spPr>
          <a:xfrm>
            <a:off x="7562154" y="2971692"/>
            <a:ext cx="645113" cy="1402578"/>
          </a:xfrm>
          <a:prstGeom prst="wedgeEllipseCallout">
            <a:avLst>
              <a:gd name="adj1" fmla="val 60437"/>
              <a:gd name="adj2" fmla="val -13126"/>
            </a:avLst>
          </a:prstGeom>
          <a:solidFill>
            <a:srgbClr val="FFC0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200" b="1" dirty="0">
                <a:solidFill>
                  <a:prstClr val="black"/>
                </a:solidFill>
              </a:rPr>
              <a:t>３</a:t>
            </a:r>
          </a:p>
          <a:p>
            <a:pPr algn="ctr" fontAlgn="base">
              <a:spcBef>
                <a:spcPct val="0"/>
              </a:spcBef>
              <a:spcAft>
                <a:spcPct val="0"/>
              </a:spcAft>
              <a:defRPr/>
            </a:pPr>
            <a:r>
              <a:rPr lang="ja-JP" altLang="en-US" sz="1200" b="1" dirty="0">
                <a:solidFill>
                  <a:prstClr val="black"/>
                </a:solidFill>
              </a:rPr>
              <a:t>障</a:t>
            </a:r>
          </a:p>
          <a:p>
            <a:pPr algn="ctr" fontAlgn="base">
              <a:spcBef>
                <a:spcPct val="0"/>
              </a:spcBef>
              <a:spcAft>
                <a:spcPct val="0"/>
              </a:spcAft>
              <a:defRPr/>
            </a:pPr>
            <a:r>
              <a:rPr lang="ja-JP" altLang="en-US" sz="1200" b="1" dirty="0">
                <a:solidFill>
                  <a:prstClr val="black"/>
                </a:solidFill>
              </a:rPr>
              <a:t>害</a:t>
            </a:r>
            <a:endParaRPr lang="en-US" altLang="ja-JP" sz="1200" b="1" dirty="0">
              <a:solidFill>
                <a:prstClr val="black"/>
              </a:solidFill>
            </a:endParaRPr>
          </a:p>
          <a:p>
            <a:pPr algn="ctr" fontAlgn="base">
              <a:spcBef>
                <a:spcPct val="0"/>
              </a:spcBef>
              <a:spcAft>
                <a:spcPct val="0"/>
              </a:spcAft>
              <a:defRPr/>
            </a:pPr>
            <a:r>
              <a:rPr lang="ja-JP" altLang="en-US" sz="1200" b="1" dirty="0">
                <a:solidFill>
                  <a:prstClr val="black"/>
                </a:solidFill>
              </a:rPr>
              <a:t>一</a:t>
            </a:r>
          </a:p>
          <a:p>
            <a:pPr algn="ctr" fontAlgn="base">
              <a:spcBef>
                <a:spcPct val="0"/>
              </a:spcBef>
              <a:spcAft>
                <a:spcPct val="0"/>
              </a:spcAft>
              <a:defRPr/>
            </a:pPr>
            <a:r>
              <a:rPr lang="ja-JP" altLang="en-US" sz="1200" b="1" dirty="0">
                <a:solidFill>
                  <a:prstClr val="black"/>
                </a:solidFill>
              </a:rPr>
              <a:t>元</a:t>
            </a:r>
          </a:p>
          <a:p>
            <a:pPr algn="ctr" fontAlgn="base">
              <a:spcBef>
                <a:spcPct val="0"/>
              </a:spcBef>
              <a:spcAft>
                <a:spcPct val="0"/>
              </a:spcAft>
              <a:defRPr/>
            </a:pPr>
            <a:r>
              <a:rPr lang="ja-JP" altLang="en-US" sz="1200" b="1" dirty="0">
                <a:solidFill>
                  <a:prstClr val="black"/>
                </a:solidFill>
              </a:rPr>
              <a:t>化</a:t>
            </a:r>
            <a:endParaRPr lang="en-US" altLang="ja-JP" sz="1200" b="1" dirty="0">
              <a:solidFill>
                <a:prstClr val="black"/>
              </a:solidFill>
            </a:endParaRPr>
          </a:p>
        </p:txBody>
      </p:sp>
      <p:sp>
        <p:nvSpPr>
          <p:cNvPr id="43" name="円/楕円 42"/>
          <p:cNvSpPr/>
          <p:nvPr/>
        </p:nvSpPr>
        <p:spPr>
          <a:xfrm>
            <a:off x="3241226" y="2205130"/>
            <a:ext cx="763213" cy="3674820"/>
          </a:xfrm>
          <a:prstGeom prst="ellipse">
            <a:avLst/>
          </a:prstGeom>
          <a:solidFill>
            <a:schemeClr val="accent6">
              <a:lumMod val="60000"/>
              <a:lumOff val="40000"/>
            </a:schemeClr>
          </a:solidFill>
          <a:ln w="63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600" b="1" dirty="0">
                <a:solidFill>
                  <a:prstClr val="black"/>
                </a:solidFill>
              </a:rPr>
              <a:t>国</a:t>
            </a:r>
          </a:p>
          <a:p>
            <a:pPr algn="ctr" fontAlgn="base">
              <a:spcBef>
                <a:spcPct val="0"/>
              </a:spcBef>
              <a:spcAft>
                <a:spcPct val="0"/>
              </a:spcAft>
              <a:defRPr/>
            </a:pPr>
            <a:r>
              <a:rPr lang="ja-JP" altLang="en-US" sz="1600" b="1" dirty="0">
                <a:solidFill>
                  <a:prstClr val="black"/>
                </a:solidFill>
              </a:rPr>
              <a:t>際</a:t>
            </a:r>
          </a:p>
          <a:p>
            <a:pPr algn="ctr" fontAlgn="base">
              <a:spcBef>
                <a:spcPct val="0"/>
              </a:spcBef>
              <a:spcAft>
                <a:spcPct val="0"/>
              </a:spcAft>
              <a:defRPr/>
            </a:pPr>
            <a:r>
              <a:rPr lang="ja-JP" altLang="en-US" sz="1600" b="1" dirty="0">
                <a:solidFill>
                  <a:prstClr val="black"/>
                </a:solidFill>
              </a:rPr>
              <a:t>障</a:t>
            </a:r>
          </a:p>
          <a:p>
            <a:pPr algn="ctr" fontAlgn="base">
              <a:spcBef>
                <a:spcPct val="0"/>
              </a:spcBef>
              <a:spcAft>
                <a:spcPct val="0"/>
              </a:spcAft>
              <a:defRPr/>
            </a:pPr>
            <a:r>
              <a:rPr lang="ja-JP" altLang="en-US" sz="1600" b="1" dirty="0">
                <a:solidFill>
                  <a:prstClr val="black"/>
                </a:solidFill>
              </a:rPr>
              <a:t>害</a:t>
            </a:r>
          </a:p>
          <a:p>
            <a:pPr algn="ctr" fontAlgn="base">
              <a:spcBef>
                <a:spcPct val="0"/>
              </a:spcBef>
              <a:spcAft>
                <a:spcPct val="0"/>
              </a:spcAft>
              <a:defRPr/>
            </a:pPr>
            <a:r>
              <a:rPr lang="ja-JP" altLang="en-US" sz="1600" b="1" dirty="0">
                <a:solidFill>
                  <a:prstClr val="black"/>
                </a:solidFill>
              </a:rPr>
              <a:t>者</a:t>
            </a:r>
          </a:p>
          <a:p>
            <a:pPr algn="ctr" fontAlgn="base">
              <a:spcBef>
                <a:spcPct val="0"/>
              </a:spcBef>
              <a:spcAft>
                <a:spcPct val="0"/>
              </a:spcAft>
              <a:defRPr/>
            </a:pPr>
            <a:r>
              <a:rPr lang="ja-JP" altLang="en-US" sz="1600" b="1" dirty="0">
                <a:solidFill>
                  <a:prstClr val="black"/>
                </a:solidFill>
              </a:rPr>
              <a:t>年</a:t>
            </a:r>
            <a:endParaRPr lang="en-US" altLang="ja-JP" sz="1600" b="1" dirty="0">
              <a:solidFill>
                <a:prstClr val="black"/>
              </a:solidFill>
            </a:endParaRPr>
          </a:p>
          <a:p>
            <a:pPr algn="ctr" fontAlgn="base">
              <a:spcBef>
                <a:spcPct val="0"/>
              </a:spcBef>
              <a:spcAft>
                <a:spcPct val="0"/>
              </a:spcAft>
              <a:defRPr/>
            </a:pPr>
            <a:endParaRPr lang="en-US" altLang="ja-JP" sz="1600" b="1" dirty="0">
              <a:solidFill>
                <a:prstClr val="black"/>
              </a:solidFill>
            </a:endParaRPr>
          </a:p>
          <a:p>
            <a:pPr algn="ctr" fontAlgn="base">
              <a:spcBef>
                <a:spcPct val="0"/>
              </a:spcBef>
              <a:spcAft>
                <a:spcPct val="0"/>
              </a:spcAft>
              <a:defRPr/>
            </a:pPr>
            <a:r>
              <a:rPr lang="ja-JP" altLang="en-US" sz="1600" b="1" dirty="0">
                <a:solidFill>
                  <a:prstClr val="black"/>
                </a:solidFill>
              </a:rPr>
              <a:t>完</a:t>
            </a:r>
          </a:p>
          <a:p>
            <a:pPr algn="ctr" fontAlgn="base">
              <a:spcBef>
                <a:spcPct val="0"/>
              </a:spcBef>
              <a:spcAft>
                <a:spcPct val="0"/>
              </a:spcAft>
              <a:defRPr/>
            </a:pPr>
            <a:r>
              <a:rPr lang="ja-JP" altLang="en-US" sz="1600" b="1" dirty="0">
                <a:solidFill>
                  <a:prstClr val="black"/>
                </a:solidFill>
              </a:rPr>
              <a:t>全</a:t>
            </a:r>
          </a:p>
          <a:p>
            <a:pPr algn="ctr" fontAlgn="base">
              <a:spcBef>
                <a:spcPct val="0"/>
              </a:spcBef>
              <a:spcAft>
                <a:spcPct val="0"/>
              </a:spcAft>
              <a:defRPr/>
            </a:pPr>
            <a:r>
              <a:rPr lang="ja-JP" altLang="en-US" sz="1600" b="1" dirty="0">
                <a:solidFill>
                  <a:prstClr val="black"/>
                </a:solidFill>
              </a:rPr>
              <a:t>参</a:t>
            </a:r>
          </a:p>
          <a:p>
            <a:pPr algn="ctr" fontAlgn="base">
              <a:spcBef>
                <a:spcPct val="0"/>
              </a:spcBef>
              <a:spcAft>
                <a:spcPct val="0"/>
              </a:spcAft>
              <a:defRPr/>
            </a:pPr>
            <a:r>
              <a:rPr lang="ja-JP" altLang="en-US" sz="1600" b="1" dirty="0">
                <a:solidFill>
                  <a:prstClr val="black"/>
                </a:solidFill>
              </a:rPr>
              <a:t>加</a:t>
            </a:r>
          </a:p>
          <a:p>
            <a:pPr algn="ctr" fontAlgn="base">
              <a:spcBef>
                <a:spcPct val="0"/>
              </a:spcBef>
              <a:spcAft>
                <a:spcPct val="0"/>
              </a:spcAft>
              <a:defRPr/>
            </a:pPr>
            <a:r>
              <a:rPr lang="ja-JP" altLang="en-US" sz="1600" b="1" dirty="0">
                <a:solidFill>
                  <a:prstClr val="black"/>
                </a:solidFill>
              </a:rPr>
              <a:t>と</a:t>
            </a:r>
          </a:p>
          <a:p>
            <a:pPr algn="ctr" fontAlgn="base">
              <a:spcBef>
                <a:spcPct val="0"/>
              </a:spcBef>
              <a:spcAft>
                <a:spcPct val="0"/>
              </a:spcAft>
              <a:defRPr/>
            </a:pPr>
            <a:r>
              <a:rPr lang="ja-JP" altLang="en-US" sz="1600" b="1" dirty="0">
                <a:solidFill>
                  <a:prstClr val="black"/>
                </a:solidFill>
              </a:rPr>
              <a:t>平</a:t>
            </a:r>
          </a:p>
          <a:p>
            <a:pPr algn="ctr" fontAlgn="base">
              <a:spcBef>
                <a:spcPct val="0"/>
              </a:spcBef>
              <a:spcAft>
                <a:spcPct val="0"/>
              </a:spcAft>
              <a:defRPr/>
            </a:pPr>
            <a:r>
              <a:rPr lang="ja-JP" altLang="en-US" sz="1600" b="1" dirty="0">
                <a:solidFill>
                  <a:prstClr val="black"/>
                </a:solidFill>
              </a:rPr>
              <a:t>等</a:t>
            </a:r>
          </a:p>
        </p:txBody>
      </p:sp>
      <p:sp>
        <p:nvSpPr>
          <p:cNvPr id="54" name="円形吹き出し 53"/>
          <p:cNvSpPr/>
          <p:nvPr/>
        </p:nvSpPr>
        <p:spPr>
          <a:xfrm>
            <a:off x="7598283" y="4916125"/>
            <a:ext cx="657959" cy="525283"/>
          </a:xfrm>
          <a:prstGeom prst="wedgeEllipseCallout">
            <a:avLst>
              <a:gd name="adj1" fmla="val 47719"/>
              <a:gd name="adj2" fmla="val -75589"/>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base">
              <a:spcBef>
                <a:spcPct val="0"/>
              </a:spcBef>
              <a:spcAft>
                <a:spcPct val="0"/>
              </a:spcAft>
              <a:defRPr/>
            </a:pPr>
            <a:r>
              <a:rPr lang="ja-JP" altLang="en-US" sz="923" b="1" dirty="0">
                <a:solidFill>
                  <a:prstClr val="black"/>
                </a:solidFill>
              </a:rPr>
              <a:t>地域生活を支援</a:t>
            </a:r>
          </a:p>
        </p:txBody>
      </p:sp>
      <p:sp>
        <p:nvSpPr>
          <p:cNvPr id="56" name="円/楕円 55"/>
          <p:cNvSpPr/>
          <p:nvPr/>
        </p:nvSpPr>
        <p:spPr>
          <a:xfrm>
            <a:off x="4598561" y="2599287"/>
            <a:ext cx="1883019" cy="436400"/>
          </a:xfrm>
          <a:prstGeom prst="ellipse">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ja-JP" altLang="en-US" sz="1400" b="1" dirty="0">
                <a:solidFill>
                  <a:prstClr val="black"/>
                </a:solidFill>
              </a:rPr>
              <a:t>障害者基本法</a:t>
            </a:r>
            <a:endParaRPr lang="ja-JP" altLang="en-US" sz="1015" b="1" dirty="0">
              <a:solidFill>
                <a:prstClr val="black"/>
              </a:solidFill>
            </a:endParaRPr>
          </a:p>
        </p:txBody>
      </p:sp>
      <p:sp>
        <p:nvSpPr>
          <p:cNvPr id="58" name="テキスト ボックス 57"/>
          <p:cNvSpPr txBox="1"/>
          <p:nvPr/>
        </p:nvSpPr>
        <p:spPr>
          <a:xfrm>
            <a:off x="5076624" y="2357685"/>
            <a:ext cx="918623" cy="241476"/>
          </a:xfrm>
          <a:prstGeom prst="rect">
            <a:avLst/>
          </a:prstGeom>
          <a:noFill/>
        </p:spPr>
        <p:txBody>
          <a:bodyPr wrap="square">
            <a:spAutoFit/>
          </a:bodyPr>
          <a:lstStyle/>
          <a:p>
            <a:pPr algn="ctr" fontAlgn="base">
              <a:spcBef>
                <a:spcPct val="0"/>
              </a:spcBef>
              <a:spcAft>
                <a:spcPct val="0"/>
              </a:spcAft>
              <a:defRPr/>
            </a:pPr>
            <a:r>
              <a:rPr lang="en-US" altLang="ja-JP" sz="969" dirty="0">
                <a:solidFill>
                  <a:prstClr val="black"/>
                </a:solidFill>
                <a:latin typeface="ＭＳ Ｐゴシック"/>
              </a:rPr>
              <a:t>【H5(1993)】</a:t>
            </a:r>
            <a:endParaRPr lang="ja-JP" altLang="en-US" sz="969" dirty="0">
              <a:solidFill>
                <a:prstClr val="black"/>
              </a:solidFill>
              <a:latin typeface="ＭＳ Ｐゴシック"/>
            </a:endParaRPr>
          </a:p>
        </p:txBody>
      </p:sp>
      <p:sp>
        <p:nvSpPr>
          <p:cNvPr id="85" name="円/楕円 84"/>
          <p:cNvSpPr/>
          <p:nvPr/>
        </p:nvSpPr>
        <p:spPr>
          <a:xfrm>
            <a:off x="8178492" y="2690348"/>
            <a:ext cx="1618621" cy="403953"/>
          </a:xfrm>
          <a:prstGeom prst="ellipse">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ja-JP" altLang="en-US" sz="1015" b="1" dirty="0">
                <a:solidFill>
                  <a:prstClr val="black"/>
                </a:solidFill>
              </a:rPr>
              <a:t>障害者基本法改正</a:t>
            </a:r>
          </a:p>
        </p:txBody>
      </p:sp>
      <p:sp>
        <p:nvSpPr>
          <p:cNvPr id="86" name="テキスト ボックス 85"/>
          <p:cNvSpPr txBox="1"/>
          <p:nvPr/>
        </p:nvSpPr>
        <p:spPr>
          <a:xfrm>
            <a:off x="8509188" y="2495039"/>
            <a:ext cx="970267" cy="241476"/>
          </a:xfrm>
          <a:prstGeom prst="rect">
            <a:avLst/>
          </a:prstGeom>
          <a:noFill/>
        </p:spPr>
        <p:txBody>
          <a:bodyPr wrap="square">
            <a:spAutoFit/>
          </a:bodyPr>
          <a:lstStyle/>
          <a:p>
            <a:pPr algn="ctr" fontAlgn="base">
              <a:spcBef>
                <a:spcPct val="0"/>
              </a:spcBef>
              <a:spcAft>
                <a:spcPct val="0"/>
              </a:spcAft>
              <a:defRPr/>
            </a:pPr>
            <a:r>
              <a:rPr lang="en-US" altLang="ja-JP" sz="969" dirty="0">
                <a:solidFill>
                  <a:prstClr val="black"/>
                </a:solidFill>
                <a:latin typeface="ＭＳ Ｐゴシック"/>
              </a:rPr>
              <a:t>【H23(2011)】</a:t>
            </a:r>
            <a:endParaRPr lang="ja-JP" altLang="en-US" sz="969" dirty="0">
              <a:solidFill>
                <a:prstClr val="black"/>
              </a:solidFill>
              <a:latin typeface="ＭＳ Ｐゴシック"/>
            </a:endParaRPr>
          </a:p>
        </p:txBody>
      </p:sp>
      <p:sp>
        <p:nvSpPr>
          <p:cNvPr id="87" name="円形吹き出し 86"/>
          <p:cNvSpPr/>
          <p:nvPr/>
        </p:nvSpPr>
        <p:spPr>
          <a:xfrm>
            <a:off x="7154160" y="2359594"/>
            <a:ext cx="1188133" cy="434321"/>
          </a:xfrm>
          <a:prstGeom prst="wedgeEllipseCallout">
            <a:avLst>
              <a:gd name="adj1" fmla="val 82799"/>
              <a:gd name="adj2" fmla="val 38629"/>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100" b="1" dirty="0">
                <a:solidFill>
                  <a:prstClr val="black"/>
                </a:solidFill>
              </a:rPr>
              <a:t>共生社会の実現</a:t>
            </a:r>
          </a:p>
        </p:txBody>
      </p:sp>
      <p:sp>
        <p:nvSpPr>
          <p:cNvPr id="55" name="円形吹き出し 54"/>
          <p:cNvSpPr/>
          <p:nvPr/>
        </p:nvSpPr>
        <p:spPr>
          <a:xfrm>
            <a:off x="8690575" y="4855239"/>
            <a:ext cx="644038" cy="722685"/>
          </a:xfrm>
          <a:prstGeom prst="wedgeEllipseCallout">
            <a:avLst>
              <a:gd name="adj1" fmla="val 57638"/>
              <a:gd name="adj2" fmla="val -61277"/>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ja-JP" sz="1000" b="1" dirty="0">
              <a:solidFill>
                <a:prstClr val="black"/>
              </a:solidFill>
            </a:endParaRPr>
          </a:p>
          <a:p>
            <a:pPr algn="ctr" fontAlgn="base">
              <a:spcBef>
                <a:spcPct val="0"/>
              </a:spcBef>
              <a:spcAft>
                <a:spcPct val="0"/>
              </a:spcAft>
              <a:defRPr/>
            </a:pPr>
            <a:r>
              <a:rPr lang="ja-JP" altLang="en-US" sz="900" b="1" dirty="0">
                <a:solidFill>
                  <a:prstClr val="black"/>
                </a:solidFill>
              </a:rPr>
              <a:t>難病等を対象に</a:t>
            </a:r>
          </a:p>
        </p:txBody>
      </p:sp>
      <p:sp>
        <p:nvSpPr>
          <p:cNvPr id="63" name="円形吹き出し 62"/>
          <p:cNvSpPr/>
          <p:nvPr/>
        </p:nvSpPr>
        <p:spPr>
          <a:xfrm>
            <a:off x="8690574" y="3810001"/>
            <a:ext cx="719165" cy="873233"/>
          </a:xfrm>
          <a:prstGeom prst="wedgeEllipseCallout">
            <a:avLst>
              <a:gd name="adj1" fmla="val 52889"/>
              <a:gd name="adj2" fmla="val -43011"/>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33231" rIns="0" bIns="33231" anchor="ctr"/>
          <a:lstStyle/>
          <a:p>
            <a:pPr algn="ctr" fontAlgn="base">
              <a:spcBef>
                <a:spcPct val="0"/>
              </a:spcBef>
              <a:spcAft>
                <a:spcPct val="0"/>
              </a:spcAft>
              <a:defRPr/>
            </a:pPr>
            <a:r>
              <a:rPr lang="ja-JP" altLang="en-US" sz="923" b="1" dirty="0">
                <a:solidFill>
                  <a:prstClr val="black"/>
                </a:solidFill>
              </a:rPr>
              <a:t>地域社会における共生の</a:t>
            </a:r>
            <a:endParaRPr lang="en-US" altLang="ja-JP" sz="923" b="1" dirty="0">
              <a:solidFill>
                <a:prstClr val="black"/>
              </a:solidFill>
            </a:endParaRPr>
          </a:p>
          <a:p>
            <a:pPr algn="ctr" fontAlgn="base">
              <a:spcBef>
                <a:spcPct val="0"/>
              </a:spcBef>
              <a:spcAft>
                <a:spcPct val="0"/>
              </a:spcAft>
              <a:defRPr/>
            </a:pPr>
            <a:r>
              <a:rPr lang="ja-JP" altLang="en-US" sz="923" b="1" dirty="0">
                <a:solidFill>
                  <a:prstClr val="black"/>
                </a:solidFill>
              </a:rPr>
              <a:t>実現</a:t>
            </a:r>
          </a:p>
        </p:txBody>
      </p:sp>
      <p:sp>
        <p:nvSpPr>
          <p:cNvPr id="73" name="テキスト ボックス 72"/>
          <p:cNvSpPr txBox="1"/>
          <p:nvPr/>
        </p:nvSpPr>
        <p:spPr>
          <a:xfrm>
            <a:off x="9080060" y="3212023"/>
            <a:ext cx="971600" cy="241476"/>
          </a:xfrm>
          <a:prstGeom prst="rect">
            <a:avLst/>
          </a:prstGeom>
          <a:noFill/>
        </p:spPr>
        <p:txBody>
          <a:bodyPr wrap="square">
            <a:spAutoFit/>
          </a:bodyPr>
          <a:lstStyle/>
          <a:p>
            <a:pPr algn="ctr" fontAlgn="base">
              <a:spcBef>
                <a:spcPct val="0"/>
              </a:spcBef>
              <a:spcAft>
                <a:spcPct val="0"/>
              </a:spcAft>
              <a:defRPr/>
            </a:pPr>
            <a:r>
              <a:rPr lang="en-US" altLang="ja-JP" sz="969" dirty="0">
                <a:solidFill>
                  <a:prstClr val="black"/>
                </a:solidFill>
                <a:latin typeface="ＭＳ Ｐゴシック"/>
              </a:rPr>
              <a:t>【H25(2013)】</a:t>
            </a:r>
            <a:endParaRPr lang="ja-JP" altLang="en-US" sz="969" dirty="0">
              <a:solidFill>
                <a:prstClr val="black"/>
              </a:solidFill>
              <a:latin typeface="ＭＳ Ｐゴシック"/>
            </a:endParaRPr>
          </a:p>
        </p:txBody>
      </p:sp>
      <p:cxnSp>
        <p:nvCxnSpPr>
          <p:cNvPr id="65" name="直線コネクタ 64"/>
          <p:cNvCxnSpPr>
            <a:cxnSpLocks/>
          </p:cNvCxnSpPr>
          <p:nvPr/>
        </p:nvCxnSpPr>
        <p:spPr>
          <a:xfrm>
            <a:off x="990600" y="796167"/>
            <a:ext cx="10229850" cy="0"/>
          </a:xfrm>
          <a:prstGeom prst="line">
            <a:avLst/>
          </a:prstGeom>
          <a:ln w="38100">
            <a:solidFill>
              <a:srgbClr val="333399"/>
            </a:solidFill>
          </a:ln>
        </p:spPr>
        <p:style>
          <a:lnRef idx="1">
            <a:schemeClr val="accent1"/>
          </a:lnRef>
          <a:fillRef idx="0">
            <a:schemeClr val="accent1"/>
          </a:fillRef>
          <a:effectRef idx="0">
            <a:schemeClr val="accent1"/>
          </a:effectRef>
          <a:fontRef idx="minor">
            <a:schemeClr val="tx1"/>
          </a:fontRef>
        </p:style>
      </p:cxnSp>
      <p:sp>
        <p:nvSpPr>
          <p:cNvPr id="4" name="四角形吹き出し 3"/>
          <p:cNvSpPr/>
          <p:nvPr/>
        </p:nvSpPr>
        <p:spPr>
          <a:xfrm>
            <a:off x="1986702" y="6346758"/>
            <a:ext cx="8102026" cy="404715"/>
          </a:xfrm>
          <a:prstGeom prst="wedgeRectCallout">
            <a:avLst>
              <a:gd name="adj1" fmla="val -4424"/>
              <a:gd name="adj2" fmla="val -193775"/>
            </a:avLst>
          </a:prstGeom>
          <a:solidFill>
            <a:schemeClr val="accent4">
              <a:lumMod val="60000"/>
              <a:lumOff val="40000"/>
            </a:schemeClr>
          </a:solidFill>
          <a:ln>
            <a:no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2000" b="1" dirty="0">
                <a:solidFill>
                  <a:prstClr val="black"/>
                </a:solidFill>
              </a:rPr>
              <a:t>身体障害者福祉から</a:t>
            </a:r>
            <a:r>
              <a:rPr lang="en-US" altLang="ja-JP" sz="2000" b="1" dirty="0">
                <a:solidFill>
                  <a:srgbClr val="FF0000"/>
                </a:solidFill>
              </a:rPr>
              <a:t>46</a:t>
            </a:r>
            <a:r>
              <a:rPr lang="ja-JP" altLang="en-US" sz="2000" b="1" dirty="0">
                <a:solidFill>
                  <a:srgbClr val="FF0000"/>
                </a:solidFill>
              </a:rPr>
              <a:t>年</a:t>
            </a:r>
            <a:r>
              <a:rPr lang="ja-JP" altLang="en-US" sz="2000" b="1" dirty="0">
                <a:solidFill>
                  <a:prstClr val="black"/>
                </a:solidFill>
              </a:rPr>
              <a:t>の遅れ、知的障害者福祉から</a:t>
            </a:r>
            <a:r>
              <a:rPr lang="en-US" altLang="ja-JP" sz="2000" b="1" dirty="0">
                <a:solidFill>
                  <a:srgbClr val="FF0000"/>
                </a:solidFill>
              </a:rPr>
              <a:t>35</a:t>
            </a:r>
            <a:r>
              <a:rPr lang="ja-JP" altLang="en-US" sz="2000" b="1" dirty="0">
                <a:solidFill>
                  <a:srgbClr val="FF0000"/>
                </a:solidFill>
              </a:rPr>
              <a:t>年</a:t>
            </a:r>
            <a:r>
              <a:rPr lang="ja-JP" altLang="en-US" sz="2000" b="1" dirty="0">
                <a:solidFill>
                  <a:prstClr val="black"/>
                </a:solidFill>
              </a:rPr>
              <a:t>の遅れ</a:t>
            </a:r>
          </a:p>
        </p:txBody>
      </p:sp>
      <p:sp>
        <p:nvSpPr>
          <p:cNvPr id="3" name="正方形/長方形 2"/>
          <p:cNvSpPr/>
          <p:nvPr/>
        </p:nvSpPr>
        <p:spPr>
          <a:xfrm>
            <a:off x="9387052" y="885955"/>
            <a:ext cx="984565" cy="246221"/>
          </a:xfrm>
          <a:prstGeom prst="rect">
            <a:avLst/>
          </a:prstGeom>
        </p:spPr>
        <p:txBody>
          <a:bodyPr wrap="none">
            <a:spAutoFit/>
          </a:bodyPr>
          <a:lstStyle/>
          <a:p>
            <a:pPr fontAlgn="base">
              <a:spcBef>
                <a:spcPct val="0"/>
              </a:spcBef>
              <a:spcAft>
                <a:spcPct val="0"/>
              </a:spcAft>
            </a:pPr>
            <a:r>
              <a:rPr lang="en-US" altLang="ja-JP" sz="1000" dirty="0">
                <a:solidFill>
                  <a:prstClr val="black"/>
                </a:solidFill>
                <a:latin typeface="ＭＳ Ｐゴシック"/>
              </a:rPr>
              <a:t>【</a:t>
            </a:r>
            <a:r>
              <a:rPr lang="en-US" altLang="ja-JP" sz="1000" dirty="0" smtClean="0">
                <a:solidFill>
                  <a:prstClr val="black"/>
                </a:solidFill>
                <a:latin typeface="ＭＳ Ｐゴシック"/>
              </a:rPr>
              <a:t>H26(2014)】</a:t>
            </a:r>
            <a:endParaRPr lang="ja-JP" altLang="en-US" sz="1000" dirty="0">
              <a:solidFill>
                <a:prstClr val="black"/>
              </a:solidFill>
              <a:latin typeface="Garamond" pitchFamily="18" charset="0"/>
            </a:endParaRPr>
          </a:p>
        </p:txBody>
      </p:sp>
      <p:sp>
        <p:nvSpPr>
          <p:cNvPr id="62" name="円/楕円 61"/>
          <p:cNvSpPr/>
          <p:nvPr/>
        </p:nvSpPr>
        <p:spPr>
          <a:xfrm>
            <a:off x="8515913" y="2286840"/>
            <a:ext cx="1535747" cy="250975"/>
          </a:xfrm>
          <a:prstGeom prst="ellipse">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ja-JP" altLang="en-US" sz="1015" b="1" dirty="0">
                <a:solidFill>
                  <a:prstClr val="black"/>
                </a:solidFill>
              </a:rPr>
              <a:t>障害者虐待防止法</a:t>
            </a:r>
          </a:p>
        </p:txBody>
      </p:sp>
      <p:sp>
        <p:nvSpPr>
          <p:cNvPr id="64" name="円/楕円 63"/>
          <p:cNvSpPr/>
          <p:nvPr/>
        </p:nvSpPr>
        <p:spPr>
          <a:xfrm>
            <a:off x="9542826" y="1768779"/>
            <a:ext cx="1091804" cy="409202"/>
          </a:xfrm>
          <a:prstGeom prst="ellipse">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ja-JP" altLang="en-US" sz="1015" b="1" dirty="0">
                <a:solidFill>
                  <a:prstClr val="black"/>
                </a:solidFill>
              </a:rPr>
              <a:t>障害者差別</a:t>
            </a:r>
            <a:endParaRPr lang="en-US" altLang="ja-JP" sz="1015" b="1" dirty="0">
              <a:solidFill>
                <a:prstClr val="black"/>
              </a:solidFill>
            </a:endParaRPr>
          </a:p>
          <a:p>
            <a:pPr algn="ctr" fontAlgn="base">
              <a:spcBef>
                <a:spcPct val="0"/>
              </a:spcBef>
              <a:spcAft>
                <a:spcPct val="0"/>
              </a:spcAft>
              <a:defRPr/>
            </a:pPr>
            <a:r>
              <a:rPr lang="ja-JP" altLang="en-US" sz="1015" b="1" dirty="0">
                <a:solidFill>
                  <a:prstClr val="black"/>
                </a:solidFill>
              </a:rPr>
              <a:t>解消法</a:t>
            </a:r>
          </a:p>
        </p:txBody>
      </p:sp>
      <p:sp>
        <p:nvSpPr>
          <p:cNvPr id="66" name="テキスト ボックス 65"/>
          <p:cNvSpPr txBox="1"/>
          <p:nvPr/>
        </p:nvSpPr>
        <p:spPr>
          <a:xfrm>
            <a:off x="8741677" y="2081265"/>
            <a:ext cx="970267" cy="241476"/>
          </a:xfrm>
          <a:prstGeom prst="rect">
            <a:avLst/>
          </a:prstGeom>
          <a:noFill/>
        </p:spPr>
        <p:txBody>
          <a:bodyPr wrap="square">
            <a:spAutoFit/>
          </a:bodyPr>
          <a:lstStyle/>
          <a:p>
            <a:pPr algn="ctr" fontAlgn="base">
              <a:spcBef>
                <a:spcPct val="0"/>
              </a:spcBef>
              <a:spcAft>
                <a:spcPct val="0"/>
              </a:spcAft>
              <a:defRPr/>
            </a:pPr>
            <a:r>
              <a:rPr lang="en-US" altLang="ja-JP" sz="969" dirty="0">
                <a:solidFill>
                  <a:prstClr val="black"/>
                </a:solidFill>
                <a:latin typeface="ＭＳ Ｐゴシック"/>
              </a:rPr>
              <a:t>【H24(2012)】</a:t>
            </a:r>
            <a:endParaRPr lang="ja-JP" altLang="en-US" sz="969" dirty="0">
              <a:solidFill>
                <a:prstClr val="black"/>
              </a:solidFill>
              <a:latin typeface="ＭＳ Ｐゴシック"/>
            </a:endParaRPr>
          </a:p>
        </p:txBody>
      </p:sp>
      <p:sp>
        <p:nvSpPr>
          <p:cNvPr id="67" name="テキスト ボックス 66"/>
          <p:cNvSpPr txBox="1"/>
          <p:nvPr/>
        </p:nvSpPr>
        <p:spPr>
          <a:xfrm>
            <a:off x="9584840" y="1588944"/>
            <a:ext cx="970267" cy="241476"/>
          </a:xfrm>
          <a:prstGeom prst="rect">
            <a:avLst/>
          </a:prstGeom>
          <a:noFill/>
        </p:spPr>
        <p:txBody>
          <a:bodyPr wrap="square">
            <a:spAutoFit/>
          </a:bodyPr>
          <a:lstStyle/>
          <a:p>
            <a:pPr algn="ctr" fontAlgn="base">
              <a:spcBef>
                <a:spcPct val="0"/>
              </a:spcBef>
              <a:spcAft>
                <a:spcPct val="0"/>
              </a:spcAft>
              <a:defRPr/>
            </a:pPr>
            <a:r>
              <a:rPr lang="en-US" altLang="ja-JP" sz="969" dirty="0">
                <a:solidFill>
                  <a:prstClr val="black"/>
                </a:solidFill>
                <a:latin typeface="ＭＳ Ｐゴシック"/>
              </a:rPr>
              <a:t>【H28(2016)】</a:t>
            </a:r>
            <a:endParaRPr lang="ja-JP" altLang="en-US" sz="969" dirty="0">
              <a:solidFill>
                <a:prstClr val="black"/>
              </a:solidFill>
              <a:latin typeface="ＭＳ Ｐゴシック"/>
            </a:endParaRPr>
          </a:p>
        </p:txBody>
      </p:sp>
      <p:cxnSp>
        <p:nvCxnSpPr>
          <p:cNvPr id="101" name="直線コネクタ 100"/>
          <p:cNvCxnSpPr>
            <a:cxnSpLocks/>
            <a:stCxn id="62" idx="6"/>
          </p:cNvCxnSpPr>
          <p:nvPr/>
        </p:nvCxnSpPr>
        <p:spPr>
          <a:xfrm flipV="1">
            <a:off x="10051660" y="2406489"/>
            <a:ext cx="673270" cy="5839"/>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a:stCxn id="64" idx="6"/>
          </p:cNvCxnSpPr>
          <p:nvPr/>
        </p:nvCxnSpPr>
        <p:spPr>
          <a:xfrm flipV="1">
            <a:off x="10634630" y="1956426"/>
            <a:ext cx="127370" cy="16954"/>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69" name="円/楕円 68"/>
          <p:cNvSpPr/>
          <p:nvPr/>
        </p:nvSpPr>
        <p:spPr>
          <a:xfrm>
            <a:off x="9417623" y="1132489"/>
            <a:ext cx="926466" cy="410542"/>
          </a:xfrm>
          <a:prstGeom prst="ellipse">
            <a:avLst/>
          </a:prstGeom>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lIns="0" tIns="0" rIns="0" bIns="0" anchor="ctr"/>
          <a:lstStyle/>
          <a:p>
            <a:pPr algn="ctr" fontAlgn="base">
              <a:spcBef>
                <a:spcPct val="0"/>
              </a:spcBef>
              <a:spcAft>
                <a:spcPct val="0"/>
              </a:spcAft>
              <a:defRPr/>
            </a:pPr>
            <a:r>
              <a:rPr lang="ja-JP" altLang="en-US" sz="1200" b="1" dirty="0">
                <a:solidFill>
                  <a:prstClr val="white"/>
                </a:solidFill>
              </a:rPr>
              <a:t>日本批准</a:t>
            </a:r>
          </a:p>
        </p:txBody>
      </p:sp>
      <p:sp>
        <p:nvSpPr>
          <p:cNvPr id="72" name="円/楕円 71"/>
          <p:cNvSpPr/>
          <p:nvPr/>
        </p:nvSpPr>
        <p:spPr>
          <a:xfrm>
            <a:off x="7671817" y="1018229"/>
            <a:ext cx="1597939" cy="539169"/>
          </a:xfrm>
          <a:prstGeom prst="ellipse">
            <a:avLst/>
          </a:prstGeom>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lIns="0" tIns="0" rIns="0" bIns="0" anchor="ctr"/>
          <a:lstStyle/>
          <a:p>
            <a:pPr algn="ctr" fontAlgn="base">
              <a:spcBef>
                <a:spcPct val="0"/>
              </a:spcBef>
              <a:spcAft>
                <a:spcPct val="0"/>
              </a:spcAft>
              <a:defRPr/>
            </a:pPr>
            <a:r>
              <a:rPr lang="ja-JP" altLang="en-US" sz="1200" b="1" dirty="0">
                <a:solidFill>
                  <a:prstClr val="white"/>
                </a:solidFill>
              </a:rPr>
              <a:t>国連「障害者権利条約」　採択</a:t>
            </a:r>
          </a:p>
        </p:txBody>
      </p:sp>
      <p:sp>
        <p:nvSpPr>
          <p:cNvPr id="79" name="正方形/長方形 78"/>
          <p:cNvSpPr/>
          <p:nvPr/>
        </p:nvSpPr>
        <p:spPr>
          <a:xfrm>
            <a:off x="7400048" y="821704"/>
            <a:ext cx="1453977" cy="246221"/>
          </a:xfrm>
          <a:prstGeom prst="rect">
            <a:avLst/>
          </a:prstGeom>
        </p:spPr>
        <p:txBody>
          <a:bodyPr wrap="square">
            <a:spAutoFit/>
          </a:bodyPr>
          <a:lstStyle/>
          <a:p>
            <a:pPr fontAlgn="base">
              <a:spcBef>
                <a:spcPct val="0"/>
              </a:spcBef>
              <a:spcAft>
                <a:spcPct val="0"/>
              </a:spcAft>
            </a:pPr>
            <a:r>
              <a:rPr lang="en-US" altLang="ja-JP" sz="1000" dirty="0">
                <a:solidFill>
                  <a:prstClr val="black"/>
                </a:solidFill>
                <a:latin typeface="ＭＳ Ｐゴシック"/>
              </a:rPr>
              <a:t>【</a:t>
            </a:r>
            <a:r>
              <a:rPr lang="en-US" altLang="ja-JP" sz="1000" dirty="0" smtClean="0">
                <a:solidFill>
                  <a:prstClr val="black"/>
                </a:solidFill>
                <a:latin typeface="ＭＳ Ｐゴシック"/>
              </a:rPr>
              <a:t>H18(2006)】</a:t>
            </a:r>
            <a:endParaRPr lang="ja-JP" altLang="en-US" sz="1000" dirty="0">
              <a:solidFill>
                <a:prstClr val="black"/>
              </a:solidFill>
              <a:latin typeface="Garamond" pitchFamily="18" charset="0"/>
            </a:endParaRPr>
          </a:p>
        </p:txBody>
      </p:sp>
      <p:cxnSp>
        <p:nvCxnSpPr>
          <p:cNvPr id="81" name="直線コネクタ 80"/>
          <p:cNvCxnSpPr>
            <a:stCxn id="69" idx="6"/>
          </p:cNvCxnSpPr>
          <p:nvPr/>
        </p:nvCxnSpPr>
        <p:spPr>
          <a:xfrm>
            <a:off x="10344091" y="1337762"/>
            <a:ext cx="348943" cy="5769"/>
          </a:xfrm>
          <a:prstGeom prst="line">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a:cxnSpLocks/>
            <a:stCxn id="72" idx="6"/>
            <a:endCxn id="69" idx="2"/>
          </p:cNvCxnSpPr>
          <p:nvPr/>
        </p:nvCxnSpPr>
        <p:spPr>
          <a:xfrm>
            <a:off x="9269756" y="1287814"/>
            <a:ext cx="147867" cy="49946"/>
          </a:xfrm>
          <a:prstGeom prst="line">
            <a:avLst/>
          </a:prstGeom>
        </p:spPr>
        <p:style>
          <a:lnRef idx="1">
            <a:schemeClr val="dk1"/>
          </a:lnRef>
          <a:fillRef idx="0">
            <a:schemeClr val="dk1"/>
          </a:fillRef>
          <a:effectRef idx="0">
            <a:schemeClr val="dk1"/>
          </a:effectRef>
          <a:fontRef idx="minor">
            <a:schemeClr val="tx1"/>
          </a:fontRef>
        </p:style>
      </p:cxnSp>
      <p:sp>
        <p:nvSpPr>
          <p:cNvPr id="90" name="正方形/長方形 89"/>
          <p:cNvSpPr/>
          <p:nvPr/>
        </p:nvSpPr>
        <p:spPr>
          <a:xfrm>
            <a:off x="1353515" y="1146501"/>
            <a:ext cx="1896635" cy="753554"/>
          </a:xfrm>
          <a:prstGeom prst="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200" b="1" dirty="0">
                <a:solidFill>
                  <a:prstClr val="black"/>
                </a:solidFill>
              </a:rPr>
              <a:t>国連　　　　　　　　　　「障害者の権利宣言」</a:t>
            </a:r>
            <a:endParaRPr lang="en-US" altLang="ja-JP" sz="1200" b="1" dirty="0">
              <a:solidFill>
                <a:prstClr val="black"/>
              </a:solidFill>
            </a:endParaRPr>
          </a:p>
          <a:p>
            <a:pPr algn="ctr" fontAlgn="base">
              <a:spcBef>
                <a:spcPct val="0"/>
              </a:spcBef>
              <a:spcAft>
                <a:spcPct val="0"/>
              </a:spcAft>
              <a:defRPr/>
            </a:pPr>
            <a:r>
              <a:rPr lang="ja-JP" altLang="en-US" sz="1015" dirty="0">
                <a:solidFill>
                  <a:prstClr val="black"/>
                </a:solidFill>
              </a:rPr>
              <a:t>（精神障害者の障害定義・　昭和</a:t>
            </a:r>
            <a:r>
              <a:rPr lang="en-US" altLang="ja-JP" sz="1015" dirty="0">
                <a:solidFill>
                  <a:prstClr val="black"/>
                </a:solidFill>
              </a:rPr>
              <a:t>50(1975)</a:t>
            </a:r>
            <a:r>
              <a:rPr lang="ja-JP" altLang="en-US" sz="1015" dirty="0">
                <a:solidFill>
                  <a:prstClr val="black"/>
                </a:solidFill>
              </a:rPr>
              <a:t>年）</a:t>
            </a:r>
          </a:p>
        </p:txBody>
      </p:sp>
      <p:sp>
        <p:nvSpPr>
          <p:cNvPr id="83" name="円/楕円 82"/>
          <p:cNvSpPr/>
          <p:nvPr/>
        </p:nvSpPr>
        <p:spPr>
          <a:xfrm>
            <a:off x="6586147" y="5484507"/>
            <a:ext cx="1410585" cy="794074"/>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base">
              <a:spcBef>
                <a:spcPct val="0"/>
              </a:spcBef>
              <a:spcAft>
                <a:spcPct val="0"/>
              </a:spcAft>
              <a:defRPr/>
            </a:pPr>
            <a:r>
              <a:rPr lang="ja-JP" altLang="en-US" sz="1400" b="1" dirty="0">
                <a:solidFill>
                  <a:schemeClr val="bg1"/>
                </a:solidFill>
              </a:rPr>
              <a:t>精神保健　福祉法改正</a:t>
            </a:r>
            <a:endParaRPr lang="ja-JP" altLang="en-US" sz="1200" b="1" dirty="0">
              <a:solidFill>
                <a:schemeClr val="bg1"/>
              </a:solidFill>
            </a:endParaRPr>
          </a:p>
        </p:txBody>
      </p:sp>
      <p:sp>
        <p:nvSpPr>
          <p:cNvPr id="88" name="テキスト ボックス 87"/>
          <p:cNvSpPr txBox="1"/>
          <p:nvPr/>
        </p:nvSpPr>
        <p:spPr>
          <a:xfrm>
            <a:off x="6598523" y="6036879"/>
            <a:ext cx="1381911" cy="253916"/>
          </a:xfrm>
          <a:prstGeom prst="rect">
            <a:avLst/>
          </a:prstGeom>
          <a:noFill/>
        </p:spPr>
        <p:txBody>
          <a:bodyPr wrap="square">
            <a:spAutoFit/>
          </a:bodyPr>
          <a:lstStyle/>
          <a:p>
            <a:pPr algn="ctr" fontAlgn="base">
              <a:spcBef>
                <a:spcPct val="0"/>
              </a:spcBef>
              <a:spcAft>
                <a:spcPct val="0"/>
              </a:spcAft>
              <a:defRPr/>
            </a:pPr>
            <a:r>
              <a:rPr lang="en-US" altLang="ja-JP" sz="1050" dirty="0">
                <a:solidFill>
                  <a:schemeClr val="bg1"/>
                </a:solidFill>
                <a:latin typeface="ＭＳ Ｐゴシック" panose="020B0600070205080204" pitchFamily="50" charset="-128"/>
              </a:rPr>
              <a:t>【H14(2002)】</a:t>
            </a:r>
            <a:endParaRPr lang="ja-JP" altLang="en-US" sz="1050" dirty="0">
              <a:solidFill>
                <a:schemeClr val="bg1"/>
              </a:solidFill>
              <a:latin typeface="ＭＳ Ｐゴシック" panose="020B0600070205080204" pitchFamily="50" charset="-128"/>
            </a:endParaRPr>
          </a:p>
        </p:txBody>
      </p:sp>
      <p:sp>
        <p:nvSpPr>
          <p:cNvPr id="8" name="楕円 7">
            <a:extLst>
              <a:ext uri="{FF2B5EF4-FFF2-40B4-BE49-F238E27FC236}">
                <a16:creationId xmlns:a16="http://schemas.microsoft.com/office/drawing/2014/main" id="{F3F9DBB9-7063-4499-9914-71B4C02ACB93}"/>
              </a:ext>
            </a:extLst>
          </p:cNvPr>
          <p:cNvSpPr/>
          <p:nvPr/>
        </p:nvSpPr>
        <p:spPr>
          <a:xfrm>
            <a:off x="7502286" y="1688196"/>
            <a:ext cx="2013803" cy="442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a:p>
            <a:pPr algn="ctr"/>
            <a:r>
              <a:rPr lang="ja-JP" altLang="en-US" b="1" dirty="0">
                <a:latin typeface="HGP創英角ﾎﾟｯﾌﾟ体" panose="040B0A00000000000000" pitchFamily="50" charset="-128"/>
                <a:ea typeface="HGP創英角ﾎﾟｯﾌﾟ体" panose="040B0A00000000000000" pitchFamily="50" charset="-128"/>
              </a:rPr>
              <a:t>骨格提言</a:t>
            </a:r>
          </a:p>
          <a:p>
            <a:pPr algn="ctr"/>
            <a:endParaRPr lang="ja-JP" altLang="en-US" dirty="0"/>
          </a:p>
        </p:txBody>
      </p:sp>
      <p:sp>
        <p:nvSpPr>
          <p:cNvPr id="91" name="正方形/長方形 90">
            <a:extLst>
              <a:ext uri="{FF2B5EF4-FFF2-40B4-BE49-F238E27FC236}">
                <a16:creationId xmlns:a16="http://schemas.microsoft.com/office/drawing/2014/main" id="{E8E33A16-8D30-42D6-BA42-D53E77BECF6B}"/>
              </a:ext>
            </a:extLst>
          </p:cNvPr>
          <p:cNvSpPr/>
          <p:nvPr/>
        </p:nvSpPr>
        <p:spPr>
          <a:xfrm>
            <a:off x="8645835" y="1492015"/>
            <a:ext cx="984565" cy="246221"/>
          </a:xfrm>
          <a:prstGeom prst="rect">
            <a:avLst/>
          </a:prstGeom>
        </p:spPr>
        <p:txBody>
          <a:bodyPr wrap="none">
            <a:spAutoFit/>
          </a:bodyPr>
          <a:lstStyle/>
          <a:p>
            <a:pPr fontAlgn="base">
              <a:spcBef>
                <a:spcPct val="0"/>
              </a:spcBef>
              <a:spcAft>
                <a:spcPct val="0"/>
              </a:spcAft>
            </a:pPr>
            <a:r>
              <a:rPr lang="en-US" altLang="ja-JP" sz="1000" dirty="0">
                <a:solidFill>
                  <a:prstClr val="black"/>
                </a:solidFill>
                <a:latin typeface="ＭＳ Ｐゴシック"/>
              </a:rPr>
              <a:t>【</a:t>
            </a:r>
            <a:r>
              <a:rPr lang="en-US" altLang="ja-JP" sz="1000" dirty="0" smtClean="0">
                <a:solidFill>
                  <a:prstClr val="black"/>
                </a:solidFill>
                <a:latin typeface="ＭＳ Ｐゴシック"/>
              </a:rPr>
              <a:t>H23(2011</a:t>
            </a:r>
            <a:r>
              <a:rPr lang="en-US" altLang="ja-JP" sz="1000" dirty="0">
                <a:solidFill>
                  <a:prstClr val="black"/>
                </a:solidFill>
                <a:latin typeface="ＭＳ Ｐゴシック"/>
              </a:rPr>
              <a:t>)</a:t>
            </a:r>
            <a:r>
              <a:rPr lang="en-US" altLang="ja-JP" sz="1000" dirty="0" smtClean="0">
                <a:solidFill>
                  <a:prstClr val="black"/>
                </a:solidFill>
                <a:latin typeface="ＭＳ Ｐゴシック"/>
              </a:rPr>
              <a:t>】</a:t>
            </a:r>
            <a:endParaRPr lang="ja-JP" altLang="en-US" sz="1000" dirty="0">
              <a:solidFill>
                <a:prstClr val="black"/>
              </a:solidFill>
              <a:latin typeface="Garamond" pitchFamily="18" charset="0"/>
            </a:endParaRPr>
          </a:p>
        </p:txBody>
      </p:sp>
      <p:sp>
        <p:nvSpPr>
          <p:cNvPr id="2" name="楕円 1">
            <a:extLst>
              <a:ext uri="{FF2B5EF4-FFF2-40B4-BE49-F238E27FC236}">
                <a16:creationId xmlns:a16="http://schemas.microsoft.com/office/drawing/2014/main" id="{AAC1054E-52E4-4AD8-AA36-EB868A420088}"/>
              </a:ext>
            </a:extLst>
          </p:cNvPr>
          <p:cNvSpPr/>
          <p:nvPr/>
        </p:nvSpPr>
        <p:spPr>
          <a:xfrm>
            <a:off x="9873501" y="4706996"/>
            <a:ext cx="2220699" cy="162047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ja-JP" altLang="en-US" sz="1400" dirty="0">
                <a:solidFill>
                  <a:srgbClr val="FF0000"/>
                </a:solidFill>
                <a:latin typeface="HGP創英角ｺﾞｼｯｸUB" pitchFamily="50" charset="-128"/>
                <a:ea typeface="HGP創英角ｺﾞｼｯｸUB" pitchFamily="50" charset="-128"/>
              </a:rPr>
              <a:t>精神手帳所持者は</a:t>
            </a:r>
            <a:r>
              <a:rPr lang="en-US" altLang="ja-JP" sz="1400" dirty="0">
                <a:solidFill>
                  <a:srgbClr val="FF0000"/>
                </a:solidFill>
                <a:latin typeface="HGP創英角ｺﾞｼｯｸUB" pitchFamily="50" charset="-128"/>
                <a:ea typeface="HGP創英角ｺﾞｼｯｸUB" pitchFamily="50" charset="-128"/>
              </a:rPr>
              <a:t>100</a:t>
            </a:r>
            <a:r>
              <a:rPr lang="ja-JP" altLang="en-US" sz="1400" dirty="0">
                <a:solidFill>
                  <a:srgbClr val="FF0000"/>
                </a:solidFill>
                <a:latin typeface="HGP創英角ｺﾞｼｯｸUB" pitchFamily="50" charset="-128"/>
                <a:ea typeface="HGP創英角ｺﾞｼｯｸUB" pitchFamily="50" charset="-128"/>
              </a:rPr>
              <a:t>万人超</a:t>
            </a:r>
          </a:p>
          <a:p>
            <a:pPr fontAlgn="base">
              <a:spcBef>
                <a:spcPct val="0"/>
              </a:spcBef>
              <a:spcAft>
                <a:spcPct val="0"/>
              </a:spcAft>
            </a:pPr>
            <a:r>
              <a:rPr lang="en-US" altLang="ja-JP" sz="1400" dirty="0">
                <a:solidFill>
                  <a:srgbClr val="FF0000"/>
                </a:solidFill>
                <a:latin typeface="HGP創英角ｺﾞｼｯｸUB" pitchFamily="50" charset="-128"/>
                <a:ea typeface="HGP創英角ｺﾞｼｯｸUB" pitchFamily="50" charset="-128"/>
              </a:rPr>
              <a:t>(419</a:t>
            </a:r>
            <a:r>
              <a:rPr lang="ja-JP" altLang="en-US" sz="1400" dirty="0">
                <a:solidFill>
                  <a:srgbClr val="FF0000"/>
                </a:solidFill>
                <a:latin typeface="HGP創英角ｺﾞｼｯｸUB" pitchFamily="50" charset="-128"/>
                <a:ea typeface="HGP創英角ｺﾞｼｯｸUB" pitchFamily="50" charset="-128"/>
              </a:rPr>
              <a:t>万人中</a:t>
            </a:r>
            <a:r>
              <a:rPr lang="en-US" altLang="ja-JP" dirty="0">
                <a:solidFill>
                  <a:srgbClr val="FF0000"/>
                </a:solidFill>
                <a:latin typeface="HGP創英角ｺﾞｼｯｸUB" pitchFamily="50" charset="-128"/>
                <a:ea typeface="HGP創英角ｺﾞｼｯｸUB" pitchFamily="50" charset="-128"/>
              </a:rPr>
              <a:t>)</a:t>
            </a:r>
            <a:endParaRPr lang="ja-JP" altLang="en-US" dirty="0">
              <a:solidFill>
                <a:srgbClr val="FF0000"/>
              </a:solidFill>
              <a:latin typeface="HGP創英角ｺﾞｼｯｸUB" pitchFamily="50" charset="-128"/>
              <a:ea typeface="HGP創英角ｺﾞｼｯｸUB" pitchFamily="50" charset="-128"/>
            </a:endParaRPr>
          </a:p>
        </p:txBody>
      </p:sp>
      <p:sp>
        <p:nvSpPr>
          <p:cNvPr id="80" name="吹き出し: 円形 79">
            <a:extLst>
              <a:ext uri="{FF2B5EF4-FFF2-40B4-BE49-F238E27FC236}">
                <a16:creationId xmlns:a16="http://schemas.microsoft.com/office/drawing/2014/main" id="{3806542B-BE4B-3785-6EDE-3CD2CE24F7CD}"/>
              </a:ext>
            </a:extLst>
          </p:cNvPr>
          <p:cNvSpPr/>
          <p:nvPr/>
        </p:nvSpPr>
        <p:spPr>
          <a:xfrm>
            <a:off x="4036567" y="4097508"/>
            <a:ext cx="1547700" cy="637467"/>
          </a:xfrm>
          <a:prstGeom prst="wedgeEllipseCallout">
            <a:avLst>
              <a:gd name="adj1" fmla="val 122422"/>
              <a:gd name="adj2" fmla="val 12352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HGP創英角ﾎﾟｯﾌﾟ体" panose="040B0A00000000000000" pitchFamily="50" charset="-128"/>
                <a:ea typeface="HGP創英角ﾎﾟｯﾌﾟ体" panose="040B0A00000000000000" pitchFamily="50" charset="-128"/>
              </a:rPr>
              <a:t>あみ</a:t>
            </a:r>
            <a:r>
              <a:rPr lang="ja-JP" altLang="en-US" b="1" dirty="0">
                <a:latin typeface="HGP創英角ﾎﾟｯﾌﾟ体" panose="040B0A00000000000000" pitchFamily="50" charset="-128"/>
                <a:ea typeface="HGP創英角ﾎﾟｯﾌﾟ体" panose="040B0A00000000000000" pitchFamily="50" charset="-128"/>
              </a:rPr>
              <a:t>結成</a:t>
            </a:r>
            <a:endParaRPr lang="en-US" altLang="ja-JP" b="1" dirty="0">
              <a:latin typeface="HGP創英角ﾎﾟｯﾌﾟ体" panose="040B0A00000000000000" pitchFamily="50" charset="-128"/>
              <a:ea typeface="HGP創英角ﾎﾟｯﾌﾟ体" panose="040B0A00000000000000" pitchFamily="50" charset="-128"/>
            </a:endParaRPr>
          </a:p>
          <a:p>
            <a:pPr algn="ctr"/>
            <a:r>
              <a:rPr kumimoji="1" lang="en-US" altLang="ja-JP" sz="1100" b="1" dirty="0">
                <a:latin typeface="HGP創英角ﾎﾟｯﾌﾟ体" panose="040B0A00000000000000" pitchFamily="50" charset="-128"/>
                <a:ea typeface="HGP創英角ﾎﾟｯﾌﾟ体" panose="040B0A00000000000000" pitchFamily="50" charset="-128"/>
              </a:rPr>
              <a:t> 【H9(1997)】</a:t>
            </a:r>
            <a:endParaRPr kumimoji="1" lang="ja-JP" altLang="en-US" sz="1100" b="1" dirty="0">
              <a:latin typeface="HGP創英角ﾎﾟｯﾌﾟ体" panose="040B0A00000000000000" pitchFamily="50" charset="-128"/>
              <a:ea typeface="HGP創英角ﾎﾟｯﾌﾟ体" panose="040B0A00000000000000" pitchFamily="50" charset="-128"/>
            </a:endParaRPr>
          </a:p>
        </p:txBody>
      </p:sp>
      <p:sp>
        <p:nvSpPr>
          <p:cNvPr id="94" name="正方形/長方形 93">
            <a:extLst>
              <a:ext uri="{FF2B5EF4-FFF2-40B4-BE49-F238E27FC236}">
                <a16:creationId xmlns:a16="http://schemas.microsoft.com/office/drawing/2014/main" id="{ED0A14FF-147C-FD0C-ADF1-151CAAB6424B}"/>
              </a:ext>
            </a:extLst>
          </p:cNvPr>
          <p:cNvSpPr/>
          <p:nvPr/>
        </p:nvSpPr>
        <p:spPr>
          <a:xfrm>
            <a:off x="10253621" y="6434565"/>
            <a:ext cx="1460458" cy="290199"/>
          </a:xfrm>
          <a:prstGeom prst="rect">
            <a:avLst/>
          </a:prstGeom>
          <a:solidFill>
            <a:schemeClr val="accent5">
              <a:lumMod val="40000"/>
              <a:lumOff val="60000"/>
            </a:schemeClr>
          </a:solidFill>
          <a:ln>
            <a:no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ja-JP" altLang="en-US" sz="1100" dirty="0">
                <a:solidFill>
                  <a:schemeClr val="tx1"/>
                </a:solidFill>
              </a:rPr>
              <a:t>あみ　伊澤雄一作成</a:t>
            </a:r>
          </a:p>
        </p:txBody>
      </p:sp>
    </p:spTree>
    <p:extLst>
      <p:ext uri="{BB962C8B-B14F-4D97-AF65-F5344CB8AC3E}">
        <p14:creationId xmlns:p14="http://schemas.microsoft.com/office/powerpoint/2010/main" val="4066748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292</Words>
  <Application>Microsoft Office PowerPoint</Application>
  <PresentationFormat>ワイド画面</PresentationFormat>
  <Paragraphs>82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HGP創英角ｺﾞｼｯｸUB</vt:lpstr>
      <vt:lpstr>HGP創英角ﾎﾟｯﾌﾟ体</vt:lpstr>
      <vt:lpstr>JustUnitMarkG</vt:lpstr>
      <vt:lpstr>ＭＳ Ｐゴシック</vt:lpstr>
      <vt:lpstr>游ゴシック</vt:lpstr>
      <vt:lpstr>游ゴシック Light</vt:lpstr>
      <vt:lpstr>Arial</vt:lpstr>
      <vt:lpstr>Garamond</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伊澤 雄一</dc:creator>
  <cp:lastModifiedBy>打越 理恵</cp:lastModifiedBy>
  <cp:revision>5</cp:revision>
  <cp:lastPrinted>2022-05-16T03:21:36Z</cp:lastPrinted>
  <dcterms:created xsi:type="dcterms:W3CDTF">2022-05-14T14:26:46Z</dcterms:created>
  <dcterms:modified xsi:type="dcterms:W3CDTF">2022-06-07T08:04:21Z</dcterms:modified>
</cp:coreProperties>
</file>