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077" r:id="rId5"/>
    <p:sldId id="2186" r:id="rId6"/>
    <p:sldId id="2080" r:id="rId7"/>
    <p:sldId id="2187" r:id="rId8"/>
    <p:sldId id="2167" r:id="rId9"/>
    <p:sldId id="2188" r:id="rId10"/>
    <p:sldId id="2185" r:id="rId11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08C228-808B-58BE-A15D-D1CA0D45799D}" name="編集室" initials="編集室" userId="編集室" providerId="None"/>
  <p188:author id="{0C1DC659-62A4-4E51-92E2-15880C313B19}" name="wakasapo@nsyakyo.or.jp" initials="wa" userId="S::urn:spo:guest#wakasapo@nsyakyo.or.jp::" providerId="AD"/>
  <p188:author id="{540F78D9-676E-5848-1EE5-8EB3DBAE0112}" name="事務局" initials="事務局" userId="事務局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6F9BC7-7B7D-9039-850C-6A9F1D0425C1}" v="56" dt="2026-06-03T00:26:01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4"/>
  </p:normalViewPr>
  <p:slideViewPr>
    <p:cSldViewPr snapToGrid="0">
      <p:cViewPr varScale="1">
        <p:scale>
          <a:sx n="59" d="100"/>
          <a:sy n="59" d="100"/>
        </p:scale>
        <p:origin x="92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1E6A9-BF92-8B4D-88F3-AA8AAAD1E9FC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ED5DC-3B2B-FB4C-97D2-E0A503A7B0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88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ノート プレースホルダー 2"/>
          <p:cNvSpPr txBox="1">
            <a:spLocks noGrp="1"/>
          </p:cNvSpPr>
          <p:nvPr>
            <p:ph type="body" sz="quarter" idx="1"/>
          </p:nvPr>
        </p:nvSpPr>
        <p:spPr>
          <a:xfrm>
            <a:off x="673577" y="4686499"/>
            <a:ext cx="5388610" cy="4440620"/>
          </a:xfrm>
        </p:spPr>
        <p:txBody>
          <a:bodyPr/>
          <a:lstStyle/>
          <a:p>
            <a:endParaRPr lang="ja-JP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0D865-FADB-72B5-D209-1356D7467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35A127-27C0-C8B0-B4B6-59093CBBC3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7815D8-AF1A-18A5-F16C-22DEE6AD91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73577" y="4686499"/>
            <a:ext cx="5388610" cy="4440620"/>
          </a:xfrm>
        </p:spPr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911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3D0B46-6721-79C6-AAF9-3CCB8D7DA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576C63E-36D6-F987-737D-B8C6131DEE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C887D-F30C-83D5-61AC-DC9F454EC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588D6-5E26-43F3-97FB-8F05AE24961D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3E736D-F9FE-3607-BA8B-19FAF5F5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E716A2-2D29-0F31-924A-6D29BCC21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05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2B32A3-A9D4-B3B1-692A-F8AF0743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4033DB5-B39A-30B6-A5B6-1CD0C59EE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14151F-C925-C53C-3D32-984D29061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B2D-9725-4FC7-9BD3-E50848E9F094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F81E38-DE86-291B-74DF-3C7662E4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5EC767-A295-FAB3-977C-B11A1FDFB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93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F1C7E19-3406-4920-FF42-40008C011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AD4362-3665-2DE8-A76F-43E359141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8DF2D4-5A1C-7773-0347-F008F1FA9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0D71-C332-49FD-861E-1C0D6F28512B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2F0957-E935-3B60-6F0C-9B66267DA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04F7F9-8AA5-B515-F2AE-AAF72C3E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43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38E29A-406A-17EA-F11A-C1FD8CC60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D63717-7D76-B999-753A-C26971753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F2BB47-EC45-FB73-7814-FA5974D8A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D667-7643-49AB-BF39-B5A29B65D74B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2F1085-0061-EDD4-D256-04AAD052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4BFAA3-B895-D7F4-ECAB-9FA1A378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53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DC00D0-5AA7-76E9-259C-8DD8F72F2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75AA07-5999-F28D-331C-ECC44971B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3E16EF-7485-C03F-6C94-2B6FAAF6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76A2E-3253-4766-9328-3A87ACAE3C39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348148-4D7C-2049-5D97-99934265A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64BCAD-095D-E20C-0BC0-12A4550A5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93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74E506-CC8F-3A31-8EE8-9EA6BB758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3681D4-342C-53BB-61A0-FD20B80845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317270-2126-89BD-76AC-5104A39D7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C83E95-E136-B45F-F86A-826A4A58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54A20-EB25-403E-B7DA-869F8CAE6569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7F3C48-4609-4233-6FD9-426AE74E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37F0EE-D12C-FC4B-5412-7D5C756D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7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A5B261-4EA3-0231-50A3-545B9708A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47B20DD-568B-A9DA-B763-3A5048885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04EAAA-B9A3-AB4B-5028-03D9B975E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257DD0F-68D0-8D6E-F805-F0D50C5023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E52DDB4-D869-0538-D1F9-BCC90A350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94AD4C8-6208-D8DE-B89D-2B82220C6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E24E0-35C0-436C-B15C-EADFEEA9A846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FE17512-4C5F-BD6A-7675-ECD747D88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5126409-0B5D-DBB0-9DFB-4E98A2DA6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16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C1640-FAE9-B0A5-2CA6-96D5369E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A0AADBE-382C-BA9B-4265-41672F8A9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01F9-3C0B-4F07-9183-B62668A1E5AF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EF1CB1-8029-B313-AFBE-FB7ED96E6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A3BC50A-CDDF-A0A2-2642-DBE2E6D2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763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CBC353E-E0AE-CD30-5214-4BF8EDD74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817D-FE4C-414D-8473-2992EE1513CA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63983B1-09E8-C821-A604-E4C1F2EDB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6254A4-C9E7-47C3-2A3C-B10BB9B55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520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0F63CF-F71E-DB52-D984-B2E87336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B3F4D5-8960-542D-CA42-B8DAD0A9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CD8CAD-5FA3-BA87-E530-2F7D44B3A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505A3C-E272-056B-AAFD-D9FCEAB4D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83B1D-770B-4172-BD4A-67D3B0E9114A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250FBD-D478-EF5D-A2CD-70661DFB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5AF10D-D96F-7E1A-577E-5384DBE22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34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D61020-F2F1-5A6F-AAFB-E186CB853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3DBA61D-C72C-D547-760A-BF462DE3F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9D268A-A437-6F64-D23F-F1F412B66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1FA5EE-D969-9C0E-C498-82C80B3E3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D7C5-933E-4B46-B88F-C5233E64D8A6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ABB7E3-0B0E-562B-D700-AE8E881D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895A75-EAF2-1E58-C4DB-259A13302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43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80CAC76-271B-914C-032F-C4F970B4F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D85300E-9490-D314-14B8-861CD934C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31D635-C9D1-248B-5353-DB1598B58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0CA2A2-984A-45E9-BB29-3B3819CB87F9}" type="datetime1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5A0CE7-18DA-9605-DC4A-D0010C6BD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4983D6-95A5-A739-DCC9-D1639817C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E57326-7F23-9F48-95F1-8B49F2DE22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88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1.jpeg"/><Relationship Id="rId4" Type="http://schemas.openxmlformats.org/officeDocument/2006/relationships/image" Target="../media/image26.jpe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フリーフォーム 5"/>
          <p:cNvSpPr/>
          <p:nvPr/>
        </p:nvSpPr>
        <p:spPr>
          <a:xfrm>
            <a:off x="1524000" y="3839216"/>
            <a:ext cx="9144000" cy="14292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99CC00"/>
          </a:solidFill>
          <a:ln w="9363">
            <a:solidFill>
              <a:srgbClr val="000000"/>
            </a:solidFill>
            <a:prstDash val="solid"/>
            <a:miter/>
          </a:ln>
        </p:spPr>
        <p:txBody>
          <a:bodyPr vert="horz" wrap="none" lIns="90004" tIns="46798" rIns="90004" bIns="46798" anchor="ctr" anchorCtr="0" compatLnSpc="1"/>
          <a:lstStyle/>
          <a:p>
            <a:pPr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al" pitchFamily="34"/>
              <a:ea typeface="ＭＳ Ｐゴシック" pitchFamily="50"/>
              <a:cs typeface="ＭＳ Ｐゴシック" pitchFamily="50"/>
            </a:endParaRPr>
          </a:p>
        </p:txBody>
      </p:sp>
      <p:sp>
        <p:nvSpPr>
          <p:cNvPr id="11" name="フリーフォーム 10"/>
          <p:cNvSpPr/>
          <p:nvPr/>
        </p:nvSpPr>
        <p:spPr>
          <a:xfrm>
            <a:off x="0" y="2402278"/>
            <a:ext cx="12192000" cy="1264061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w="9363">
            <a:noFill/>
            <a:prstDash val="solid"/>
            <a:miter/>
          </a:ln>
        </p:spPr>
        <p:txBody>
          <a:bodyPr vert="horz" wrap="square" lIns="90004" tIns="46798" rIns="90004" bIns="46798" anchor="t" anchorCtr="0" compatLnSpc="1">
            <a:spAutoFit/>
          </a:bodyPr>
          <a:lstStyle/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4800" kern="0">
                <a:solidFill>
                  <a:srgbClr val="008000"/>
                </a:solidFill>
                <a:latin typeface="HGPｺﾞｼｯｸE"/>
                <a:ea typeface="HGPｺﾞｼｯｸE"/>
                <a:cs typeface="HGPｺﾞｼｯｸE"/>
              </a:rPr>
              <a:t>求められる支援者像とは</a:t>
            </a:r>
            <a:endParaRPr lang="en-US" altLang="ja-JP" sz="2800" kern="0">
              <a:solidFill>
                <a:srgbClr val="008000"/>
              </a:solidFill>
              <a:latin typeface="HGPｺﾞｼｯｸE"/>
              <a:ea typeface="HGPｺﾞｼｯｸE"/>
              <a:cs typeface="HGPｺﾞｼｯｸE"/>
            </a:endParaRPr>
          </a:p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ja-JP" sz="2800" kern="0">
                <a:solidFill>
                  <a:srgbClr val="008000"/>
                </a:solidFill>
                <a:latin typeface="HGPｺﾞｼｯｸE"/>
                <a:ea typeface="HGPｺﾞｼｯｸE"/>
                <a:cs typeface="HGPｺﾞｼｯｸE"/>
              </a:rPr>
              <a:t>〜</a:t>
            </a:r>
            <a:r>
              <a:rPr lang="ja-JP" altLang="en-US" sz="2800" kern="0">
                <a:solidFill>
                  <a:srgbClr val="008000"/>
                </a:solidFill>
                <a:latin typeface="HGPｺﾞｼｯｸE"/>
                <a:ea typeface="HGPｺﾞｼｯｸE"/>
                <a:cs typeface="HGPｺﾞｼｯｸE"/>
              </a:rPr>
              <a:t>笑う門にはハッピーカムカム</a:t>
            </a:r>
            <a:r>
              <a:rPr lang="en-US" altLang="ja-JP" sz="2800" kern="0">
                <a:solidFill>
                  <a:srgbClr val="008000"/>
                </a:solidFill>
                <a:latin typeface="HGPｺﾞｼｯｸE"/>
                <a:ea typeface="HGPｺﾞｼｯｸE"/>
                <a:cs typeface="HGPｺﾞｼｯｸE"/>
              </a:rPr>
              <a:t>〜</a:t>
            </a:r>
            <a:endParaRPr lang="ja-JP" altLang="en-US" sz="5400">
              <a:solidFill>
                <a:srgbClr val="008000"/>
              </a:solidFill>
              <a:latin typeface="HGPｺﾞｼｯｸE"/>
              <a:ea typeface="HGPｺﾞｼｯｸE"/>
              <a:cs typeface="HGPｺﾞｼｯｸE"/>
            </a:endParaRPr>
          </a:p>
        </p:txBody>
      </p:sp>
      <p:pic>
        <p:nvPicPr>
          <p:cNvPr id="4" name="図 3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EDCC0154-E7C7-9470-D113-FE617BD9A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74" y="405073"/>
            <a:ext cx="1913910" cy="184935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EC3A7F1-3714-B27A-1112-7849852B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161" y="4055519"/>
            <a:ext cx="1360070" cy="2370765"/>
          </a:xfrm>
          <a:prstGeom prst="rect">
            <a:avLst/>
          </a:prstGeom>
        </p:spPr>
      </p:pic>
      <p:sp>
        <p:nvSpPr>
          <p:cNvPr id="8" name="フリーフォーム 10">
            <a:extLst>
              <a:ext uri="{FF2B5EF4-FFF2-40B4-BE49-F238E27FC236}">
                <a16:creationId xmlns:a16="http://schemas.microsoft.com/office/drawing/2014/main" id="{F6FF91CC-2E2D-4B86-1DF6-A33E6C326874}"/>
              </a:ext>
            </a:extLst>
          </p:cNvPr>
          <p:cNvSpPr/>
          <p:nvPr/>
        </p:nvSpPr>
        <p:spPr>
          <a:xfrm>
            <a:off x="150276" y="4639171"/>
            <a:ext cx="12041724" cy="172572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w="9363">
            <a:noFill/>
            <a:prstDash val="solid"/>
            <a:miter/>
          </a:ln>
        </p:spPr>
        <p:txBody>
          <a:bodyPr vert="horz" wrap="square" lIns="90004" tIns="46798" rIns="90004" bIns="46798" anchor="t" anchorCtr="0" compatLnSpc="1">
            <a:spAutoFit/>
          </a:bodyPr>
          <a:lstStyle/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2800" kern="0" dirty="0">
                <a:latin typeface="+mn-ea"/>
                <a:cs typeface="HGPｺﾞｼｯｸE"/>
              </a:rPr>
              <a:t>社会福祉法人長野県社会福祉協議会</a:t>
            </a:r>
            <a:endParaRPr lang="en-US" altLang="ja-JP" sz="2800" kern="0" dirty="0">
              <a:latin typeface="+mn-ea"/>
              <a:cs typeface="HGPｺﾞｼｯｸE"/>
            </a:endParaRPr>
          </a:p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2800" kern="0" dirty="0">
                <a:latin typeface="+mn-ea"/>
                <a:cs typeface="HGPｺﾞｼｯｸE"/>
              </a:rPr>
              <a:t>わかさぽ</a:t>
            </a:r>
            <a:r>
              <a:rPr lang="en-US" altLang="ja-JP" sz="2800" kern="0" dirty="0">
                <a:latin typeface="+mn-ea"/>
                <a:cs typeface="HGPｺﾞｼｯｸE"/>
              </a:rPr>
              <a:t>Base</a:t>
            </a:r>
            <a:r>
              <a:rPr lang="ja-JP" altLang="en-US" sz="2800" kern="0" dirty="0">
                <a:latin typeface="+mn-ea"/>
                <a:cs typeface="HGPｺﾞｼｯｸE"/>
              </a:rPr>
              <a:t>　生活相談員</a:t>
            </a:r>
            <a:endParaRPr lang="en-US" altLang="ja-JP" sz="2800" kern="0" dirty="0">
              <a:latin typeface="+mn-ea"/>
              <a:cs typeface="HGPｺﾞｼｯｸE"/>
            </a:endParaRPr>
          </a:p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altLang="ja-JP" sz="1000" kern="0" dirty="0">
              <a:latin typeface="+mn-ea"/>
              <a:cs typeface="HGPｺﾞｼｯｸE"/>
            </a:endParaRPr>
          </a:p>
          <a:p>
            <a:pPr algn="ctr"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sz="4000" kern="0">
                <a:latin typeface="游ゴシック"/>
                <a:ea typeface="游ゴシック"/>
                <a:cs typeface="HGPｺﾞｼｯｸE"/>
              </a:rPr>
              <a:t>傳田　清</a:t>
            </a:r>
            <a:endParaRPr lang="ja-JP" altLang="en-US" sz="2800">
              <a:latin typeface="游ゴシック"/>
              <a:ea typeface="游ゴシック"/>
              <a:cs typeface="HGPｺﾞｼｯｸE"/>
            </a:endParaRPr>
          </a:p>
        </p:txBody>
      </p:sp>
      <p:sp>
        <p:nvSpPr>
          <p:cNvPr id="9" name="フリーフォーム 10">
            <a:extLst>
              <a:ext uri="{FF2B5EF4-FFF2-40B4-BE49-F238E27FC236}">
                <a16:creationId xmlns:a16="http://schemas.microsoft.com/office/drawing/2014/main" id="{8AE789A0-8BFF-1E1A-3F09-CA119133A571}"/>
              </a:ext>
            </a:extLst>
          </p:cNvPr>
          <p:cNvSpPr/>
          <p:nvPr/>
        </p:nvSpPr>
        <p:spPr>
          <a:xfrm>
            <a:off x="8196424" y="421670"/>
            <a:ext cx="3819591" cy="92550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w="9363">
            <a:solidFill>
              <a:srgbClr val="FFFFFF"/>
            </a:solidFill>
            <a:prstDash val="solid"/>
            <a:miter/>
          </a:ln>
        </p:spPr>
        <p:txBody>
          <a:bodyPr vert="horz" wrap="square" lIns="90004" tIns="46798" rIns="90004" bIns="46798" anchor="t" anchorCtr="0" compatLnSpc="1">
            <a:spAutoFit/>
          </a:bodyPr>
          <a:lstStyle/>
          <a:p>
            <a:pPr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dirty="0">
                <a:latin typeface="+mn-ea"/>
                <a:cs typeface="HGPｺﾞｼｯｸE"/>
              </a:rPr>
              <a:t>公益財団法人鉄道弘済会</a:t>
            </a:r>
            <a:endParaRPr lang="en-US" altLang="ja-JP" dirty="0">
              <a:latin typeface="+mn-ea"/>
              <a:cs typeface="HGPｺﾞｼｯｸE"/>
            </a:endParaRPr>
          </a:p>
          <a:p>
            <a:pPr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ja-JP" altLang="en-US" dirty="0">
                <a:latin typeface="游ゴシック"/>
                <a:ea typeface="游ゴシック"/>
                <a:cs typeface="HGPｺﾞｼｯｸE"/>
              </a:rPr>
              <a:t>第</a:t>
            </a:r>
            <a:r>
              <a:rPr lang="en-US" altLang="ja-JP" dirty="0">
                <a:latin typeface="游ゴシック"/>
                <a:ea typeface="游ゴシック"/>
                <a:cs typeface="HGPｺﾞｼｯｸE"/>
              </a:rPr>
              <a:t>62</a:t>
            </a:r>
            <a:r>
              <a:rPr lang="ja-JP" altLang="en-US" dirty="0">
                <a:latin typeface="游ゴシック"/>
                <a:ea typeface="游ゴシック"/>
                <a:cs typeface="HGPｺﾞｼｯｸE"/>
              </a:rPr>
              <a:t>回社会福祉セミナー</a:t>
            </a:r>
            <a:r>
              <a:rPr lang="ja-JP" dirty="0">
                <a:latin typeface="游ゴシック"/>
                <a:ea typeface="游ゴシック"/>
                <a:cs typeface="HGPｺﾞｼｯｸE"/>
              </a:rPr>
              <a:t>　講座②</a:t>
            </a:r>
            <a:endParaRPr lang="en-US" dirty="0">
              <a:latin typeface="游ゴシック"/>
              <a:ea typeface="游ゴシック"/>
              <a:cs typeface="HGPｺﾞｼｯｸE"/>
            </a:endParaRPr>
          </a:p>
          <a:p>
            <a:pPr>
              <a:tabLst>
                <a:tab pos="0" algn="l"/>
                <a:tab pos="448915" algn="l"/>
                <a:tab pos="898196" algn="l"/>
                <a:tab pos="1347478" algn="l"/>
                <a:tab pos="1796759" algn="l"/>
                <a:tab pos="2246040" algn="l"/>
                <a:tab pos="2695322" algn="l"/>
                <a:tab pos="3144603" algn="l"/>
                <a:tab pos="3593875" algn="l"/>
                <a:tab pos="4043156" algn="l"/>
                <a:tab pos="4492438" algn="l"/>
                <a:tab pos="4941719" algn="l"/>
                <a:tab pos="5391000" algn="l"/>
                <a:tab pos="5840281" algn="l"/>
                <a:tab pos="6289563" algn="l"/>
                <a:tab pos="6738844" algn="l"/>
                <a:tab pos="7188116" algn="l"/>
                <a:tab pos="7637397" algn="l"/>
                <a:tab pos="8086679" algn="l"/>
                <a:tab pos="8535960" algn="l"/>
                <a:tab pos="898524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ja-JP" dirty="0">
                <a:latin typeface="游ゴシック"/>
                <a:ea typeface="游ゴシック"/>
                <a:cs typeface="HGPｺﾞｼｯｸE"/>
              </a:rPr>
              <a:t>2026</a:t>
            </a:r>
            <a:r>
              <a:rPr lang="ja-JP" altLang="en-US" dirty="0">
                <a:latin typeface="游ゴシック"/>
                <a:ea typeface="游ゴシック"/>
                <a:cs typeface="HGPｺﾞｼｯｸE"/>
              </a:rPr>
              <a:t>年</a:t>
            </a:r>
            <a:r>
              <a:rPr lang="en-US" altLang="ja-JP" dirty="0">
                <a:latin typeface="游ゴシック"/>
                <a:ea typeface="游ゴシック"/>
                <a:cs typeface="HGPｺﾞｼｯｸE"/>
              </a:rPr>
              <a:t>7</a:t>
            </a:r>
            <a:r>
              <a:rPr lang="ja-JP" altLang="en-US" dirty="0">
                <a:latin typeface="游ゴシック"/>
                <a:ea typeface="游ゴシック"/>
                <a:cs typeface="HGPｺﾞｼｯｸE"/>
              </a:rPr>
              <a:t>月</a:t>
            </a:r>
            <a:r>
              <a:rPr lang="en-US" altLang="ja-JP" dirty="0">
                <a:latin typeface="游ゴシック"/>
                <a:ea typeface="游ゴシック"/>
                <a:cs typeface="HGPｺﾞｼｯｸE"/>
              </a:rPr>
              <a:t>5</a:t>
            </a:r>
            <a:r>
              <a:rPr lang="ja-JP" altLang="en-US">
                <a:latin typeface="游ゴシック"/>
                <a:ea typeface="游ゴシック"/>
                <a:cs typeface="HGPｺﾞｼｯｸE"/>
              </a:rPr>
              <a:t>日（日）</a:t>
            </a:r>
            <a:endParaRPr lang="en-US" altLang="ja-JP" dirty="0">
              <a:latin typeface="游ゴシック" panose="020B0400000000000000" pitchFamily="34" charset="-128"/>
              <a:ea typeface="游ゴシック" panose="020B0400000000000000" pitchFamily="34" charset="-128"/>
              <a:cs typeface="HGPｺﾞｼｯｸE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B75B8BB8-8489-9F97-1F4E-D3EF6442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02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8B36F-303B-F0A7-7559-3A4BD5DE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サブタイトル 2">
            <a:extLst>
              <a:ext uri="{FF2B5EF4-FFF2-40B4-BE49-F238E27FC236}">
                <a16:creationId xmlns:a16="http://schemas.microsoft.com/office/drawing/2014/main" id="{C02D4119-0F43-C7B1-7E23-CBDB1D227217}"/>
              </a:ext>
            </a:extLst>
          </p:cNvPr>
          <p:cNvSpPr txBox="1">
            <a:spLocks/>
          </p:cNvSpPr>
          <p:nvPr/>
        </p:nvSpPr>
        <p:spPr>
          <a:xfrm>
            <a:off x="4700471" y="277223"/>
            <a:ext cx="6489700" cy="609837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2000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社会福祉法人長野県社会福祉協議会　　　</a:t>
            </a:r>
            <a:r>
              <a:rPr lang="en-US" altLang="ja-JP" sz="2000" b="1" dirty="0">
                <a:latin typeface="+mn-ea"/>
              </a:rPr>
              <a:t>   </a:t>
            </a:r>
          </a:p>
          <a:p>
            <a:pPr marL="0" indent="0">
              <a:buNone/>
            </a:pP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　　　　　　　　　　　　　　　　　　　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　　　　　　　　　　　　　　　　　生活相談員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dirty="0">
                <a:latin typeface="+mn-ea"/>
              </a:rPr>
              <a:t>　</a:t>
            </a:r>
            <a:r>
              <a:rPr lang="en-US" altLang="ja-JP" sz="1600" dirty="0">
                <a:latin typeface="+mn-ea"/>
              </a:rPr>
              <a:t>※</a:t>
            </a:r>
            <a:r>
              <a:rPr lang="ja-JP" altLang="en-US" sz="1600" dirty="0">
                <a:latin typeface="+mn-ea"/>
              </a:rPr>
              <a:t>中小企業家同友会へ加入（</a:t>
            </a:r>
            <a:r>
              <a:rPr lang="en-US" altLang="ja-JP" sz="1600" dirty="0">
                <a:latin typeface="+mn-ea"/>
              </a:rPr>
              <a:t>2025</a:t>
            </a:r>
            <a:r>
              <a:rPr lang="ja-JP" altLang="en-US" sz="1600" dirty="0">
                <a:latin typeface="+mn-ea"/>
              </a:rPr>
              <a:t>年</a:t>
            </a:r>
            <a:r>
              <a:rPr lang="en-US" altLang="ja-JP" sz="1600" dirty="0">
                <a:latin typeface="+mn-ea"/>
              </a:rPr>
              <a:t>1</a:t>
            </a:r>
            <a:r>
              <a:rPr lang="ja-JP" altLang="en-US" sz="1600" dirty="0">
                <a:latin typeface="+mn-ea"/>
              </a:rPr>
              <a:t>月</a:t>
            </a:r>
            <a:r>
              <a:rPr lang="en-US" altLang="ja-JP" sz="1600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特定非営利活動法人</a:t>
            </a:r>
            <a:r>
              <a:rPr lang="en-US" altLang="ja-JP" sz="2000" b="1" dirty="0">
                <a:latin typeface="+mn-ea"/>
              </a:rPr>
              <a:t>NPO </a:t>
            </a:r>
            <a:r>
              <a:rPr lang="ja-JP" altLang="en-US" sz="2000" b="1" dirty="0">
                <a:latin typeface="+mn-ea"/>
              </a:rPr>
              <a:t>ホットライン信州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信州こども食堂ネットワーク　事務局長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社会福祉法人中野市社会福祉協議会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中野市ボランティア連絡協議会　会長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000" b="1" dirty="0">
                <a:latin typeface="+mn-ea"/>
              </a:rPr>
              <a:t>非営利団体信州</a:t>
            </a:r>
            <a:r>
              <a:rPr lang="en-US" altLang="ja-JP" sz="2000" b="1" dirty="0">
                <a:latin typeface="+mn-ea"/>
              </a:rPr>
              <a:t>G</a:t>
            </a:r>
            <a:r>
              <a:rPr lang="ja-JP" altLang="en-US" sz="2000" b="1" dirty="0">
                <a:latin typeface="+mn-ea"/>
              </a:rPr>
              <a:t>プロジェクト　代表</a:t>
            </a:r>
            <a:endParaRPr lang="en-US" altLang="ja-JP" sz="20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1600" dirty="0">
                <a:latin typeface="+mn-ea"/>
              </a:rPr>
              <a:t>　</a:t>
            </a:r>
            <a:r>
              <a:rPr lang="en-US" altLang="ja-JP" sz="1600" dirty="0">
                <a:latin typeface="+mn-ea"/>
              </a:rPr>
              <a:t>※</a:t>
            </a:r>
            <a:r>
              <a:rPr lang="ja-JP" altLang="en-US" sz="1600" dirty="0">
                <a:latin typeface="+mn-ea"/>
              </a:rPr>
              <a:t>活動目的「すべては信州の笑顔のために」</a:t>
            </a:r>
            <a:endParaRPr lang="en-US" altLang="ja-JP" sz="1600" dirty="0">
              <a:latin typeface="+mn-ea"/>
            </a:endParaRPr>
          </a:p>
          <a:p>
            <a:pPr marL="0" indent="0">
              <a:buNone/>
            </a:pPr>
            <a:r>
              <a:rPr lang="ja-JP" altLang="en-US" sz="1600" dirty="0">
                <a:latin typeface="+mn-ea"/>
              </a:rPr>
              <a:t>　</a:t>
            </a:r>
            <a:r>
              <a:rPr lang="en-US" altLang="ja-JP" sz="1600" dirty="0">
                <a:latin typeface="+mn-ea"/>
              </a:rPr>
              <a:t>※2017</a:t>
            </a:r>
            <a:r>
              <a:rPr lang="ja-JP" altLang="en-US" sz="1600" dirty="0">
                <a:latin typeface="+mn-ea"/>
              </a:rPr>
              <a:t>年設立</a:t>
            </a:r>
            <a:endParaRPr lang="en-US" altLang="ja-JP" sz="1600" dirty="0">
              <a:latin typeface="+mn-ea"/>
            </a:endParaRPr>
          </a:p>
        </p:txBody>
      </p:sp>
      <p:pic>
        <p:nvPicPr>
          <p:cNvPr id="5" name="図 4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FB7D03E9-2037-100A-8DFC-EAEAA038F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148" y="973801"/>
            <a:ext cx="4315892" cy="1120497"/>
          </a:xfrm>
          <a:prstGeom prst="rect">
            <a:avLst/>
          </a:prstGeom>
        </p:spPr>
      </p:pic>
      <p:pic>
        <p:nvPicPr>
          <p:cNvPr id="2" name="図 1" descr="人, トラック, 男, バス が含まれている画像&#10;&#10;自動的に生成された説明">
            <a:extLst>
              <a:ext uri="{FF2B5EF4-FFF2-40B4-BE49-F238E27FC236}">
                <a16:creationId xmlns:a16="http://schemas.microsoft.com/office/drawing/2014/main" id="{190F4B28-BAED-46B9-DD5C-E0896A22AF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79" t="-1" r="2119" b="1207"/>
          <a:stretch/>
        </p:blipFill>
        <p:spPr>
          <a:xfrm>
            <a:off x="683069" y="697974"/>
            <a:ext cx="3401436" cy="3584010"/>
          </a:xfrm>
          <a:prstGeom prst="rect">
            <a:avLst/>
          </a:prstGeom>
        </p:spPr>
      </p:pic>
      <p:pic>
        <p:nvPicPr>
          <p:cNvPr id="7" name="図 6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FF237E95-D8D2-449D-8A08-77080D6E2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69" y="4284907"/>
            <a:ext cx="3401436" cy="1875119"/>
          </a:xfrm>
          <a:prstGeom prst="rect">
            <a:avLst/>
          </a:prstGeom>
        </p:spPr>
      </p:pic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92C81E13-68E6-8EC0-7BF2-BFF43987D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80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食品, テーブル, 店 が含まれている画像&#10;&#10;自動的に生成された説明">
            <a:extLst>
              <a:ext uri="{FF2B5EF4-FFF2-40B4-BE49-F238E27FC236}">
                <a16:creationId xmlns:a16="http://schemas.microsoft.com/office/drawing/2014/main" id="{CAA592EB-5C17-04AA-C111-14847B8BF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162" y="128376"/>
            <a:ext cx="2882804" cy="2162103"/>
          </a:xfrm>
          <a:prstGeom prst="rect">
            <a:avLst/>
          </a:prstGeom>
        </p:spPr>
      </p:pic>
      <p:pic>
        <p:nvPicPr>
          <p:cNvPr id="7" name="図 6" descr="店の上にある数種類のぬいぐるみ&#10;&#10;中程度の精度で自動的に生成された説明">
            <a:extLst>
              <a:ext uri="{FF2B5EF4-FFF2-40B4-BE49-F238E27FC236}">
                <a16:creationId xmlns:a16="http://schemas.microsoft.com/office/drawing/2014/main" id="{0B32C2F2-FDE7-8B42-BAFE-D28FB0CE3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612" y="139448"/>
            <a:ext cx="2882804" cy="2162103"/>
          </a:xfrm>
          <a:prstGeom prst="rect">
            <a:avLst/>
          </a:prstGeom>
        </p:spPr>
      </p:pic>
      <p:pic>
        <p:nvPicPr>
          <p:cNvPr id="9" name="図 8" descr="屋内, 写真, 項目, 多い が含まれている画像&#10;&#10;自動的に生成された説明">
            <a:extLst>
              <a:ext uri="{FF2B5EF4-FFF2-40B4-BE49-F238E27FC236}">
                <a16:creationId xmlns:a16="http://schemas.microsoft.com/office/drawing/2014/main" id="{BEE7E780-97AD-9C65-7602-E13A33D0F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362" y="128376"/>
            <a:ext cx="2882804" cy="2162103"/>
          </a:xfrm>
          <a:prstGeom prst="rect">
            <a:avLst/>
          </a:prstGeom>
        </p:spPr>
      </p:pic>
      <p:pic>
        <p:nvPicPr>
          <p:cNvPr id="11" name="図 10" descr="屋内, テーブル, 散らかった, 窓 が含まれている画像&#10;&#10;自動的に生成された説明">
            <a:extLst>
              <a:ext uri="{FF2B5EF4-FFF2-40B4-BE49-F238E27FC236}">
                <a16:creationId xmlns:a16="http://schemas.microsoft.com/office/drawing/2014/main" id="{C74333F6-7B07-F21B-B097-9ED6FE274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972" y="2965003"/>
            <a:ext cx="2563632" cy="1922724"/>
          </a:xfrm>
          <a:prstGeom prst="rect">
            <a:avLst/>
          </a:prstGeom>
        </p:spPr>
      </p:pic>
      <p:pic>
        <p:nvPicPr>
          <p:cNvPr id="13" name="図 12" descr="キッチンの一角&#10;&#10;自動的に生成された説明">
            <a:extLst>
              <a:ext uri="{FF2B5EF4-FFF2-40B4-BE49-F238E27FC236}">
                <a16:creationId xmlns:a16="http://schemas.microsoft.com/office/drawing/2014/main" id="{4B06F572-B36C-396D-6B8F-A05DE344D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9518" y="2974312"/>
            <a:ext cx="1401477" cy="1868636"/>
          </a:xfrm>
          <a:prstGeom prst="rect">
            <a:avLst/>
          </a:prstGeom>
        </p:spPr>
      </p:pic>
      <p:pic>
        <p:nvPicPr>
          <p:cNvPr id="17" name="図 16" descr="机の上に置かれている部屋&#10;&#10;低い精度で自動的に生成された説明">
            <a:extLst>
              <a:ext uri="{FF2B5EF4-FFF2-40B4-BE49-F238E27FC236}">
                <a16:creationId xmlns:a16="http://schemas.microsoft.com/office/drawing/2014/main" id="{623CE0CC-3AF0-4802-451F-2279A057B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6163" y="2509690"/>
            <a:ext cx="2862055" cy="2146541"/>
          </a:xfrm>
          <a:prstGeom prst="rect">
            <a:avLst/>
          </a:prstGeom>
        </p:spPr>
      </p:pic>
      <p:pic>
        <p:nvPicPr>
          <p:cNvPr id="19" name="図 18" descr="屋内, テーブル, 部屋, グリーン が含まれている画像&#10;&#10;自動的に生成された説明">
            <a:extLst>
              <a:ext uri="{FF2B5EF4-FFF2-40B4-BE49-F238E27FC236}">
                <a16:creationId xmlns:a16="http://schemas.microsoft.com/office/drawing/2014/main" id="{160DEBF7-CFE1-B2CD-8208-6197FF43A1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3397" y="4412413"/>
            <a:ext cx="2882804" cy="2162102"/>
          </a:xfrm>
          <a:prstGeom prst="rect">
            <a:avLst/>
          </a:prstGeom>
        </p:spPr>
      </p:pic>
      <p:pic>
        <p:nvPicPr>
          <p:cNvPr id="21" name="図 20" descr="キッチンの一角&#10;&#10;自動的に生成された説明">
            <a:extLst>
              <a:ext uri="{FF2B5EF4-FFF2-40B4-BE49-F238E27FC236}">
                <a16:creationId xmlns:a16="http://schemas.microsoft.com/office/drawing/2014/main" id="{FD1DDC27-CAAC-57FD-1320-C7F75DBA66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2058" y="2967373"/>
            <a:ext cx="2523936" cy="1892952"/>
          </a:xfrm>
          <a:prstGeom prst="rect">
            <a:avLst/>
          </a:prstGeom>
        </p:spPr>
      </p:pic>
      <p:pic>
        <p:nvPicPr>
          <p:cNvPr id="22" name="図 21" descr="建物, 再生, 子供, 少し が含まれている画像&#10;&#10;自動的に生成された説明">
            <a:extLst>
              <a:ext uri="{FF2B5EF4-FFF2-40B4-BE49-F238E27FC236}">
                <a16:creationId xmlns:a16="http://schemas.microsoft.com/office/drawing/2014/main" id="{AF7D12EC-F365-5450-B590-0A2D6BAD5C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834" y="139448"/>
            <a:ext cx="1731867" cy="2162104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26073E8-F8CE-812E-8E58-415C2EBC80C4}"/>
              </a:ext>
            </a:extLst>
          </p:cNvPr>
          <p:cNvSpPr txBox="1"/>
          <p:nvPr/>
        </p:nvSpPr>
        <p:spPr>
          <a:xfrm>
            <a:off x="261208" y="2402445"/>
            <a:ext cx="6790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00B0F0"/>
                </a:solidFill>
              </a:rPr>
              <a:t>だがしや</a:t>
            </a:r>
            <a:r>
              <a:rPr lang="en-US" altLang="ja-JP" sz="2400" b="1" dirty="0">
                <a:solidFill>
                  <a:srgbClr val="00B0F0"/>
                </a:solidFill>
              </a:rPr>
              <a:t>G    2018</a:t>
            </a:r>
            <a:r>
              <a:rPr lang="ja-JP" altLang="en-US" sz="2400" b="1" dirty="0">
                <a:solidFill>
                  <a:srgbClr val="00B0F0"/>
                </a:solidFill>
              </a:rPr>
              <a:t>年</a:t>
            </a:r>
            <a:r>
              <a:rPr lang="en-US" altLang="ja-JP" sz="2400" b="1" dirty="0">
                <a:solidFill>
                  <a:srgbClr val="00B0F0"/>
                </a:solidFill>
              </a:rPr>
              <a:t>5</a:t>
            </a:r>
            <a:r>
              <a:rPr lang="ja-JP" altLang="en-US" sz="2400" b="1" dirty="0">
                <a:solidFill>
                  <a:srgbClr val="00B0F0"/>
                </a:solidFill>
              </a:rPr>
              <a:t>月</a:t>
            </a:r>
            <a:r>
              <a:rPr lang="en-US" altLang="ja-JP" sz="2400" b="1" dirty="0">
                <a:solidFill>
                  <a:srgbClr val="00B0F0"/>
                </a:solidFill>
              </a:rPr>
              <a:t>13</a:t>
            </a:r>
            <a:r>
              <a:rPr lang="ja-JP" altLang="en-US" sz="2400" b="1" dirty="0">
                <a:solidFill>
                  <a:srgbClr val="00B0F0"/>
                </a:solidFill>
              </a:rPr>
              <a:t>日オープン</a:t>
            </a:r>
            <a:endParaRPr kumimoji="1" lang="ja-JP" altLang="en-US" sz="2400" b="1" dirty="0">
              <a:solidFill>
                <a:srgbClr val="00B0F0"/>
              </a:solidFill>
            </a:endParaRPr>
          </a:p>
        </p:txBody>
      </p:sp>
      <p:pic>
        <p:nvPicPr>
          <p:cNvPr id="24" name="図 23" descr="シャワーがあるバスルーム&#10;&#10;自動的に生成された説明">
            <a:extLst>
              <a:ext uri="{FF2B5EF4-FFF2-40B4-BE49-F238E27FC236}">
                <a16:creationId xmlns:a16="http://schemas.microsoft.com/office/drawing/2014/main" id="{74BFEFF5-185A-92CC-E35B-9688A1A3D9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159158">
            <a:off x="11263991" y="5619156"/>
            <a:ext cx="768619" cy="1024825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7C31A50-08AC-F27D-874C-954F6344A950}"/>
              </a:ext>
            </a:extLst>
          </p:cNvPr>
          <p:cNvSpPr txBox="1"/>
          <p:nvPr/>
        </p:nvSpPr>
        <p:spPr>
          <a:xfrm>
            <a:off x="2294726" y="4887941"/>
            <a:ext cx="1448231" cy="28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rgbClr val="00B050"/>
                </a:solidFill>
              </a:rPr>
              <a:t>母の居場所</a:t>
            </a:r>
            <a:endParaRPr kumimoji="1" lang="ja-JP" altLang="en-US" sz="1200" b="1" dirty="0">
              <a:solidFill>
                <a:srgbClr val="00B050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BCC4D21-8031-E40D-5D8A-0D2806188ABF}"/>
              </a:ext>
            </a:extLst>
          </p:cNvPr>
          <p:cNvSpPr txBox="1"/>
          <p:nvPr/>
        </p:nvSpPr>
        <p:spPr>
          <a:xfrm>
            <a:off x="5493265" y="4945644"/>
            <a:ext cx="1448231" cy="28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>
                <a:solidFill>
                  <a:srgbClr val="00B050"/>
                </a:solidFill>
              </a:rPr>
              <a:t>キッチン</a:t>
            </a:r>
            <a:endParaRPr kumimoji="1" lang="ja-JP" altLang="en-US" sz="1200" b="1" dirty="0">
              <a:solidFill>
                <a:srgbClr val="00B050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B4AFC89-8F47-F357-5EB5-F2F37333BDDE}"/>
              </a:ext>
            </a:extLst>
          </p:cNvPr>
          <p:cNvSpPr txBox="1"/>
          <p:nvPr/>
        </p:nvSpPr>
        <p:spPr>
          <a:xfrm>
            <a:off x="9501535" y="6574727"/>
            <a:ext cx="1448231" cy="28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rgbClr val="00B050"/>
                </a:solidFill>
              </a:rPr>
              <a:t>フリースペース</a:t>
            </a:r>
            <a:endParaRPr kumimoji="1" lang="ja-JP" altLang="en-US" sz="1200" b="1" dirty="0">
              <a:solidFill>
                <a:srgbClr val="00B050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43CAAEF-B56F-A63F-1D87-10BC38D80E0D}"/>
              </a:ext>
            </a:extLst>
          </p:cNvPr>
          <p:cNvSpPr txBox="1"/>
          <p:nvPr/>
        </p:nvSpPr>
        <p:spPr>
          <a:xfrm>
            <a:off x="4001608" y="5520868"/>
            <a:ext cx="4494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00B0F0"/>
                </a:solidFill>
              </a:rPr>
              <a:t>非営利団体信州</a:t>
            </a:r>
            <a:r>
              <a:rPr lang="en-US" altLang="ja-JP" sz="2400" b="1" dirty="0">
                <a:solidFill>
                  <a:srgbClr val="00B0F0"/>
                </a:solidFill>
              </a:rPr>
              <a:t>G</a:t>
            </a:r>
            <a:r>
              <a:rPr lang="ja-JP" altLang="en-US" sz="2400" b="1" dirty="0">
                <a:solidFill>
                  <a:srgbClr val="00B0F0"/>
                </a:solidFill>
              </a:rPr>
              <a:t>プロジェクト</a:t>
            </a:r>
            <a:endParaRPr lang="en-US" altLang="ja-JP" sz="2400" b="1" dirty="0">
              <a:solidFill>
                <a:srgbClr val="00B0F0"/>
              </a:solidFill>
            </a:endParaRPr>
          </a:p>
          <a:p>
            <a:r>
              <a:rPr lang="ja-JP" altLang="en-US" sz="1600" b="1" dirty="0">
                <a:solidFill>
                  <a:srgbClr val="00B0F0"/>
                </a:solidFill>
              </a:rPr>
              <a:t>だがしや</a:t>
            </a:r>
            <a:r>
              <a:rPr lang="en-US" altLang="ja-JP" sz="1600" b="1" dirty="0">
                <a:solidFill>
                  <a:srgbClr val="00B0F0"/>
                </a:solidFill>
              </a:rPr>
              <a:t>G</a:t>
            </a:r>
            <a:r>
              <a:rPr lang="ja-JP" altLang="en-US" sz="1600" b="1" dirty="0">
                <a:solidFill>
                  <a:srgbClr val="00B0F0"/>
                </a:solidFill>
              </a:rPr>
              <a:t>には「夢がある」</a:t>
            </a:r>
            <a:endParaRPr lang="en-US" altLang="ja-JP" sz="1600" b="1" dirty="0">
              <a:solidFill>
                <a:srgbClr val="00B0F0"/>
              </a:solidFill>
            </a:endParaRPr>
          </a:p>
          <a:p>
            <a:r>
              <a:rPr lang="ja-JP" altLang="en-US" sz="1600" b="1" dirty="0">
                <a:solidFill>
                  <a:srgbClr val="00B0F0"/>
                </a:solidFill>
              </a:rPr>
              <a:t>所在地：中野市西条</a:t>
            </a:r>
            <a:r>
              <a:rPr lang="en-US" altLang="ja-JP" sz="1600" b="1" dirty="0">
                <a:solidFill>
                  <a:srgbClr val="00B0F0"/>
                </a:solidFill>
              </a:rPr>
              <a:t>1089</a:t>
            </a:r>
          </a:p>
        </p:txBody>
      </p:sp>
      <p:pic>
        <p:nvPicPr>
          <p:cNvPr id="29" name="図 28" descr="IMG_7597.jpg">
            <a:extLst>
              <a:ext uri="{FF2B5EF4-FFF2-40B4-BE49-F238E27FC236}">
                <a16:creationId xmlns:a16="http://schemas.microsoft.com/office/drawing/2014/main" id="{D16CC6FF-26F5-F975-D081-0E564438B3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4" y="5283440"/>
            <a:ext cx="1448231" cy="1464102"/>
          </a:xfrm>
          <a:prstGeom prst="rect">
            <a:avLst/>
          </a:prstGeom>
        </p:spPr>
      </p:pic>
      <p:pic>
        <p:nvPicPr>
          <p:cNvPr id="2" name="図 1" descr="子供, 人, 少し, 女の子 が含まれている画像&#10;&#10;自動的に生成された説明">
            <a:extLst>
              <a:ext uri="{FF2B5EF4-FFF2-40B4-BE49-F238E27FC236}">
                <a16:creationId xmlns:a16="http://schemas.microsoft.com/office/drawing/2014/main" id="{8C42FED1-F476-65B9-0D71-8398100661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450018">
            <a:off x="293316" y="4811186"/>
            <a:ext cx="1384188" cy="1845584"/>
          </a:xfrm>
          <a:prstGeom prst="rect">
            <a:avLst/>
          </a:prstGeom>
        </p:spPr>
      </p:pic>
      <p:pic>
        <p:nvPicPr>
          <p:cNvPr id="4" name="図 3" descr="屋内, 座る, テーブル, 椅子 が含まれている画像&#10;&#10;自動的に生成された説明">
            <a:extLst>
              <a:ext uri="{FF2B5EF4-FFF2-40B4-BE49-F238E27FC236}">
                <a16:creationId xmlns:a16="http://schemas.microsoft.com/office/drawing/2014/main" id="{E224CEA3-B129-D81A-1FF3-58B52D5AC1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6231" y="2965003"/>
            <a:ext cx="1176914" cy="1569218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669F7AF-D0FB-49FC-5E00-F0F60424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5557" y="6533212"/>
            <a:ext cx="2743200" cy="365125"/>
          </a:xfrm>
        </p:spPr>
        <p:txBody>
          <a:bodyPr/>
          <a:lstStyle/>
          <a:p>
            <a:fld id="{39E57326-7F23-9F48-95F1-8B49F2DE22E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702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E7594-F114-2759-40C9-090320655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字幕 2">
            <a:extLst>
              <a:ext uri="{FF2B5EF4-FFF2-40B4-BE49-F238E27FC236}">
                <a16:creationId xmlns:a16="http://schemas.microsoft.com/office/drawing/2014/main" id="{6D34967D-9EFC-2F94-9CDB-06C9E98FCDA1}"/>
              </a:ext>
            </a:extLst>
          </p:cNvPr>
          <p:cNvSpPr txBox="1">
            <a:spLocks/>
          </p:cNvSpPr>
          <p:nvPr/>
        </p:nvSpPr>
        <p:spPr>
          <a:xfrm>
            <a:off x="-66698" y="6335467"/>
            <a:ext cx="6151492" cy="368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rgbClr val="00B0F0"/>
                </a:solidFill>
              </a:rPr>
              <a:t>わかさぽ</a:t>
            </a:r>
            <a:r>
              <a:rPr lang="en-US" altLang="ja-JP" b="1" dirty="0">
                <a:solidFill>
                  <a:srgbClr val="00B0F0"/>
                </a:solidFill>
              </a:rPr>
              <a:t>Base</a:t>
            </a:r>
            <a:r>
              <a:rPr lang="ja-JP" altLang="en-US" b="1" dirty="0">
                <a:solidFill>
                  <a:srgbClr val="00B0F0"/>
                </a:solidFill>
              </a:rPr>
              <a:t>　</a:t>
            </a:r>
            <a:r>
              <a:rPr lang="en-US" altLang="ja-JP" b="1" dirty="0">
                <a:solidFill>
                  <a:srgbClr val="00B0F0"/>
                </a:solidFill>
              </a:rPr>
              <a:t>2025</a:t>
            </a:r>
            <a:r>
              <a:rPr lang="ja-JP" altLang="en-US" b="1" dirty="0">
                <a:solidFill>
                  <a:srgbClr val="00B0F0"/>
                </a:solidFill>
              </a:rPr>
              <a:t>年</a:t>
            </a:r>
            <a:r>
              <a:rPr lang="en-US" altLang="ja-JP" b="1" dirty="0">
                <a:solidFill>
                  <a:srgbClr val="00B0F0"/>
                </a:solidFill>
              </a:rPr>
              <a:t>4</a:t>
            </a:r>
            <a:r>
              <a:rPr lang="ja-JP" altLang="en-US" b="1" dirty="0">
                <a:solidFill>
                  <a:srgbClr val="00B0F0"/>
                </a:solidFill>
              </a:rPr>
              <a:t>月</a:t>
            </a:r>
            <a:r>
              <a:rPr lang="en-US" altLang="ja-JP" b="1" dirty="0">
                <a:solidFill>
                  <a:srgbClr val="00B0F0"/>
                </a:solidFill>
              </a:rPr>
              <a:t>24</a:t>
            </a:r>
            <a:r>
              <a:rPr lang="ja-JP" altLang="en-US" b="1" dirty="0">
                <a:solidFill>
                  <a:srgbClr val="00B0F0"/>
                </a:solidFill>
              </a:rPr>
              <a:t>日オープン</a:t>
            </a:r>
            <a:endParaRPr lang="en-US" altLang="ja-JP" b="1" dirty="0">
              <a:solidFill>
                <a:srgbClr val="00B0F0"/>
              </a:solidFill>
            </a:endParaRPr>
          </a:p>
        </p:txBody>
      </p:sp>
      <p:pic>
        <p:nvPicPr>
          <p:cNvPr id="2" name="図 1" descr="建物の前に立っている男性たち&#10;&#10;中程度の精度で自動的に生成された説明">
            <a:extLst>
              <a:ext uri="{FF2B5EF4-FFF2-40B4-BE49-F238E27FC236}">
                <a16:creationId xmlns:a16="http://schemas.microsoft.com/office/drawing/2014/main" id="{2CEEC655-1954-741C-6688-7A300B6B2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341" y="196847"/>
            <a:ext cx="1601049" cy="1513620"/>
          </a:xfrm>
          <a:prstGeom prst="rect">
            <a:avLst/>
          </a:prstGeom>
        </p:spPr>
      </p:pic>
      <p:sp>
        <p:nvSpPr>
          <p:cNvPr id="3" name="字幕 2">
            <a:extLst>
              <a:ext uri="{FF2B5EF4-FFF2-40B4-BE49-F238E27FC236}">
                <a16:creationId xmlns:a16="http://schemas.microsoft.com/office/drawing/2014/main" id="{4287108E-E7F9-6431-3F14-D8778AE7B993}"/>
              </a:ext>
            </a:extLst>
          </p:cNvPr>
          <p:cNvSpPr txBox="1">
            <a:spLocks/>
          </p:cNvSpPr>
          <p:nvPr/>
        </p:nvSpPr>
        <p:spPr>
          <a:xfrm>
            <a:off x="4175986" y="1748522"/>
            <a:ext cx="2536421" cy="216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b="1">
                <a:solidFill>
                  <a:srgbClr val="00B050"/>
                </a:solidFill>
              </a:rPr>
              <a:t>　　</a:t>
            </a:r>
            <a:r>
              <a:rPr lang="ja-JP" altLang="en-US" sz="1400" b="1">
                <a:solidFill>
                  <a:srgbClr val="00B050"/>
                </a:solidFill>
              </a:rPr>
              <a:t>中小企業家同友会</a:t>
            </a:r>
            <a:endParaRPr lang="en-US" altLang="ja-JP" sz="1400" b="1" dirty="0">
              <a:solidFill>
                <a:srgbClr val="00B050"/>
              </a:solidFill>
            </a:endParaRPr>
          </a:p>
        </p:txBody>
      </p:sp>
      <p:pic>
        <p:nvPicPr>
          <p:cNvPr id="10" name="図 9" descr="建物の前を歩く人々&#10;&#10;自動的に生成された説明">
            <a:extLst>
              <a:ext uri="{FF2B5EF4-FFF2-40B4-BE49-F238E27FC236}">
                <a16:creationId xmlns:a16="http://schemas.microsoft.com/office/drawing/2014/main" id="{90A1D4B5-3A78-B54E-1921-ECA6DC2B4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327" y="2095131"/>
            <a:ext cx="1613168" cy="1809896"/>
          </a:xfrm>
          <a:prstGeom prst="rect">
            <a:avLst/>
          </a:prstGeom>
        </p:spPr>
      </p:pic>
      <p:pic>
        <p:nvPicPr>
          <p:cNvPr id="12" name="図 11" descr="建物の前に立っている男性のグループ&#10;&#10;中程度の精度で自動的に生成された説明">
            <a:extLst>
              <a:ext uri="{FF2B5EF4-FFF2-40B4-BE49-F238E27FC236}">
                <a16:creationId xmlns:a16="http://schemas.microsoft.com/office/drawing/2014/main" id="{BFA307DE-2D78-7A22-A85F-31978AE0DD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30" t="14521" r="-897" b="7450"/>
          <a:stretch/>
        </p:blipFill>
        <p:spPr>
          <a:xfrm>
            <a:off x="4594661" y="4261665"/>
            <a:ext cx="1575729" cy="1722578"/>
          </a:xfrm>
          <a:prstGeom prst="rect">
            <a:avLst/>
          </a:prstGeom>
        </p:spPr>
      </p:pic>
      <p:pic>
        <p:nvPicPr>
          <p:cNvPr id="1026" name="Picture 2" descr="若者サポート拠点事業マップ">
            <a:extLst>
              <a:ext uri="{FF2B5EF4-FFF2-40B4-BE49-F238E27FC236}">
                <a16:creationId xmlns:a16="http://schemas.microsoft.com/office/drawing/2014/main" id="{624D3B3C-24CC-B2E9-8B6D-E17E5D813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17" y="186674"/>
            <a:ext cx="5620031" cy="648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字幕 2">
            <a:extLst>
              <a:ext uri="{FF2B5EF4-FFF2-40B4-BE49-F238E27FC236}">
                <a16:creationId xmlns:a16="http://schemas.microsoft.com/office/drawing/2014/main" id="{57D72184-1AFB-A6FC-B623-E3C493D0D752}"/>
              </a:ext>
            </a:extLst>
          </p:cNvPr>
          <p:cNvSpPr txBox="1">
            <a:spLocks/>
          </p:cNvSpPr>
          <p:nvPr/>
        </p:nvSpPr>
        <p:spPr>
          <a:xfrm>
            <a:off x="4284014" y="3915172"/>
            <a:ext cx="2536421" cy="216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b="1">
                <a:solidFill>
                  <a:srgbClr val="00B050"/>
                </a:solidFill>
              </a:rPr>
              <a:t>　　</a:t>
            </a:r>
            <a:r>
              <a:rPr lang="ja-JP" altLang="en-US" sz="1400" b="1">
                <a:solidFill>
                  <a:srgbClr val="00B050"/>
                </a:solidFill>
              </a:rPr>
              <a:t>こども家庭庁</a:t>
            </a:r>
            <a:endParaRPr lang="en-US" altLang="ja-JP" sz="1400" b="1" dirty="0">
              <a:solidFill>
                <a:srgbClr val="00B050"/>
              </a:solidFill>
            </a:endParaRPr>
          </a:p>
        </p:txBody>
      </p:sp>
      <p:sp>
        <p:nvSpPr>
          <p:cNvPr id="14" name="字幕 2">
            <a:extLst>
              <a:ext uri="{FF2B5EF4-FFF2-40B4-BE49-F238E27FC236}">
                <a16:creationId xmlns:a16="http://schemas.microsoft.com/office/drawing/2014/main" id="{0D052540-7C30-2424-3F80-78E080A9ABF0}"/>
              </a:ext>
            </a:extLst>
          </p:cNvPr>
          <p:cNvSpPr txBox="1">
            <a:spLocks/>
          </p:cNvSpPr>
          <p:nvPr/>
        </p:nvSpPr>
        <p:spPr>
          <a:xfrm>
            <a:off x="4284014" y="6041156"/>
            <a:ext cx="2140771" cy="3439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b="1">
                <a:solidFill>
                  <a:srgbClr val="00B050"/>
                </a:solidFill>
              </a:rPr>
              <a:t>　　</a:t>
            </a:r>
            <a:r>
              <a:rPr lang="ja-JP" altLang="en-US" sz="1400" b="1">
                <a:solidFill>
                  <a:srgbClr val="00B050"/>
                </a:solidFill>
              </a:rPr>
              <a:t>長野保護観察所</a:t>
            </a:r>
            <a:endParaRPr lang="en-US" altLang="ja-JP" sz="1400" b="1" dirty="0">
              <a:solidFill>
                <a:srgbClr val="00B050"/>
              </a:solidFill>
            </a:endParaRPr>
          </a:p>
          <a:p>
            <a:pPr algn="l"/>
            <a:endParaRPr lang="en-US" altLang="ja-JP" sz="1400" b="1" dirty="0">
              <a:solidFill>
                <a:srgbClr val="00B050"/>
              </a:solidFill>
            </a:endParaRP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10243443-47B1-F153-DB9D-57B7500EF295}"/>
              </a:ext>
            </a:extLst>
          </p:cNvPr>
          <p:cNvSpPr/>
          <p:nvPr/>
        </p:nvSpPr>
        <p:spPr>
          <a:xfrm>
            <a:off x="6280565" y="5285383"/>
            <a:ext cx="2536421" cy="594900"/>
          </a:xfrm>
          <a:prstGeom prst="wedgeEllipseCallout">
            <a:avLst>
              <a:gd name="adj1" fmla="val -650"/>
              <a:gd name="adj2" fmla="val -79031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100" dirty="0"/>
              <a:t>                  &amp;</a:t>
            </a:r>
          </a:p>
          <a:p>
            <a:r>
              <a:rPr lang="ja-JP" altLang="en-US" sz="1100" dirty="0"/>
              <a:t>かりぐらし</a:t>
            </a:r>
            <a:r>
              <a:rPr lang="en-US" altLang="ja-JP" sz="1100" dirty="0"/>
              <a:t>S</a:t>
            </a:r>
            <a:r>
              <a:rPr lang="ja-JP" altLang="en-US" sz="1100" dirty="0"/>
              <a:t>（長野市）</a:t>
            </a:r>
            <a:endParaRPr lang="en-US" altLang="ja-JP" sz="1100" dirty="0"/>
          </a:p>
          <a:p>
            <a:r>
              <a:rPr lang="en-US" altLang="ja-JP" sz="1100" dirty="0"/>
              <a:t>2026</a:t>
            </a:r>
            <a:r>
              <a:rPr lang="ja-JP" altLang="en-US" sz="1100" dirty="0"/>
              <a:t>年</a:t>
            </a:r>
            <a:r>
              <a:rPr lang="en-US" altLang="ja-JP" sz="1100" dirty="0"/>
              <a:t>2</a:t>
            </a:r>
            <a:r>
              <a:rPr lang="ja-JP" altLang="en-US" sz="1100" dirty="0"/>
              <a:t>月</a:t>
            </a:r>
            <a:r>
              <a:rPr lang="en-US" altLang="ja-JP" sz="1100" dirty="0"/>
              <a:t>5</a:t>
            </a:r>
            <a:r>
              <a:rPr lang="ja-JP" altLang="en-US" sz="1100" dirty="0"/>
              <a:t>日スタート</a:t>
            </a:r>
            <a:endParaRPr lang="en-US" altLang="ja-JP" sz="1100" dirty="0"/>
          </a:p>
          <a:p>
            <a:endParaRPr lang="en-US" altLang="ja-JP" sz="1100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957D8DF-DF93-BB1B-A2D3-4196A07E3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3EC8FE1-DC3E-2188-2437-41A125E2B7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2" y="196847"/>
            <a:ext cx="4343914" cy="6014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650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道路のバン&#10;&#10;自動的に生成された説明">
            <a:extLst>
              <a:ext uri="{FF2B5EF4-FFF2-40B4-BE49-F238E27FC236}">
                <a16:creationId xmlns:a16="http://schemas.microsoft.com/office/drawing/2014/main" id="{E6C542D8-4BA6-167D-368C-D2965A937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6356" y="3626815"/>
            <a:ext cx="2300435" cy="2228866"/>
          </a:xfrm>
        </p:spPr>
      </p:pic>
      <p:pic>
        <p:nvPicPr>
          <p:cNvPr id="7" name="図 6" descr="キッチンの一角&#10;&#10;自動的に生成された説明">
            <a:extLst>
              <a:ext uri="{FF2B5EF4-FFF2-40B4-BE49-F238E27FC236}">
                <a16:creationId xmlns:a16="http://schemas.microsoft.com/office/drawing/2014/main" id="{F55E202F-2221-DEB7-76D0-0BBE7C2D6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343" y="3008558"/>
            <a:ext cx="3564326" cy="2827525"/>
          </a:xfrm>
          <a:prstGeom prst="rect">
            <a:avLst/>
          </a:prstGeom>
        </p:spPr>
      </p:pic>
      <p:pic>
        <p:nvPicPr>
          <p:cNvPr id="9" name="図 8" descr="机の上に電子レンジがあるキッチン&#10;&#10;中程度の精度で自動的に生成された説明">
            <a:extLst>
              <a:ext uri="{FF2B5EF4-FFF2-40B4-BE49-F238E27FC236}">
                <a16:creationId xmlns:a16="http://schemas.microsoft.com/office/drawing/2014/main" id="{33CBBFF9-15E7-7D60-5689-3CA00FD74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785" y="111125"/>
            <a:ext cx="3200598" cy="2400449"/>
          </a:xfrm>
          <a:prstGeom prst="rect">
            <a:avLst/>
          </a:prstGeom>
        </p:spPr>
      </p:pic>
      <p:pic>
        <p:nvPicPr>
          <p:cNvPr id="11" name="図 10" descr="屋内, 部屋, 座る, 小さい が含まれている画像&#10;&#10;自動的に生成された説明">
            <a:extLst>
              <a:ext uri="{FF2B5EF4-FFF2-40B4-BE49-F238E27FC236}">
                <a16:creationId xmlns:a16="http://schemas.microsoft.com/office/drawing/2014/main" id="{7618562E-79E4-52ED-B83B-15CA38317C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6356" y="119576"/>
            <a:ext cx="2551834" cy="3402446"/>
          </a:xfrm>
          <a:prstGeom prst="rect">
            <a:avLst/>
          </a:prstGeom>
        </p:spPr>
      </p:pic>
      <p:pic>
        <p:nvPicPr>
          <p:cNvPr id="13" name="図 12" descr="屋内, テーブル, 暮らし, 写真 が含まれている画像&#10;&#10;自動的に生成された説明">
            <a:extLst>
              <a:ext uri="{FF2B5EF4-FFF2-40B4-BE49-F238E27FC236}">
                <a16:creationId xmlns:a16="http://schemas.microsoft.com/office/drawing/2014/main" id="{6D1847BF-D58F-F464-E7F7-B7DA638FC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6331" y="3008558"/>
            <a:ext cx="2743151" cy="3657535"/>
          </a:xfrm>
          <a:prstGeom prst="rect">
            <a:avLst/>
          </a:prstGeom>
        </p:spPr>
      </p:pic>
      <p:pic>
        <p:nvPicPr>
          <p:cNvPr id="15" name="図 14" descr="棚の上にテレビがあるリビングルーム&#10;&#10;中程度の精度で自動的に生成された説明">
            <a:extLst>
              <a:ext uri="{FF2B5EF4-FFF2-40B4-BE49-F238E27FC236}">
                <a16:creationId xmlns:a16="http://schemas.microsoft.com/office/drawing/2014/main" id="{63D5ECD4-F2B4-235F-E8C9-3BB6FF2A2C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564" y="119575"/>
            <a:ext cx="2581636" cy="1936227"/>
          </a:xfrm>
          <a:prstGeom prst="rect">
            <a:avLst/>
          </a:prstGeom>
        </p:spPr>
      </p:pic>
      <p:pic>
        <p:nvPicPr>
          <p:cNvPr id="17" name="図 16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56910262-31EC-3966-AE90-4C8263DE93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6057" y="5940876"/>
            <a:ext cx="3200598" cy="830945"/>
          </a:xfrm>
          <a:prstGeom prst="rect">
            <a:avLst/>
          </a:prstGeom>
        </p:spPr>
      </p:pic>
      <p:pic>
        <p:nvPicPr>
          <p:cNvPr id="19" name="図 18" descr="建物の前に並んで立っている数人の人たち&#10;&#10;中程度の精度で自動的に生成された説明">
            <a:extLst>
              <a:ext uri="{FF2B5EF4-FFF2-40B4-BE49-F238E27FC236}">
                <a16:creationId xmlns:a16="http://schemas.microsoft.com/office/drawing/2014/main" id="{211DB610-F730-4389-821D-E3283D0F5D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399" y="3008558"/>
            <a:ext cx="2576665" cy="3241611"/>
          </a:xfrm>
          <a:prstGeom prst="rect">
            <a:avLst/>
          </a:prstGeom>
        </p:spPr>
      </p:pic>
      <p:pic>
        <p:nvPicPr>
          <p:cNvPr id="4" name="図 3" descr="図書館でパソコンを使っている男性&#10;&#10;中程度の精度で自動的に生成された説明">
            <a:extLst>
              <a:ext uri="{FF2B5EF4-FFF2-40B4-BE49-F238E27FC236}">
                <a16:creationId xmlns:a16="http://schemas.microsoft.com/office/drawing/2014/main" id="{ACCC1774-CCF4-5F33-5BFF-B2E249D733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2033" y="111124"/>
            <a:ext cx="3200600" cy="2400450"/>
          </a:xfrm>
          <a:prstGeom prst="rect">
            <a:avLst/>
          </a:prstGeom>
        </p:spPr>
      </p:pic>
      <p:sp>
        <p:nvSpPr>
          <p:cNvPr id="6" name="字幕 2">
            <a:extLst>
              <a:ext uri="{FF2B5EF4-FFF2-40B4-BE49-F238E27FC236}">
                <a16:creationId xmlns:a16="http://schemas.microsoft.com/office/drawing/2014/main" id="{25B05F1C-D010-E72F-8499-A67555462D42}"/>
              </a:ext>
            </a:extLst>
          </p:cNvPr>
          <p:cNvSpPr txBox="1">
            <a:spLocks/>
          </p:cNvSpPr>
          <p:nvPr/>
        </p:nvSpPr>
        <p:spPr>
          <a:xfrm>
            <a:off x="3004336" y="2569720"/>
            <a:ext cx="3015722" cy="380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400" b="1" dirty="0">
                <a:solidFill>
                  <a:srgbClr val="00B0F0"/>
                </a:solidFill>
              </a:rPr>
              <a:t>中央児童相談所</a:t>
            </a:r>
            <a:r>
              <a:rPr lang="en-US" altLang="ja-JP" sz="1400" b="1" dirty="0">
                <a:solidFill>
                  <a:srgbClr val="00B0F0"/>
                </a:solidFill>
              </a:rPr>
              <a:t>×</a:t>
            </a:r>
            <a:r>
              <a:rPr lang="ja-JP" altLang="en-US" sz="1400" b="1" dirty="0">
                <a:solidFill>
                  <a:srgbClr val="00B0F0"/>
                </a:solidFill>
              </a:rPr>
              <a:t>わかさぽ</a:t>
            </a:r>
            <a:r>
              <a:rPr lang="en-US" altLang="ja-JP" sz="1400" b="1" dirty="0">
                <a:solidFill>
                  <a:srgbClr val="00B0F0"/>
                </a:solidFill>
              </a:rPr>
              <a:t>Base</a:t>
            </a:r>
            <a:endParaRPr lang="ja-JP" altLang="en-US" sz="1400" b="1" dirty="0">
              <a:solidFill>
                <a:srgbClr val="00B0F0"/>
              </a:solidFill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F824A38D-DDE2-A699-52F8-33761F55D590}"/>
              </a:ext>
            </a:extLst>
          </p:cNvPr>
          <p:cNvSpPr txBox="1">
            <a:spLocks/>
          </p:cNvSpPr>
          <p:nvPr/>
        </p:nvSpPr>
        <p:spPr>
          <a:xfrm>
            <a:off x="142399" y="6390896"/>
            <a:ext cx="3015722" cy="380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400" b="1" dirty="0">
                <a:solidFill>
                  <a:srgbClr val="00B0F0"/>
                </a:solidFill>
              </a:rPr>
              <a:t>こども家庭庁</a:t>
            </a:r>
            <a:r>
              <a:rPr lang="en-US" altLang="ja-JP" sz="1400" b="1" dirty="0">
                <a:solidFill>
                  <a:srgbClr val="00B0F0"/>
                </a:solidFill>
              </a:rPr>
              <a:t>×</a:t>
            </a:r>
            <a:r>
              <a:rPr lang="ja-JP" altLang="en-US" sz="1400" b="1" dirty="0">
                <a:solidFill>
                  <a:srgbClr val="00B0F0"/>
                </a:solidFill>
              </a:rPr>
              <a:t>わかさぽ</a:t>
            </a:r>
            <a:r>
              <a:rPr lang="en-US" altLang="ja-JP" sz="1400" b="1" dirty="0">
                <a:solidFill>
                  <a:srgbClr val="00B0F0"/>
                </a:solidFill>
              </a:rPr>
              <a:t>Base</a:t>
            </a:r>
            <a:endParaRPr lang="ja-JP" altLang="en-US" sz="1400" b="1" dirty="0">
              <a:solidFill>
                <a:srgbClr val="00B0F0"/>
              </a:solidFill>
            </a:endParaRPr>
          </a:p>
        </p:txBody>
      </p:sp>
      <p:sp>
        <p:nvSpPr>
          <p:cNvPr id="10" name="円形吹き出し 9">
            <a:extLst>
              <a:ext uri="{FF2B5EF4-FFF2-40B4-BE49-F238E27FC236}">
                <a16:creationId xmlns:a16="http://schemas.microsoft.com/office/drawing/2014/main" id="{BEBB73C6-B805-800B-EE24-714E869F67E5}"/>
              </a:ext>
            </a:extLst>
          </p:cNvPr>
          <p:cNvSpPr/>
          <p:nvPr/>
        </p:nvSpPr>
        <p:spPr>
          <a:xfrm>
            <a:off x="561634" y="1911430"/>
            <a:ext cx="1883035" cy="775001"/>
          </a:xfrm>
          <a:prstGeom prst="wedgeEllipseCallout">
            <a:avLst>
              <a:gd name="adj1" fmla="val -36340"/>
              <a:gd name="adj2" fmla="val -76775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/>
              <a:t>わかさぽ</a:t>
            </a:r>
            <a:r>
              <a:rPr lang="en-US" altLang="ja-JP" sz="1200" dirty="0"/>
              <a:t>Base</a:t>
            </a:r>
            <a:r>
              <a:rPr lang="ja-JP" altLang="en-US" sz="1200"/>
              <a:t>へ</a:t>
            </a:r>
            <a:endParaRPr lang="en-US" altLang="ja-JP" sz="1200" dirty="0"/>
          </a:p>
          <a:p>
            <a:pPr algn="ctr"/>
            <a:r>
              <a:rPr lang="ja-JP" altLang="en-US" sz="1200"/>
              <a:t>ようこそ</a:t>
            </a:r>
            <a:endParaRPr lang="en-US" altLang="ja-JP" sz="1200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06A2B05-39D6-086E-2FB7-C979A51E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571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5668D-2B96-9659-5099-498C102B3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99148F-B9ED-2216-7980-98E1D805A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" t="6593" r="3465" b="5996"/>
          <a:stretch>
            <a:fillRect/>
          </a:stretch>
        </p:blipFill>
        <p:spPr bwMode="auto">
          <a:xfrm>
            <a:off x="1252882" y="99390"/>
            <a:ext cx="9929895" cy="67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円形吹き出し 4">
            <a:extLst>
              <a:ext uri="{FF2B5EF4-FFF2-40B4-BE49-F238E27FC236}">
                <a16:creationId xmlns:a16="http://schemas.microsoft.com/office/drawing/2014/main" id="{F862F4D8-B840-16C6-AC4C-226B60B6B7AB}"/>
              </a:ext>
            </a:extLst>
          </p:cNvPr>
          <p:cNvSpPr/>
          <p:nvPr/>
        </p:nvSpPr>
        <p:spPr>
          <a:xfrm>
            <a:off x="3892089" y="4312683"/>
            <a:ext cx="2816824" cy="1104832"/>
          </a:xfrm>
          <a:prstGeom prst="wedgeEllipseCallout">
            <a:avLst>
              <a:gd name="adj1" fmla="val -62471"/>
              <a:gd name="adj2" fmla="val -7339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endParaRPr lang="en-US" altLang="ja-JP" sz="1100" dirty="0"/>
          </a:p>
          <a:p>
            <a:endParaRPr lang="en-US" altLang="ja-JP" sz="1100" dirty="0"/>
          </a:p>
          <a:p>
            <a:r>
              <a:rPr lang="ja-JP" altLang="en-US" sz="1100" dirty="0"/>
              <a:t>まいさぽ・ハローワーク</a:t>
            </a:r>
            <a:endParaRPr lang="en-US" altLang="ja-JP" sz="1100" dirty="0"/>
          </a:p>
          <a:p>
            <a:r>
              <a:rPr lang="ja-JP" altLang="en-US" sz="1100" dirty="0"/>
              <a:t>児童養護施設・病院・</a:t>
            </a:r>
            <a:endParaRPr lang="en-US" altLang="ja-JP" sz="1100" dirty="0"/>
          </a:p>
          <a:p>
            <a:r>
              <a:rPr lang="ja-JP" altLang="en-US" sz="1100" dirty="0"/>
              <a:t>北部障がい者支援センター・</a:t>
            </a:r>
            <a:endParaRPr lang="en-US" altLang="ja-JP" sz="1100" dirty="0"/>
          </a:p>
          <a:p>
            <a:r>
              <a:rPr lang="ja-JP" altLang="en-US" sz="1100" dirty="0"/>
              <a:t>保健センター・サポステなど</a:t>
            </a:r>
            <a:endParaRPr lang="en-US" altLang="ja-JP" sz="1100" dirty="0"/>
          </a:p>
          <a:p>
            <a:endParaRPr lang="en-US" altLang="ja-JP" sz="1100" dirty="0"/>
          </a:p>
          <a:p>
            <a:endParaRPr lang="en-US" altLang="ja-JP" sz="1100" dirty="0"/>
          </a:p>
        </p:txBody>
      </p:sp>
      <p:sp>
        <p:nvSpPr>
          <p:cNvPr id="6" name="円形吹き出し 5">
            <a:extLst>
              <a:ext uri="{FF2B5EF4-FFF2-40B4-BE49-F238E27FC236}">
                <a16:creationId xmlns:a16="http://schemas.microsoft.com/office/drawing/2014/main" id="{4E1EC51B-BB04-D9AB-089C-81251288BACF}"/>
              </a:ext>
            </a:extLst>
          </p:cNvPr>
          <p:cNvSpPr/>
          <p:nvPr/>
        </p:nvSpPr>
        <p:spPr>
          <a:xfrm>
            <a:off x="5565811" y="3429000"/>
            <a:ext cx="2446847" cy="373567"/>
          </a:xfrm>
          <a:prstGeom prst="wedgeEllipseCallout">
            <a:avLst>
              <a:gd name="adj1" fmla="val 37184"/>
              <a:gd name="adj2" fmla="val 8098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dirty="0"/>
          </a:p>
          <a:p>
            <a:r>
              <a:rPr lang="ja-JP" altLang="en-US" sz="1100"/>
              <a:t>中小企業家同友会と連携</a:t>
            </a:r>
            <a:endParaRPr lang="en-US" altLang="ja-JP" sz="1100" dirty="0"/>
          </a:p>
          <a:p>
            <a:endParaRPr lang="en-US" altLang="ja-JP" sz="1100" dirty="0"/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56DBD370-47A4-7FDA-BBAA-9B81B9B13EA9}"/>
              </a:ext>
            </a:extLst>
          </p:cNvPr>
          <p:cNvSpPr/>
          <p:nvPr/>
        </p:nvSpPr>
        <p:spPr>
          <a:xfrm>
            <a:off x="9865111" y="5488591"/>
            <a:ext cx="1722865" cy="276589"/>
          </a:xfrm>
          <a:prstGeom prst="wedgeEllipseCallout">
            <a:avLst>
              <a:gd name="adj1" fmla="val -37897"/>
              <a:gd name="adj2" fmla="val 10517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dirty="0"/>
          </a:p>
          <a:p>
            <a:r>
              <a:rPr lang="ja-JP" altLang="en-US" sz="1100"/>
              <a:t>宣言社協</a:t>
            </a:r>
            <a:r>
              <a:rPr lang="en-US" altLang="ja-JP" sz="1100" dirty="0"/>
              <a:t>43</a:t>
            </a:r>
            <a:r>
              <a:rPr lang="ja-JP" altLang="en-US" sz="1100"/>
              <a:t>カ所</a:t>
            </a:r>
            <a:endParaRPr lang="en-US" altLang="ja-JP" sz="1100" dirty="0"/>
          </a:p>
          <a:p>
            <a:endParaRPr lang="en-US" altLang="ja-JP" sz="1100" dirty="0"/>
          </a:p>
        </p:txBody>
      </p:sp>
      <p:sp>
        <p:nvSpPr>
          <p:cNvPr id="8" name="フリーフォーム 7">
            <a:extLst>
              <a:ext uri="{FF2B5EF4-FFF2-40B4-BE49-F238E27FC236}">
                <a16:creationId xmlns:a16="http://schemas.microsoft.com/office/drawing/2014/main" id="{95A44089-1404-285C-5605-A81E8C954EFB}"/>
              </a:ext>
            </a:extLst>
          </p:cNvPr>
          <p:cNvSpPr/>
          <p:nvPr/>
        </p:nvSpPr>
        <p:spPr>
          <a:xfrm rot="10800000">
            <a:off x="6875595" y="1695585"/>
            <a:ext cx="2092299" cy="45719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F0000"/>
          </a:solidFill>
          <a:ln w="9363">
            <a:solidFill>
              <a:srgbClr val="000000"/>
            </a:solidFill>
            <a:prstDash val="solid"/>
            <a:miter/>
          </a:ln>
        </p:spPr>
        <p:txBody>
          <a:bodyPr vert="horz" wrap="none" lIns="67503" tIns="35099" rIns="67503" bIns="35099" anchor="ctr" anchorCtr="0" compatLnSpc="1"/>
          <a:lstStyle/>
          <a:p>
            <a:pPr>
              <a:tabLst>
                <a:tab pos="0" algn="l"/>
                <a:tab pos="336686" algn="l"/>
                <a:tab pos="673647" algn="l"/>
                <a:tab pos="1010609" algn="l"/>
                <a:tab pos="1347569" algn="l"/>
                <a:tab pos="1684530" algn="l"/>
                <a:tab pos="2021492" algn="l"/>
                <a:tab pos="2358452" algn="l"/>
                <a:tab pos="2695406" algn="l"/>
                <a:tab pos="3032367" algn="l"/>
                <a:tab pos="3369329" algn="l"/>
                <a:tab pos="3706289" algn="l"/>
                <a:tab pos="4043250" algn="l"/>
                <a:tab pos="4380211" algn="l"/>
                <a:tab pos="4717172" algn="l"/>
                <a:tab pos="5054133" algn="l"/>
                <a:tab pos="5391087" algn="l"/>
                <a:tab pos="5728048" algn="l"/>
                <a:tab pos="6065009" algn="l"/>
                <a:tab pos="6401970" algn="l"/>
                <a:tab pos="673893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dirty="0">
              <a:solidFill>
                <a:srgbClr val="000000"/>
              </a:solidFill>
              <a:latin typeface="Arial" pitchFamily="34"/>
              <a:ea typeface="ＭＳ Ｐゴシック" pitchFamily="50"/>
              <a:cs typeface="ＭＳ Ｐゴシック" pitchFamily="50"/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D260164-F11C-5C1F-F21F-A38E60E6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12" name="フリーフォーム 7">
            <a:extLst>
              <a:ext uri="{FF2B5EF4-FFF2-40B4-BE49-F238E27FC236}">
                <a16:creationId xmlns:a16="http://schemas.microsoft.com/office/drawing/2014/main" id="{AAF9B25E-EFE5-F8F5-036E-BE9D7995C2F2}"/>
              </a:ext>
            </a:extLst>
          </p:cNvPr>
          <p:cNvSpPr/>
          <p:nvPr/>
        </p:nvSpPr>
        <p:spPr>
          <a:xfrm rot="10800000">
            <a:off x="7112658" y="4172750"/>
            <a:ext cx="1800000" cy="45719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F0000"/>
          </a:solidFill>
          <a:ln w="9363">
            <a:solidFill>
              <a:srgbClr val="000000"/>
            </a:solidFill>
            <a:prstDash val="solid"/>
            <a:miter/>
          </a:ln>
        </p:spPr>
        <p:txBody>
          <a:bodyPr vert="horz" wrap="none" lIns="67503" tIns="35099" rIns="67503" bIns="35099" anchor="ctr" anchorCtr="0" compatLnSpc="1"/>
          <a:lstStyle/>
          <a:p>
            <a:pPr>
              <a:tabLst>
                <a:tab pos="0" algn="l"/>
                <a:tab pos="336686" algn="l"/>
                <a:tab pos="673647" algn="l"/>
                <a:tab pos="1010609" algn="l"/>
                <a:tab pos="1347569" algn="l"/>
                <a:tab pos="1684530" algn="l"/>
                <a:tab pos="2021492" algn="l"/>
                <a:tab pos="2358452" algn="l"/>
                <a:tab pos="2695406" algn="l"/>
                <a:tab pos="3032367" algn="l"/>
                <a:tab pos="3369329" algn="l"/>
                <a:tab pos="3706289" algn="l"/>
                <a:tab pos="4043250" algn="l"/>
                <a:tab pos="4380211" algn="l"/>
                <a:tab pos="4717172" algn="l"/>
                <a:tab pos="5054133" algn="l"/>
                <a:tab pos="5391087" algn="l"/>
                <a:tab pos="5728048" algn="l"/>
                <a:tab pos="6065009" algn="l"/>
                <a:tab pos="6401970" algn="l"/>
                <a:tab pos="673893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350" dirty="0">
              <a:solidFill>
                <a:srgbClr val="000000"/>
              </a:solidFill>
              <a:latin typeface="Arial" pitchFamily="34"/>
              <a:ea typeface="ＭＳ Ｐゴシック" pitchFamily="50"/>
              <a:cs typeface="ＭＳ Ｐゴシック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3581468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1D6DFE-3D18-7ABD-354F-0854CA06AA5C}"/>
              </a:ext>
            </a:extLst>
          </p:cNvPr>
          <p:cNvSpPr/>
          <p:nvPr/>
        </p:nvSpPr>
        <p:spPr>
          <a:xfrm>
            <a:off x="71952" y="783758"/>
            <a:ext cx="11690253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/>
              <a:t>①</a:t>
            </a:r>
            <a:r>
              <a:rPr lang="ja-JP" altLang="en-US" sz="2000" b="1" dirty="0"/>
              <a:t>４つのルーズを犯さない。</a:t>
            </a:r>
            <a:endParaRPr lang="en-US" altLang="ja-JP" sz="2000" b="1" dirty="0"/>
          </a:p>
          <a:p>
            <a:r>
              <a:rPr lang="ja-JP" altLang="en-US" sz="2000" b="1" dirty="0"/>
              <a:t>　１）約束にルーズ</a:t>
            </a:r>
            <a:endParaRPr lang="en-US" altLang="ja-JP" sz="2000" b="1" dirty="0"/>
          </a:p>
          <a:p>
            <a:r>
              <a:rPr lang="ja-JP" altLang="en-US" sz="2000" b="1" dirty="0"/>
              <a:t>　２）時間にルーズ</a:t>
            </a:r>
            <a:endParaRPr lang="en-US" altLang="ja-JP" sz="2000" b="1" dirty="0"/>
          </a:p>
          <a:p>
            <a:r>
              <a:rPr lang="ja-JP" altLang="en-US" sz="2000" b="1" dirty="0"/>
              <a:t>　３）お金にルーズ</a:t>
            </a:r>
            <a:endParaRPr lang="en-US" altLang="ja-JP" sz="2000" b="1" dirty="0"/>
          </a:p>
          <a:p>
            <a:r>
              <a:rPr lang="ja-JP" altLang="en-US" sz="2000" b="1" dirty="0"/>
              <a:t>　４）異性にルーズ</a:t>
            </a:r>
            <a:endParaRPr lang="en-US" altLang="ja-JP" sz="2000" b="1" dirty="0"/>
          </a:p>
          <a:p>
            <a:endParaRPr lang="en-US" altLang="ja-JP" sz="20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r>
              <a:rPr lang="en-US" altLang="ja-JP" sz="2000" b="1" dirty="0"/>
              <a:t>②</a:t>
            </a:r>
            <a:r>
              <a:rPr lang="ja-JP" altLang="en-US" sz="2000" b="1" dirty="0"/>
              <a:t>若者の自律を応援して価値観を大切にする。</a:t>
            </a:r>
            <a:endParaRPr lang="en-US" altLang="ja-JP" sz="2000" b="1" dirty="0"/>
          </a:p>
          <a:p>
            <a:r>
              <a:rPr lang="ja-JP" altLang="en-US" sz="2000" b="1" dirty="0"/>
              <a:t>　自分自身も目標、夢を持ち、支援臭を出さない。</a:t>
            </a:r>
            <a:endParaRPr lang="en-US" altLang="ja-JP" sz="2000" b="1" dirty="0"/>
          </a:p>
          <a:p>
            <a:r>
              <a:rPr lang="ja-JP" altLang="en-US" sz="2000" b="1" dirty="0"/>
              <a:t>　 </a:t>
            </a:r>
            <a:r>
              <a:rPr lang="en-US" altLang="ja-JP" sz="1400" b="1" dirty="0"/>
              <a:t>ex)</a:t>
            </a:r>
            <a:r>
              <a:rPr lang="ja-JP" altLang="en-US" sz="1400" b="1" dirty="0"/>
              <a:t>オセロ好き若者との出会い</a:t>
            </a:r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r>
              <a:rPr lang="en-US" altLang="ja-JP" sz="2000" b="1" dirty="0"/>
              <a:t>③</a:t>
            </a:r>
            <a:r>
              <a:rPr lang="ja-JP" altLang="en-US" sz="2000" b="1" dirty="0"/>
              <a:t>自分ベクトル、若者と共に歩み、共に成長する。</a:t>
            </a:r>
            <a:endParaRPr lang="en-US" altLang="ja-JP" sz="2000" b="1" dirty="0"/>
          </a:p>
          <a:p>
            <a:r>
              <a:rPr lang="ja-JP" altLang="en-US" sz="2000" b="1" dirty="0"/>
              <a:t>　</a:t>
            </a:r>
            <a:r>
              <a:rPr lang="ja-JP" altLang="en-US" sz="2000" b="1" dirty="0">
                <a:solidFill>
                  <a:srgbClr val="00B050"/>
                </a:solidFill>
              </a:rPr>
              <a:t>こども・若者への感謝</a:t>
            </a:r>
            <a:endParaRPr lang="en-US" altLang="ja-JP" sz="2000" b="1" dirty="0">
              <a:solidFill>
                <a:srgbClr val="00B050"/>
              </a:solidFill>
            </a:endParaRPr>
          </a:p>
          <a:p>
            <a:r>
              <a:rPr lang="ja-JP" altLang="en-US" sz="1400" b="1" dirty="0"/>
              <a:t>　   </a:t>
            </a:r>
            <a:r>
              <a:rPr lang="en-US" altLang="ja-JP" sz="1400" b="1" dirty="0"/>
              <a:t>ex)</a:t>
            </a:r>
            <a:r>
              <a:rPr lang="ja-JP" altLang="en-US" sz="1400" b="1" dirty="0"/>
              <a:t>児童養護施設で働いていた時代の自分</a:t>
            </a:r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1400" b="1" dirty="0"/>
          </a:p>
          <a:p>
            <a:endParaRPr lang="en-US" altLang="ja-JP" sz="2000" b="1" dirty="0"/>
          </a:p>
          <a:p>
            <a:endParaRPr lang="en-US" altLang="ja-JP" sz="2000" b="1" dirty="0"/>
          </a:p>
          <a:p>
            <a:endParaRPr lang="en-US" altLang="ja-JP" sz="1600" b="1" dirty="0"/>
          </a:p>
          <a:p>
            <a:endParaRPr lang="en-US" altLang="ja-JP" sz="2800" b="1" dirty="0"/>
          </a:p>
          <a:p>
            <a:r>
              <a:rPr lang="ja-JP" altLang="en-US" sz="2400" b="1" dirty="0"/>
              <a:t>　</a:t>
            </a:r>
            <a:endParaRPr lang="en-US" altLang="ja-JP" b="1" dirty="0"/>
          </a:p>
          <a:p>
            <a:r>
              <a:rPr lang="ja-JP" altLang="en-US" sz="2400" b="1" dirty="0"/>
              <a:t>　</a:t>
            </a:r>
            <a:endParaRPr lang="en-US" altLang="ja-JP" b="1" dirty="0">
              <a:solidFill>
                <a:srgbClr val="00B050"/>
              </a:solidFill>
            </a:endParaRPr>
          </a:p>
          <a:p>
            <a:endParaRPr lang="en-US" altLang="ja-JP" b="1" dirty="0">
              <a:solidFill>
                <a:srgbClr val="00B050"/>
              </a:solidFill>
            </a:endParaRPr>
          </a:p>
          <a:p>
            <a:endParaRPr lang="en-US" altLang="ja-JP" b="1" dirty="0">
              <a:solidFill>
                <a:srgbClr val="00B050"/>
              </a:solidFill>
            </a:endParaRPr>
          </a:p>
          <a:p>
            <a:endParaRPr lang="en-US" altLang="ja-JP" b="1" dirty="0">
              <a:solidFill>
                <a:srgbClr val="00B050"/>
              </a:solidFill>
            </a:endParaRPr>
          </a:p>
          <a:p>
            <a:r>
              <a:rPr lang="ja-JP" altLang="en-US" b="1" dirty="0">
                <a:solidFill>
                  <a:srgbClr val="00B050"/>
                </a:solidFill>
              </a:rPr>
              <a:t>　　　　　　　　　　　　　　　　　　　　　　　　　　　　　　</a:t>
            </a:r>
            <a:endParaRPr lang="en-US" altLang="ja-JP" sz="1200" b="1" dirty="0">
              <a:solidFill>
                <a:srgbClr val="00B05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86A083-3AED-46FB-14A3-81F5CCD53B20}"/>
              </a:ext>
            </a:extLst>
          </p:cNvPr>
          <p:cNvSpPr txBox="1"/>
          <p:nvPr/>
        </p:nvSpPr>
        <p:spPr>
          <a:xfrm>
            <a:off x="241639" y="164304"/>
            <a:ext cx="7031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u="sng">
                <a:solidFill>
                  <a:srgbClr val="FF0000"/>
                </a:solidFill>
              </a:rPr>
              <a:t>若者との信頼関係構築のために意識していること</a:t>
            </a:r>
            <a:endParaRPr lang="ja-JP" altLang="en-US" sz="2400" b="1" u="sng" dirty="0">
              <a:solidFill>
                <a:srgbClr val="FF0000"/>
              </a:solidFill>
            </a:endParaRPr>
          </a:p>
        </p:txBody>
      </p:sp>
      <p:pic>
        <p:nvPicPr>
          <p:cNvPr id="10" name="図 9" descr="テキスト&#10;&#10;自動的に生成された説明">
            <a:extLst>
              <a:ext uri="{FF2B5EF4-FFF2-40B4-BE49-F238E27FC236}">
                <a16:creationId xmlns:a16="http://schemas.microsoft.com/office/drawing/2014/main" id="{8D40242F-9D95-6A99-CB8C-7E3C8C25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22"/>
          <a:stretch>
            <a:fillRect/>
          </a:stretch>
        </p:blipFill>
        <p:spPr>
          <a:xfrm>
            <a:off x="7405234" y="2514428"/>
            <a:ext cx="3329380" cy="410609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9A989FE-7CCB-193A-EB07-5C2783525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57326-7F23-9F48-95F1-8B49F2DE22EB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9FB014CF-1833-F4DF-C308-8CF470C0F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211" y="216484"/>
            <a:ext cx="3220403" cy="221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20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179ACFAF3829146AD8D9BDA8CAFDDC4" ma:contentTypeVersion="7" ma:contentTypeDescription="新しいドキュメントを作成します。" ma:contentTypeScope="" ma:versionID="8a3d6349b5fa6648a0968a94a0a28059">
  <xsd:schema xmlns:xsd="http://www.w3.org/2001/XMLSchema" xmlns:xs="http://www.w3.org/2001/XMLSchema" xmlns:p="http://schemas.microsoft.com/office/2006/metadata/properties" xmlns:ns2="ff9e0a53-0470-4b98-ab90-1131be4a4f73" targetNamespace="http://schemas.microsoft.com/office/2006/metadata/properties" ma:root="true" ma:fieldsID="870d5c9b99588c2b11b395e43071a2c3" ns2:_="">
    <xsd:import namespace="ff9e0a53-0470-4b98-ab90-1131be4a4f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9e0a53-0470-4b98-ab90-1131be4a4f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70DD50-737B-4ED4-ABB8-074005083A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9e0a53-0470-4b98-ab90-1131be4a4f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8AA02F1-B0A9-4E72-9117-F40E58EB3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84BA17-73BE-4531-8729-008266A2000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357</Words>
  <Application>Microsoft Office PowerPoint</Application>
  <PresentationFormat>ワイド画面</PresentationFormat>
  <Paragraphs>92</Paragraphs>
  <Slides>7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HGPｺﾞｼｯｸE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傳田 清</dc:creator>
  <cp:lastModifiedBy>事務局</cp:lastModifiedBy>
  <cp:revision>114</cp:revision>
  <cp:lastPrinted>2026-05-12T04:01:33Z</cp:lastPrinted>
  <dcterms:created xsi:type="dcterms:W3CDTF">2026-04-30T23:25:11Z</dcterms:created>
  <dcterms:modified xsi:type="dcterms:W3CDTF">2026-06-04T01:26:13Z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0x0101008179ACFAF3829146AD8D9BDA8CAFDDC4</vt:lpwstr>
  </property>
</Properties>
</file>